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12" r:id="rId1"/>
  </p:sldMasterIdLst>
  <p:notesMasterIdLst>
    <p:notesMasterId r:id="rId23"/>
  </p:notesMasterIdLst>
  <p:handoutMasterIdLst>
    <p:handoutMasterId r:id="rId24"/>
  </p:handoutMasterIdLst>
  <p:sldIdLst>
    <p:sldId id="256" r:id="rId2"/>
    <p:sldId id="277" r:id="rId3"/>
    <p:sldId id="302" r:id="rId4"/>
    <p:sldId id="303" r:id="rId5"/>
    <p:sldId id="304" r:id="rId6"/>
    <p:sldId id="305" r:id="rId7"/>
    <p:sldId id="306" r:id="rId8"/>
    <p:sldId id="307" r:id="rId9"/>
    <p:sldId id="308" r:id="rId10"/>
    <p:sldId id="309" r:id="rId11"/>
    <p:sldId id="310" r:id="rId12"/>
    <p:sldId id="311" r:id="rId13"/>
    <p:sldId id="312" r:id="rId14"/>
    <p:sldId id="313" r:id="rId15"/>
    <p:sldId id="314" r:id="rId16"/>
    <p:sldId id="315" r:id="rId17"/>
    <p:sldId id="316" r:id="rId18"/>
    <p:sldId id="317" r:id="rId19"/>
    <p:sldId id="318" r:id="rId20"/>
    <p:sldId id="320" r:id="rId21"/>
    <p:sldId id="321" r:id="rId2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CB255"/>
    <a:srgbClr val="E5D419"/>
    <a:srgbClr val="212F62"/>
    <a:srgbClr val="72A510"/>
    <a:srgbClr val="A4EC1A"/>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2006" autoAdjust="0"/>
    <p:restoredTop sz="85752" autoAdjust="0"/>
  </p:normalViewPr>
  <p:slideViewPr>
    <p:cSldViewPr snapToGrid="0" snapToObjects="1">
      <p:cViewPr varScale="1">
        <p:scale>
          <a:sx n="111" d="100"/>
          <a:sy n="111" d="100"/>
        </p:scale>
        <p:origin x="1816" y="208"/>
      </p:cViewPr>
      <p:guideLst>
        <p:guide orient="horz" pos="2160"/>
        <p:guide pos="2880"/>
      </p:guideLst>
    </p:cSldViewPr>
  </p:slideViewPr>
  <p:outlineViewPr>
    <p:cViewPr>
      <p:scale>
        <a:sx n="33" d="100"/>
        <a:sy n="33" d="100"/>
      </p:scale>
      <p:origin x="0" y="4464"/>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748D041A-73BB-E643-A8C7-50D88C2F22F5}" type="datetimeFigureOut">
              <a:rPr lang="en-US" smtClean="0"/>
              <a:t>10/28/22</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D36EFEC5-3018-A548-B247-453C6EC1EC1A}" type="slidenum">
              <a:rPr lang="en-US" smtClean="0"/>
              <a:t>‹#›</a:t>
            </a:fld>
            <a:endParaRPr lang="en-US"/>
          </a:p>
        </p:txBody>
      </p:sp>
    </p:spTree>
    <p:extLst>
      <p:ext uri="{BB962C8B-B14F-4D97-AF65-F5344CB8AC3E}">
        <p14:creationId xmlns:p14="http://schemas.microsoft.com/office/powerpoint/2010/main" val="133005721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9B8B8B2-B163-2B41-8C2F-394DA5923460}" type="datetimeFigureOut">
              <a:rPr lang="en-US" smtClean="0"/>
              <a:t>10/28/22</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2221384-CCA1-F944-9C0C-9A9617B02E5E}" type="slidenum">
              <a:rPr lang="en-US" smtClean="0"/>
              <a:t>‹#›</a:t>
            </a:fld>
            <a:endParaRPr lang="en-US"/>
          </a:p>
        </p:txBody>
      </p:sp>
    </p:spTree>
    <p:extLst>
      <p:ext uri="{BB962C8B-B14F-4D97-AF65-F5344CB8AC3E}">
        <p14:creationId xmlns:p14="http://schemas.microsoft.com/office/powerpoint/2010/main" val="32930440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a:t>
            </a:fld>
            <a:endParaRPr lang="en-US"/>
          </a:p>
        </p:txBody>
      </p:sp>
    </p:spTree>
    <p:extLst>
      <p:ext uri="{BB962C8B-B14F-4D97-AF65-F5344CB8AC3E}">
        <p14:creationId xmlns:p14="http://schemas.microsoft.com/office/powerpoint/2010/main" val="42948506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2</a:t>
            </a:fld>
            <a:endParaRPr lang="en-US"/>
          </a:p>
        </p:txBody>
      </p:sp>
    </p:spTree>
    <p:extLst>
      <p:ext uri="{BB962C8B-B14F-4D97-AF65-F5344CB8AC3E}">
        <p14:creationId xmlns:p14="http://schemas.microsoft.com/office/powerpoint/2010/main" val="26737545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3</a:t>
            </a:fld>
            <a:endParaRPr lang="en-US"/>
          </a:p>
        </p:txBody>
      </p:sp>
    </p:spTree>
    <p:extLst>
      <p:ext uri="{BB962C8B-B14F-4D97-AF65-F5344CB8AC3E}">
        <p14:creationId xmlns:p14="http://schemas.microsoft.com/office/powerpoint/2010/main" val="8438793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4</a:t>
            </a:fld>
            <a:endParaRPr lang="en-US"/>
          </a:p>
        </p:txBody>
      </p:sp>
    </p:spTree>
    <p:extLst>
      <p:ext uri="{BB962C8B-B14F-4D97-AF65-F5344CB8AC3E}">
        <p14:creationId xmlns:p14="http://schemas.microsoft.com/office/powerpoint/2010/main" val="36377924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5</a:t>
            </a:fld>
            <a:endParaRPr lang="en-US"/>
          </a:p>
        </p:txBody>
      </p:sp>
    </p:spTree>
    <p:extLst>
      <p:ext uri="{BB962C8B-B14F-4D97-AF65-F5344CB8AC3E}">
        <p14:creationId xmlns:p14="http://schemas.microsoft.com/office/powerpoint/2010/main" val="34279173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6</a:t>
            </a:fld>
            <a:endParaRPr lang="en-US"/>
          </a:p>
        </p:txBody>
      </p:sp>
    </p:spTree>
    <p:extLst>
      <p:ext uri="{BB962C8B-B14F-4D97-AF65-F5344CB8AC3E}">
        <p14:creationId xmlns:p14="http://schemas.microsoft.com/office/powerpoint/2010/main" val="286077179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7</a:t>
            </a:fld>
            <a:endParaRPr lang="en-US"/>
          </a:p>
        </p:txBody>
      </p:sp>
    </p:spTree>
    <p:extLst>
      <p:ext uri="{BB962C8B-B14F-4D97-AF65-F5344CB8AC3E}">
        <p14:creationId xmlns:p14="http://schemas.microsoft.com/office/powerpoint/2010/main" val="81239430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8</a:t>
            </a:fld>
            <a:endParaRPr lang="en-US"/>
          </a:p>
        </p:txBody>
      </p:sp>
    </p:spTree>
    <p:extLst>
      <p:ext uri="{BB962C8B-B14F-4D97-AF65-F5344CB8AC3E}">
        <p14:creationId xmlns:p14="http://schemas.microsoft.com/office/powerpoint/2010/main" val="352712321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9</a:t>
            </a:fld>
            <a:endParaRPr lang="en-US"/>
          </a:p>
        </p:txBody>
      </p:sp>
    </p:spTree>
    <p:extLst>
      <p:ext uri="{BB962C8B-B14F-4D97-AF65-F5344CB8AC3E}">
        <p14:creationId xmlns:p14="http://schemas.microsoft.com/office/powerpoint/2010/main" val="190478395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10</a:t>
            </a:fld>
            <a:endParaRPr lang="en-US"/>
          </a:p>
        </p:txBody>
      </p:sp>
    </p:spTree>
    <p:extLst>
      <p:ext uri="{BB962C8B-B14F-4D97-AF65-F5344CB8AC3E}">
        <p14:creationId xmlns:p14="http://schemas.microsoft.com/office/powerpoint/2010/main" val="139388056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11</a:t>
            </a:fld>
            <a:endParaRPr lang="en-US"/>
          </a:p>
        </p:txBody>
      </p:sp>
    </p:spTree>
    <p:extLst>
      <p:ext uri="{BB962C8B-B14F-4D97-AF65-F5344CB8AC3E}">
        <p14:creationId xmlns:p14="http://schemas.microsoft.com/office/powerpoint/2010/main" val="208627654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12</a:t>
            </a:fld>
            <a:endParaRPr lang="en-US"/>
          </a:p>
        </p:txBody>
      </p:sp>
    </p:spTree>
    <p:extLst>
      <p:ext uri="{BB962C8B-B14F-4D97-AF65-F5344CB8AC3E}">
        <p14:creationId xmlns:p14="http://schemas.microsoft.com/office/powerpoint/2010/main" val="155700678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13</a:t>
            </a:fld>
            <a:endParaRPr lang="en-US"/>
          </a:p>
        </p:txBody>
      </p:sp>
    </p:spTree>
    <p:extLst>
      <p:ext uri="{BB962C8B-B14F-4D97-AF65-F5344CB8AC3E}">
        <p14:creationId xmlns:p14="http://schemas.microsoft.com/office/powerpoint/2010/main" val="76977733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14</a:t>
            </a:fld>
            <a:endParaRPr lang="en-US"/>
          </a:p>
        </p:txBody>
      </p:sp>
    </p:spTree>
    <p:extLst>
      <p:ext uri="{BB962C8B-B14F-4D97-AF65-F5344CB8AC3E}">
        <p14:creationId xmlns:p14="http://schemas.microsoft.com/office/powerpoint/2010/main" val="277498979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15</a:t>
            </a:fld>
            <a:endParaRPr lang="en-US"/>
          </a:p>
        </p:txBody>
      </p:sp>
    </p:spTree>
    <p:extLst>
      <p:ext uri="{BB962C8B-B14F-4D97-AF65-F5344CB8AC3E}">
        <p14:creationId xmlns:p14="http://schemas.microsoft.com/office/powerpoint/2010/main" val="418882983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16</a:t>
            </a:fld>
            <a:endParaRPr lang="en-US"/>
          </a:p>
        </p:txBody>
      </p:sp>
    </p:spTree>
    <p:extLst>
      <p:ext uri="{BB962C8B-B14F-4D97-AF65-F5344CB8AC3E}">
        <p14:creationId xmlns:p14="http://schemas.microsoft.com/office/powerpoint/2010/main" val="135268601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17</a:t>
            </a:fld>
            <a:endParaRPr lang="en-US"/>
          </a:p>
        </p:txBody>
      </p:sp>
    </p:spTree>
    <p:extLst>
      <p:ext uri="{BB962C8B-B14F-4D97-AF65-F5344CB8AC3E}">
        <p14:creationId xmlns:p14="http://schemas.microsoft.com/office/powerpoint/2010/main" val="150225727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18</a:t>
            </a:fld>
            <a:endParaRPr lang="en-US"/>
          </a:p>
        </p:txBody>
      </p:sp>
    </p:spTree>
    <p:extLst>
      <p:ext uri="{BB962C8B-B14F-4D97-AF65-F5344CB8AC3E}">
        <p14:creationId xmlns:p14="http://schemas.microsoft.com/office/powerpoint/2010/main" val="219810783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19</a:t>
            </a:fld>
            <a:endParaRPr lang="en-US"/>
          </a:p>
        </p:txBody>
      </p:sp>
    </p:spTree>
    <p:extLst>
      <p:ext uri="{BB962C8B-B14F-4D97-AF65-F5344CB8AC3E}">
        <p14:creationId xmlns:p14="http://schemas.microsoft.com/office/powerpoint/2010/main" val="102287135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20</a:t>
            </a:fld>
            <a:endParaRPr lang="en-US"/>
          </a:p>
        </p:txBody>
      </p:sp>
    </p:spTree>
    <p:extLst>
      <p:ext uri="{BB962C8B-B14F-4D97-AF65-F5344CB8AC3E}">
        <p14:creationId xmlns:p14="http://schemas.microsoft.com/office/powerpoint/2010/main" val="221254227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21384-CCA1-F944-9C0C-9A9617B02E5E}" type="slidenum">
              <a:rPr lang="en-US" smtClean="0"/>
              <a:t>21</a:t>
            </a:fld>
            <a:endParaRPr lang="en-US"/>
          </a:p>
        </p:txBody>
      </p:sp>
    </p:spTree>
    <p:extLst>
      <p:ext uri="{BB962C8B-B14F-4D97-AF65-F5344CB8AC3E}">
        <p14:creationId xmlns:p14="http://schemas.microsoft.com/office/powerpoint/2010/main" val="324982787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41326"/>
            <a:ext cx="8062912" cy="659535"/>
          </a:xfrm>
        </p:spPr>
        <p:txBody>
          <a:bodyPr/>
          <a:lstStyle/>
          <a:p>
            <a:r>
              <a:rPr lang="en-US" dirty="0"/>
              <a:t>Click to edit</a:t>
            </a:r>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38DF745-7D3F-47F4-83A3-874385CFAA69}" type="slidenum">
              <a:rPr lang="en-US" smtClean="0"/>
              <a:pPr/>
              <a:t>‹#›</a:t>
            </a:fld>
            <a:endParaRPr lang="en-US"/>
          </a:p>
        </p:txBody>
      </p:sp>
      <p:sp>
        <p:nvSpPr>
          <p:cNvPr id="9" name="Picture Placeholder 8"/>
          <p:cNvSpPr>
            <a:spLocks noGrp="1"/>
          </p:cNvSpPr>
          <p:nvPr>
            <p:ph type="pic" sz="quarter" idx="13"/>
          </p:nvPr>
        </p:nvSpPr>
        <p:spPr>
          <a:xfrm>
            <a:off x="457199" y="1107618"/>
            <a:ext cx="4031619" cy="4607689"/>
          </a:xfrm>
        </p:spPr>
        <p:txBody>
          <a:bodyPr/>
          <a:lstStyle/>
          <a:p>
            <a:endParaRPr lang="en-US" dirty="0"/>
          </a:p>
        </p:txBody>
      </p:sp>
      <p:sp>
        <p:nvSpPr>
          <p:cNvPr id="11" name="Text Placeholder 10"/>
          <p:cNvSpPr>
            <a:spLocks noGrp="1"/>
          </p:cNvSpPr>
          <p:nvPr>
            <p:ph type="body" sz="quarter" idx="14"/>
          </p:nvPr>
        </p:nvSpPr>
        <p:spPr>
          <a:xfrm>
            <a:off x="4606925" y="1107618"/>
            <a:ext cx="3913188" cy="4607382"/>
          </a:xfrm>
        </p:spPr>
        <p:txBody>
          <a:bodyPr/>
          <a:lstStyle>
            <a:lvl1pPr>
              <a:buClr>
                <a:srgbClr val="6CB255"/>
              </a:buClr>
              <a:defRPr>
                <a:solidFill>
                  <a:srgbClr val="212F62"/>
                </a:solidFill>
              </a:defRPr>
            </a:lvl1pPr>
            <a:lvl2pPr marL="731520" indent="-457200">
              <a:buClr>
                <a:srgbClr val="6CB255"/>
              </a:buClr>
              <a:buFont typeface="+mj-lt"/>
              <a:buAutoNum type="alphaLcParenR"/>
              <a:defRPr>
                <a:solidFill>
                  <a:schemeClr val="tx1"/>
                </a:solidFill>
              </a:defRPr>
            </a:lvl2pPr>
            <a:lvl3pPr marL="1257300" indent="-342900">
              <a:buClr>
                <a:srgbClr val="6CB255"/>
              </a:buClr>
              <a:buFont typeface="+mj-lt"/>
              <a:buAutoNum type="alphaLcParenR"/>
              <a:defRPr>
                <a:solidFill>
                  <a:schemeClr val="tx1"/>
                </a:solidFill>
              </a:defRPr>
            </a:lvl3pPr>
            <a:lvl4pPr marL="1714500" indent="-342900">
              <a:buClr>
                <a:srgbClr val="6CB255"/>
              </a:buClr>
              <a:buFont typeface="+mj-lt"/>
              <a:buAutoNum type="alphaLcParenR"/>
              <a:defRPr>
                <a:solidFill>
                  <a:schemeClr val="tx1"/>
                </a:solidFill>
              </a:defRPr>
            </a:lvl4pPr>
            <a:lvl5pPr marL="2171700" indent="-342900">
              <a:buClr>
                <a:srgbClr val="6CB255"/>
              </a:buClr>
              <a:buFont typeface="+mj-lt"/>
              <a:buAutoNum type="alphaLcParen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and Content">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8DF745-7D3F-47F4-83A3-874385CFAA69}" type="slidenum">
              <a:rPr lang="en-US" smtClean="0"/>
              <a:pPr/>
              <a:t>‹#›</a:t>
            </a:fld>
            <a:endParaRPr lang="en-US"/>
          </a:p>
        </p:txBody>
      </p:sp>
      <p:sp>
        <p:nvSpPr>
          <p:cNvPr id="7" name="Title 1"/>
          <p:cNvSpPr>
            <a:spLocks noGrp="1"/>
          </p:cNvSpPr>
          <p:nvPr>
            <p:ph type="title"/>
          </p:nvPr>
        </p:nvSpPr>
        <p:spPr>
          <a:xfrm>
            <a:off x="457200" y="241326"/>
            <a:ext cx="8062912" cy="659535"/>
          </a:xfrm>
        </p:spPr>
        <p:txBody>
          <a:bodyPr/>
          <a:lstStyle/>
          <a:p>
            <a:r>
              <a:rPr lang="en-US" dirty="0"/>
              <a:t>Click to edit</a:t>
            </a:r>
          </a:p>
        </p:txBody>
      </p:sp>
      <p:sp>
        <p:nvSpPr>
          <p:cNvPr id="8" name="Picture Placeholder 8"/>
          <p:cNvSpPr>
            <a:spLocks noGrp="1"/>
          </p:cNvSpPr>
          <p:nvPr>
            <p:ph type="pic" sz="quarter" idx="13"/>
          </p:nvPr>
        </p:nvSpPr>
        <p:spPr>
          <a:xfrm>
            <a:off x="457199" y="1122386"/>
            <a:ext cx="8062913" cy="3500071"/>
          </a:xfrm>
        </p:spPr>
        <p:txBody>
          <a:bodyPr/>
          <a:lstStyle/>
          <a:p>
            <a:endParaRPr lang="en-US" dirty="0"/>
          </a:p>
        </p:txBody>
      </p:sp>
      <p:sp>
        <p:nvSpPr>
          <p:cNvPr id="9" name="Text Placeholder 10"/>
          <p:cNvSpPr>
            <a:spLocks noGrp="1"/>
          </p:cNvSpPr>
          <p:nvPr>
            <p:ph type="body" sz="quarter" idx="14"/>
          </p:nvPr>
        </p:nvSpPr>
        <p:spPr>
          <a:xfrm>
            <a:off x="457200" y="4843982"/>
            <a:ext cx="8062912" cy="1166382"/>
          </a:xfrm>
        </p:spPr>
        <p:txBody>
          <a:bodyPr/>
          <a:lstStyle>
            <a:lvl1pPr>
              <a:buClr>
                <a:srgbClr val="6CB255"/>
              </a:buClr>
              <a:defRPr>
                <a:solidFill>
                  <a:srgbClr val="000000"/>
                </a:solidFill>
              </a:defRPr>
            </a:lvl1pPr>
            <a:lvl2pPr marL="731520" indent="-457200">
              <a:buClr>
                <a:srgbClr val="6CB255"/>
              </a:buClr>
              <a:buFont typeface="+mj-lt"/>
              <a:buAutoNum type="alphaLcParenR"/>
              <a:defRPr>
                <a:solidFill>
                  <a:schemeClr val="tx1"/>
                </a:solidFill>
              </a:defRPr>
            </a:lvl2pPr>
            <a:lvl3pPr marL="1257300" indent="-342900">
              <a:buClr>
                <a:srgbClr val="6CB255"/>
              </a:buClr>
              <a:buFont typeface="+mj-lt"/>
              <a:buAutoNum type="alphaLcParenR"/>
              <a:defRPr>
                <a:solidFill>
                  <a:schemeClr val="tx1"/>
                </a:solidFill>
              </a:defRPr>
            </a:lvl3pPr>
            <a:lvl4pPr marL="1714500" indent="-342900">
              <a:buClr>
                <a:srgbClr val="6CB255"/>
              </a:buClr>
              <a:buFont typeface="+mj-lt"/>
              <a:buAutoNum type="alphaLcParenR"/>
              <a:defRPr>
                <a:solidFill>
                  <a:schemeClr val="tx1"/>
                </a:solidFill>
              </a:defRPr>
            </a:lvl4pPr>
            <a:lvl5pPr marL="2171700" indent="-342900">
              <a:buClr>
                <a:srgbClr val="6CB255"/>
              </a:buClr>
              <a:buFont typeface="+mj-lt"/>
              <a:buAutoNum type="alphaLcParen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575050" y="1600200"/>
            <a:ext cx="5111750" cy="4480560"/>
          </a:xfrm>
        </p:spPr>
        <p:txBody>
          <a:bodyPr/>
          <a:lstStyle>
            <a:lvl1pPr>
              <a:defRPr sz="3200"/>
            </a:lvl1pPr>
            <a:lvl2pPr marL="788670" indent="-514350">
              <a:buFont typeface="+mj-lt"/>
              <a:buAutoNum type="alphaLcParenR"/>
              <a:defRPr sz="2800"/>
            </a:lvl2pPr>
            <a:lvl3pPr marL="1371600" indent="-457200">
              <a:buFont typeface="+mj-lt"/>
              <a:buAutoNum type="alphaLcParenR"/>
              <a:defRPr sz="2400"/>
            </a:lvl3pPr>
            <a:lvl4pPr marL="1828800" indent="-457200">
              <a:buFont typeface="+mj-lt"/>
              <a:buAutoNum type="alphaLcParenR"/>
              <a:defRPr sz="2000"/>
            </a:lvl4pPr>
            <a:lvl5pPr marL="2286000" indent="-457200">
              <a:buFont typeface="+mj-lt"/>
              <a:buAutoNum type="alphaLcParen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457200" y="1600200"/>
            <a:ext cx="3008313" cy="4480560"/>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38DF745-7D3F-47F4-83A3-874385CFAA69}" type="slidenum">
              <a:rPr lang="en-US" smtClean="0"/>
              <a:pPr/>
              <a:t>‹#›</a:t>
            </a:fld>
            <a:endParaRPr lang="en-US"/>
          </a:p>
        </p:txBody>
      </p:sp>
      <p:sp>
        <p:nvSpPr>
          <p:cNvPr id="9" name="Title 1"/>
          <p:cNvSpPr>
            <a:spLocks noGrp="1"/>
          </p:cNvSpPr>
          <p:nvPr>
            <p:ph type="title"/>
          </p:nvPr>
        </p:nvSpPr>
        <p:spPr>
          <a:xfrm>
            <a:off x="457200" y="241326"/>
            <a:ext cx="8062912" cy="659535"/>
          </a:xfrm>
        </p:spPr>
        <p:txBody>
          <a:bodyPr/>
          <a:lstStyle/>
          <a:p>
            <a:r>
              <a:rPr lang="en-US" dirty="0"/>
              <a:t>Click to edit</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8" name="Title 1"/>
          <p:cNvSpPr txBox="1">
            <a:spLocks/>
          </p:cNvSpPr>
          <p:nvPr userDrawn="1"/>
        </p:nvSpPr>
        <p:spPr>
          <a:xfrm>
            <a:off x="0" y="789677"/>
            <a:ext cx="9144000" cy="709154"/>
          </a:xfrm>
          <a:prstGeom prst="rect">
            <a:avLst/>
          </a:prstGeom>
        </p:spPr>
        <p:txBody>
          <a:bodyPr/>
          <a:lstStyle>
            <a:lvl1pPr algn="l" defTabSz="914400" rtl="0" eaLnBrk="1" latinLnBrk="0" hangingPunct="1">
              <a:spcBef>
                <a:spcPct val="0"/>
              </a:spcBef>
              <a:buNone/>
              <a:defRPr sz="3600" kern="1200" cap="all" spc="-60" baseline="0">
                <a:solidFill>
                  <a:srgbClr val="6CB255"/>
                </a:solidFill>
                <a:latin typeface="+mj-lt"/>
                <a:ea typeface="+mj-ea"/>
                <a:cs typeface="+mj-cs"/>
              </a:defRPr>
            </a:lvl1pPr>
          </a:lstStyle>
          <a:p>
            <a:pPr algn="ctr"/>
            <a:r>
              <a:rPr lang="en-US" sz="3500" dirty="0"/>
              <a:t>Biology </a:t>
            </a:r>
            <a:r>
              <a:rPr lang="en-US" sz="3500" cap="none" dirty="0"/>
              <a:t>for</a:t>
            </a:r>
            <a:r>
              <a:rPr lang="en-US" sz="3500" dirty="0"/>
              <a:t> AP</a:t>
            </a:r>
            <a:r>
              <a:rPr lang="en-US" sz="3500" baseline="30000" dirty="0"/>
              <a:t>®</a:t>
            </a:r>
            <a:r>
              <a:rPr lang="en-US" sz="3500" dirty="0"/>
              <a:t> Courses</a:t>
            </a:r>
            <a:endParaRPr lang="en-US" sz="1800" cap="none" dirty="0">
              <a:solidFill>
                <a:schemeClr val="accent3">
                  <a:lumMod val="20000"/>
                  <a:lumOff val="80000"/>
                </a:schemeClr>
              </a:solidFill>
              <a:latin typeface="+mn-lt"/>
            </a:endParaRPr>
          </a:p>
          <a:p>
            <a:pPr algn="ctr"/>
            <a:r>
              <a:rPr lang="en-US" sz="2000" b="1" cap="none" dirty="0">
                <a:solidFill>
                  <a:srgbClr val="212F62"/>
                </a:solidFill>
                <a:latin typeface="+mn-lt"/>
              </a:rPr>
              <a:t>Chapter # Chapter Title</a:t>
            </a:r>
          </a:p>
          <a:p>
            <a:pPr algn="ctr"/>
            <a:r>
              <a:rPr lang="en-US" sz="1600" cap="none" dirty="0">
                <a:solidFill>
                  <a:schemeClr val="tx1"/>
                </a:solidFill>
                <a:latin typeface="+mn-lt"/>
              </a:rPr>
              <a:t>PowerPoint Image Slideshow</a:t>
            </a:r>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3562758" y="2518312"/>
            <a:ext cx="2010682" cy="2602059"/>
          </a:xfrm>
          <a:prstGeom prst="rect">
            <a:avLst/>
          </a:prstGeom>
          <a:effectLst>
            <a:reflection blurRad="6350" stA="52000" endA="300" endPos="35000" dir="5400000" sy="-100000" algn="bl" rotWithShape="0"/>
          </a:effectLst>
          <a:scene3d>
            <a:camera prst="obliqueTopLeft"/>
            <a:lightRig rig="threePt" dir="t"/>
          </a:scene3d>
        </p:spPr>
      </p:pic>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2.jp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6"/>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152718"/>
            <a:ext cx="5791200" cy="1371600"/>
          </a:xfrm>
          <a:prstGeom prst="rect">
            <a:avLst/>
          </a:prstGeom>
        </p:spPr>
        <p:txBody>
          <a:bodyPr vert="horz" lIns="91440" tIns="45720" rIns="91440" bIns="45720" rtlCol="0" anchor="b">
            <a:normAutofit/>
          </a:bodyPr>
          <a:lstStyle/>
          <a:p>
            <a:r>
              <a:rPr lang="en-US" dirty="0"/>
              <a:t>Click to edit Master title style</a:t>
            </a:r>
          </a:p>
        </p:txBody>
      </p:sp>
      <p:sp>
        <p:nvSpPr>
          <p:cNvPr id="3" name="Text Placeholder 2"/>
          <p:cNvSpPr>
            <a:spLocks noGrp="1"/>
          </p:cNvSpPr>
          <p:nvPr>
            <p:ph type="body" idx="1"/>
          </p:nvPr>
        </p:nvSpPr>
        <p:spPr>
          <a:xfrm>
            <a:off x="457200" y="1752600"/>
            <a:ext cx="7620000" cy="43735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3"/>
          </p:nvPr>
        </p:nvSpPr>
        <p:spPr>
          <a:xfrm>
            <a:off x="457200" y="6415875"/>
            <a:ext cx="3429000" cy="283845"/>
          </a:xfrm>
          <a:prstGeom prst="rect">
            <a:avLst/>
          </a:prstGeom>
        </p:spPr>
        <p:txBody>
          <a:bodyPr vert="horz" lIns="91440" tIns="45720" rIns="91440" bIns="45720" rtlCol="0" anchor="t"/>
          <a:lstStyle>
            <a:lvl1pPr algn="l">
              <a:defRPr sz="1000">
                <a:solidFill>
                  <a:schemeClr val="tx1"/>
                </a:solidFill>
              </a:defRPr>
            </a:lvl1pPr>
          </a:lstStyle>
          <a:p>
            <a:endParaRPr lang="en-US" dirty="0"/>
          </a:p>
        </p:txBody>
      </p:sp>
      <p:sp>
        <p:nvSpPr>
          <p:cNvPr id="6" name="Slide Number Placeholder 5"/>
          <p:cNvSpPr>
            <a:spLocks noGrp="1"/>
          </p:cNvSpPr>
          <p:nvPr>
            <p:ph type="sldNum" sz="quarter" idx="4"/>
          </p:nvPr>
        </p:nvSpPr>
        <p:spPr>
          <a:xfrm rot="16200000">
            <a:off x="8044814" y="683895"/>
            <a:ext cx="1315721" cy="365125"/>
          </a:xfrm>
          <a:prstGeom prst="rect">
            <a:avLst/>
          </a:prstGeom>
        </p:spPr>
        <p:txBody>
          <a:bodyPr vert="horz" lIns="91440" tIns="45720" rIns="91440" bIns="45720" rtlCol="0" anchor="ctr"/>
          <a:lstStyle>
            <a:lvl1pPr algn="r">
              <a:defRPr sz="2400" b="1">
                <a:solidFill>
                  <a:srgbClr val="FFFFFF"/>
                </a:solidFill>
              </a:defRPr>
            </a:lvl1pPr>
          </a:lstStyle>
          <a:p>
            <a:fld id="{F38DF745-7D3F-47F4-83A3-874385CFAA69}"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916" r:id="rId1"/>
    <p:sldLayoutId id="2147483914" r:id="rId2"/>
    <p:sldLayoutId id="2147483920" r:id="rId3"/>
    <p:sldLayoutId id="2147483913" r:id="rId4"/>
  </p:sldLayoutIdLst>
  <p:hf sldNum="0" hdr="0" ftr="0" dt="0"/>
  <p:txStyles>
    <p:titleStyle>
      <a:lvl1pPr algn="l" defTabSz="914400" rtl="0" eaLnBrk="1" latinLnBrk="0" hangingPunct="1">
        <a:spcBef>
          <a:spcPct val="0"/>
        </a:spcBef>
        <a:buNone/>
        <a:defRPr sz="2400" kern="1200" cap="all" spc="-60" baseline="0">
          <a:solidFill>
            <a:srgbClr val="6CB255"/>
          </a:solidFill>
          <a:latin typeface="+mj-lt"/>
          <a:ea typeface="+mj-ea"/>
          <a:cs typeface="+mj-cs"/>
        </a:defRPr>
      </a:lvl1pPr>
    </p:titleStyle>
    <p:bodyStyle>
      <a:lvl1pPr marL="0" indent="0" algn="l" defTabSz="914400" rtl="0" eaLnBrk="1" latinLnBrk="0" hangingPunct="1">
        <a:spcBef>
          <a:spcPct val="20000"/>
        </a:spcBef>
        <a:spcAft>
          <a:spcPts val="600"/>
        </a:spcAft>
        <a:buClr>
          <a:srgbClr val="6CB255"/>
        </a:buClr>
        <a:buFont typeface="Arial" pitchFamily="34" charset="0"/>
        <a:buNone/>
        <a:defRPr sz="2000" b="0" kern="1200">
          <a:solidFill>
            <a:schemeClr val="tx1"/>
          </a:solidFill>
          <a:latin typeface="+mn-lt"/>
          <a:ea typeface="+mn-ea"/>
          <a:cs typeface="+mn-cs"/>
        </a:defRPr>
      </a:lvl1pPr>
      <a:lvl2pPr marL="457200" indent="-182880" algn="l" defTabSz="914400" rtl="0" eaLnBrk="1" latinLnBrk="0" hangingPunct="1">
        <a:spcBef>
          <a:spcPct val="20000"/>
        </a:spcBef>
        <a:buClr>
          <a:srgbClr val="6CB255"/>
        </a:buClr>
        <a:buFont typeface="Arial" pitchFamily="34" charset="0"/>
        <a:buChar char="•"/>
        <a:defRPr sz="2000" kern="1200">
          <a:solidFill>
            <a:srgbClr val="000000"/>
          </a:solidFill>
          <a:latin typeface="+mn-lt"/>
          <a:ea typeface="+mn-ea"/>
          <a:cs typeface="+mn-cs"/>
        </a:defRPr>
      </a:lvl2pPr>
      <a:lvl3pPr marL="1143000" indent="-228600" algn="l" defTabSz="914400" rtl="0" eaLnBrk="1" latinLnBrk="0" hangingPunct="1">
        <a:spcBef>
          <a:spcPct val="20000"/>
        </a:spcBef>
        <a:buClr>
          <a:srgbClr val="6CB255"/>
        </a:buClr>
        <a:buFont typeface="Arial" pitchFamily="34" charset="0"/>
        <a:buChar char="•"/>
        <a:defRPr sz="1800" kern="1200">
          <a:solidFill>
            <a:srgbClr val="000000"/>
          </a:solidFill>
          <a:latin typeface="+mn-lt"/>
          <a:ea typeface="+mn-ea"/>
          <a:cs typeface="+mn-cs"/>
        </a:defRPr>
      </a:lvl3pPr>
      <a:lvl4pPr marL="1600200" indent="-228600" algn="l" defTabSz="914400" rtl="0" eaLnBrk="1" latinLnBrk="0" hangingPunct="1">
        <a:spcBef>
          <a:spcPct val="20000"/>
        </a:spcBef>
        <a:buClr>
          <a:srgbClr val="6CB255"/>
        </a:buClr>
        <a:buFont typeface="Arial" pitchFamily="34" charset="0"/>
        <a:buChar char="•"/>
        <a:defRPr sz="1800" kern="1200">
          <a:solidFill>
            <a:srgbClr val="000000"/>
          </a:solidFill>
          <a:latin typeface="+mn-lt"/>
          <a:ea typeface="+mn-ea"/>
          <a:cs typeface="+mn-cs"/>
        </a:defRPr>
      </a:lvl4pPr>
      <a:lvl5pPr marL="2057400" indent="-228600" algn="l" defTabSz="914400" rtl="0" eaLnBrk="1" latinLnBrk="0" hangingPunct="1">
        <a:spcBef>
          <a:spcPct val="20000"/>
        </a:spcBef>
        <a:buClr>
          <a:srgbClr val="6CB255"/>
        </a:buClr>
        <a:buFont typeface="Arial" pitchFamily="34" charset="0"/>
        <a:buChar char="•"/>
        <a:defRPr sz="1800" kern="1200" baseline="0">
          <a:solidFill>
            <a:srgbClr val="000000"/>
          </a:solidFill>
          <a:latin typeface="+mn-lt"/>
          <a:ea typeface="+mn-ea"/>
          <a:cs typeface="+mn-cs"/>
        </a:defRPr>
      </a:lvl5pPr>
      <a:lvl6pPr marL="25146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xml"/><Relationship Id="rId1" Type="http://schemas.openxmlformats.org/officeDocument/2006/relationships/slideLayout" Target="../slideLayouts/slideLayout4.xml"/><Relationship Id="rId4" Type="http://schemas.openxmlformats.org/officeDocument/2006/relationships/image" Target="../media/image5.jpg"/></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5.jpg"/></Relationships>
</file>

<file path=ppt/slides/_rels/slide3.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5.jpg"/></Relationships>
</file>

<file path=ppt/slides/_rels/slide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8.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4.jpeg"/></Relationships>
</file>

<file path=ppt/slides/_rels/slide11.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5.jpg"/></Relationships>
</file>

<file path=ppt/slides/_rels/slide1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6.jpeg"/></Relationships>
</file>

<file path=ppt/slides/_rels/slide1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7.jpg"/></Relationships>
</file>

<file path=ppt/slides/_rels/slide1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8.jpeg"/></Relationships>
</file>

<file path=ppt/slides/_rels/slide1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19.jpeg"/></Relationships>
</file>

<file path=ppt/slides/_rels/slide1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20.jpeg"/></Relationships>
</file>

<file path=ppt/slides/_rels/slide1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18.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22.jpeg"/></Relationships>
</file>

<file path=ppt/slides/_rels/slide19.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23.jpeg"/></Relationships>
</file>

<file path=ppt/slides/_rels/slide20.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24.jpeg"/></Relationships>
</file>

<file path=ppt/slides/_rels/slide21.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25.jpe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itle 1"/>
          <p:cNvSpPr txBox="1">
            <a:spLocks/>
          </p:cNvSpPr>
          <p:nvPr/>
        </p:nvSpPr>
        <p:spPr>
          <a:xfrm>
            <a:off x="0" y="789677"/>
            <a:ext cx="9144000" cy="709154"/>
          </a:xfrm>
          <a:prstGeom prst="rect">
            <a:avLst/>
          </a:prstGeom>
        </p:spPr>
        <p:txBody>
          <a:bodyPr/>
          <a:lstStyle>
            <a:lvl1pPr algn="l" defTabSz="914400" rtl="0" eaLnBrk="1" latinLnBrk="0" hangingPunct="1">
              <a:spcBef>
                <a:spcPct val="0"/>
              </a:spcBef>
              <a:buNone/>
              <a:defRPr sz="3600" kern="1200" cap="all" spc="-60" baseline="0">
                <a:solidFill>
                  <a:srgbClr val="6CB255"/>
                </a:solidFill>
                <a:latin typeface="+mj-lt"/>
                <a:ea typeface="+mj-ea"/>
                <a:cs typeface="+mj-cs"/>
              </a:defRPr>
            </a:lvl1pPr>
          </a:lstStyle>
          <a:p>
            <a:pPr algn="ctr"/>
            <a:r>
              <a:rPr lang="en-US" dirty="0"/>
              <a:t>Biology </a:t>
            </a:r>
            <a:r>
              <a:rPr lang="en-US" cap="none" dirty="0"/>
              <a:t>2e</a:t>
            </a:r>
            <a:endParaRPr lang="en-US" sz="2000" cap="none" dirty="0">
              <a:solidFill>
                <a:schemeClr val="accent3">
                  <a:lumMod val="20000"/>
                  <a:lumOff val="80000"/>
                </a:schemeClr>
              </a:solidFill>
            </a:endParaRPr>
          </a:p>
          <a:p>
            <a:pPr algn="ctr"/>
            <a:endParaRPr lang="en-US" sz="1800" cap="none" dirty="0">
              <a:solidFill>
                <a:schemeClr val="accent3">
                  <a:lumMod val="20000"/>
                  <a:lumOff val="80000"/>
                </a:schemeClr>
              </a:solidFill>
              <a:latin typeface="+mn-lt"/>
            </a:endParaRPr>
          </a:p>
          <a:p>
            <a:pPr algn="ctr"/>
            <a:r>
              <a:rPr lang="en-US" sz="2000" b="1" cap="none" dirty="0">
                <a:solidFill>
                  <a:srgbClr val="212F62"/>
                </a:solidFill>
                <a:latin typeface="+mn-lt"/>
              </a:rPr>
              <a:t>Chapter 1 THE STUDY of LIFE</a:t>
            </a:r>
          </a:p>
          <a:p>
            <a:pPr algn="ctr"/>
            <a:r>
              <a:rPr lang="en-US" sz="1600" cap="none" dirty="0">
                <a:solidFill>
                  <a:schemeClr val="tx1"/>
                </a:solidFill>
                <a:latin typeface="+mn-lt"/>
              </a:rPr>
              <a:t>PowerPoint Image Slide Show</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rcRect/>
          <a:stretch/>
        </p:blipFill>
        <p:spPr>
          <a:xfrm>
            <a:off x="3567605" y="2518312"/>
            <a:ext cx="2008789" cy="2602059"/>
          </a:xfrm>
          <a:prstGeom prst="rect">
            <a:avLst/>
          </a:prstGeom>
          <a:effectLst>
            <a:reflection blurRad="6350" stA="52000" endA="300" endPos="35000" dir="5400000" sy="-100000" algn="bl" rotWithShape="0"/>
          </a:effectLst>
          <a:scene3d>
            <a:camera prst="obliqueTopLeft"/>
            <a:lightRig rig="threePt" dir="t"/>
          </a:scene3d>
        </p:spPr>
      </p:pic>
      <p:pic>
        <p:nvPicPr>
          <p:cNvPr id="7" name="Picture 6">
            <a:extLst>
              <a:ext uri="{FF2B5EF4-FFF2-40B4-BE49-F238E27FC236}">
                <a16:creationId xmlns:a16="http://schemas.microsoft.com/office/drawing/2014/main" id="{1B43616B-5053-A05A-828F-194E67E1529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spTree>
    <p:extLst>
      <p:ext uri="{BB962C8B-B14F-4D97-AF65-F5344CB8AC3E}">
        <p14:creationId xmlns:p14="http://schemas.microsoft.com/office/powerpoint/2010/main" val="13224431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Placeholder 1" descr="Photo depicts Earth from space."/>
          <p:cNvPicPr>
            <a:picLocks noGrp="1" noChangeAspect="1"/>
          </p:cNvPicPr>
          <p:nvPr>
            <p:ph type="pic" sz="quarter" idx="13"/>
          </p:nvPr>
        </p:nvPicPr>
        <p:blipFill>
          <a:blip r:embed="rId3" cstate="email">
            <a:extLst>
              <a:ext uri="{28A0092B-C50C-407E-A947-70E740481C1C}">
                <a14:useLocalDpi xmlns:a14="http://schemas.microsoft.com/office/drawing/2010/main" val="0"/>
              </a:ext>
            </a:extLst>
          </a:blip>
          <a:srcRect l="-11815" r="-11815"/>
          <a:stretch>
            <a:fillRect/>
          </a:stretch>
        </p:blipFill>
        <p:spPr>
          <a:xfrm>
            <a:off x="540543" y="1117560"/>
            <a:ext cx="8062913" cy="3500071"/>
          </a:xfrm>
        </p:spPr>
      </p:pic>
      <p:sp>
        <p:nvSpPr>
          <p:cNvPr id="7" name="Text Placeholder 6"/>
          <p:cNvSpPr>
            <a:spLocks noGrp="1"/>
          </p:cNvSpPr>
          <p:nvPr>
            <p:ph type="body" sz="quarter" idx="14"/>
          </p:nvPr>
        </p:nvSpPr>
        <p:spPr>
          <a:xfrm>
            <a:off x="609600" y="4843981"/>
            <a:ext cx="7910512" cy="1464221"/>
          </a:xfrm>
        </p:spPr>
        <p:txBody>
          <a:bodyPr>
            <a:normAutofit/>
          </a:bodyPr>
          <a:lstStyle/>
          <a:p>
            <a:r>
              <a:rPr lang="en-US" sz="1600" dirty="0"/>
              <a:t>This NASA image is a composite of several satellite-based views of Earth. To make the whole-Earth image, NASA scientists combine observations of different parts of the planet. </a:t>
            </a:r>
          </a:p>
          <a:p>
            <a:r>
              <a:rPr lang="en-US" sz="1200" dirty="0"/>
              <a:t>(credit: NASA/GSFC/NOAA/USGS)</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a:t>Figure 1.1</a:t>
            </a:r>
            <a:endParaRPr lang="en-US" dirty="0"/>
          </a:p>
        </p:txBody>
      </p:sp>
      <p:pic>
        <p:nvPicPr>
          <p:cNvPr id="10" name="Picture 9">
            <a:extLst>
              <a:ext uri="{FF2B5EF4-FFF2-40B4-BE49-F238E27FC236}">
                <a16:creationId xmlns:a16="http://schemas.microsoft.com/office/drawing/2014/main" id="{F37B826F-B73A-519E-2FB0-94F9B980CF7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spTree>
    <p:extLst>
      <p:ext uri="{BB962C8B-B14F-4D97-AF65-F5344CB8AC3E}">
        <p14:creationId xmlns:p14="http://schemas.microsoft.com/office/powerpoint/2010/main" val="10399969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4656975"/>
            <a:ext cx="7910512" cy="1651228"/>
          </a:xfrm>
        </p:spPr>
        <p:txBody>
          <a:bodyPr>
            <a:normAutofit/>
          </a:bodyPr>
          <a:lstStyle/>
          <a:p>
            <a:r>
              <a:rPr lang="en-US" sz="1600" dirty="0"/>
              <a:t>Formerly called blue-green algae, these </a:t>
            </a:r>
            <a:r>
              <a:rPr lang="en-US" sz="1600" dirty="0">
                <a:solidFill>
                  <a:srgbClr val="6CB255"/>
                </a:solidFill>
              </a:rPr>
              <a:t>(a)</a:t>
            </a:r>
            <a:r>
              <a:rPr lang="en-US" sz="1600" dirty="0"/>
              <a:t> cyanobacteria, shown here at 300x magnification under a light microscope, are some of Earth’s oldest life forms. These </a:t>
            </a:r>
            <a:r>
              <a:rPr lang="en-US" sz="1600" dirty="0">
                <a:solidFill>
                  <a:srgbClr val="6CB255"/>
                </a:solidFill>
              </a:rPr>
              <a:t>(b)</a:t>
            </a:r>
            <a:r>
              <a:rPr lang="en-US" sz="1600" dirty="0"/>
              <a:t> stromatolites along the shores of Lake Thetis in Western Australia are ancient structures formed by the layering of cyanobacteria in shallow waters. </a:t>
            </a:r>
          </a:p>
          <a:p>
            <a:r>
              <a:rPr lang="en-US" sz="1200" dirty="0"/>
              <a:t>(credit a: modification of work by NASA; credit b: modification of work by Ruth Ellison; scale-bar data from Matt Russell)</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1.2</a:t>
            </a:r>
          </a:p>
        </p:txBody>
      </p:sp>
      <p:pic>
        <p:nvPicPr>
          <p:cNvPr id="10" name="Picture Placeholder 1" descr="Photo A depicts round colonies of blue-green algae. Each algae cell is about 5 microns across. Photo B depicts round fossil structures called stromatalites along a watery shoreline.">
            <a:extLst>
              <a:ext uri="{FF2B5EF4-FFF2-40B4-BE49-F238E27FC236}">
                <a16:creationId xmlns:a16="http://schemas.microsoft.com/office/drawing/2014/main" id="{A01E94B7-3F4B-978F-0CB8-36D1689B60FF}"/>
              </a:ext>
            </a:extLst>
          </p:cNvPr>
          <p:cNvPicPr>
            <a:picLocks noChangeAspect="1"/>
          </p:cNvPicPr>
          <p:nvPr/>
        </p:nvPicPr>
        <p:blipFill>
          <a:blip r:embed="rId3">
            <a:extLst>
              <a:ext uri="{28A0092B-C50C-407E-A947-70E740481C1C}">
                <a14:useLocalDpi xmlns:a14="http://schemas.microsoft.com/office/drawing/2010/main" val="0"/>
              </a:ext>
            </a:extLst>
          </a:blip>
          <a:srcRect l="-1127" r="-1127"/>
          <a:stretch>
            <a:fillRect/>
          </a:stretch>
        </p:blipFill>
        <p:spPr>
          <a:xfrm>
            <a:off x="540543" y="1103805"/>
            <a:ext cx="8062913" cy="3500071"/>
          </a:xfrm>
          <a:prstGeom prst="rect">
            <a:avLst/>
          </a:prstGeom>
        </p:spPr>
      </p:pic>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spTree>
    <p:extLst>
      <p:ext uri="{BB962C8B-B14F-4D97-AF65-F5344CB8AC3E}">
        <p14:creationId xmlns:p14="http://schemas.microsoft.com/office/powerpoint/2010/main" val="28178188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4722469"/>
            <a:ext cx="7910512" cy="1504708"/>
          </a:xfrm>
        </p:spPr>
        <p:txBody>
          <a:bodyPr>
            <a:normAutofit/>
          </a:bodyPr>
          <a:lstStyle/>
          <a:p>
            <a:r>
              <a:rPr lang="en-US" sz="1600" i="1" dirty="0"/>
              <a:t>Escherichia coli </a:t>
            </a:r>
            <a:r>
              <a:rPr lang="en-US" sz="1600" dirty="0"/>
              <a:t>(</a:t>
            </a:r>
            <a:r>
              <a:rPr lang="en-US" sz="1600" i="1" dirty="0"/>
              <a:t>E. coli</a:t>
            </a:r>
            <a:r>
              <a:rPr lang="en-US" sz="1600" dirty="0"/>
              <a:t>) bacteria, seen in this scanning electron micrograph, are normal residents of our digestive tracts that aid in the absorption of vitamin K and other nutrients. However, virulent strains are sometimes responsible for disease outbreaks. </a:t>
            </a:r>
          </a:p>
          <a:p>
            <a:r>
              <a:rPr lang="en-US" sz="1200" dirty="0"/>
              <a:t>(credit: Eric </a:t>
            </a:r>
            <a:r>
              <a:rPr lang="en-US" sz="1200" dirty="0" err="1"/>
              <a:t>Erbe</a:t>
            </a:r>
            <a:r>
              <a:rPr lang="en-US" sz="1200" dirty="0"/>
              <a:t>, digital colorization by Christopher Pooley, both of USDA, ARS, EMU)</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1.3</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2" name="Picture Placeholder 1" descr="Photo depicts E. coli bacteria aggregated together.">
            <a:extLst>
              <a:ext uri="{FF2B5EF4-FFF2-40B4-BE49-F238E27FC236}">
                <a16:creationId xmlns:a16="http://schemas.microsoft.com/office/drawing/2014/main" id="{4F4F1A87-7909-318C-C16A-DB7ECE1E1F12}"/>
              </a:ext>
            </a:extLst>
          </p:cNvPr>
          <p:cNvPicPr>
            <a:picLocks noGrp="1" noChangeAspect="1"/>
          </p:cNvPicPr>
          <p:nvPr>
            <p:ph type="pic" sz="quarter" idx="13"/>
          </p:nvPr>
        </p:nvPicPr>
        <p:blipFill>
          <a:blip r:embed="rId4" cstate="email">
            <a:extLst>
              <a:ext uri="{28A0092B-C50C-407E-A947-70E740481C1C}">
                <a14:useLocalDpi xmlns:a14="http://schemas.microsoft.com/office/drawing/2010/main" val="0"/>
              </a:ext>
            </a:extLst>
          </a:blip>
          <a:srcRect l="-33634" r="-33634"/>
          <a:stretch>
            <a:fillRect/>
          </a:stretch>
        </p:blipFill>
        <p:spPr>
          <a:xfrm>
            <a:off x="540543" y="1033277"/>
            <a:ext cx="8062913" cy="3500071"/>
          </a:xfrm>
        </p:spPr>
      </p:pic>
    </p:spTree>
    <p:extLst>
      <p:ext uri="{BB962C8B-B14F-4D97-AF65-F5344CB8AC3E}">
        <p14:creationId xmlns:p14="http://schemas.microsoft.com/office/powerpoint/2010/main" val="15027711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4803494"/>
            <a:ext cx="7910512" cy="1504708"/>
          </a:xfrm>
        </p:spPr>
        <p:txBody>
          <a:bodyPr>
            <a:normAutofit/>
          </a:bodyPr>
          <a:lstStyle/>
          <a:p>
            <a:r>
              <a:rPr lang="en-US" sz="1600" dirty="0"/>
              <a:t>The diversity of scientific fields includes astronomy, biology, computer science, geology, logic, physics, chemistry, mathematics, and many other fields. </a:t>
            </a:r>
          </a:p>
          <a:p>
            <a:r>
              <a:rPr lang="en-US" sz="1200" dirty="0"/>
              <a:t>(credit: “Image Editor”/Flickr)</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1.4</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0" name="Picture Placeholder 1" descr="A collage includes a photo of planets in our solar system, a DNA molecule, scientific equipment, a cross-section of the ocean floor, scientific symbols, a magnetic field, beakers of fluid, and a geometry problem.">
            <a:extLst>
              <a:ext uri="{FF2B5EF4-FFF2-40B4-BE49-F238E27FC236}">
                <a16:creationId xmlns:a16="http://schemas.microsoft.com/office/drawing/2014/main" id="{D16D5652-6B93-8226-8560-D3AB47D3E9C0}"/>
              </a:ext>
            </a:extLst>
          </p:cNvPr>
          <p:cNvPicPr>
            <a:picLocks noGrp="1" noChangeAspect="1"/>
          </p:cNvPicPr>
          <p:nvPr>
            <p:ph type="pic" sz="quarter" idx="13"/>
          </p:nvPr>
        </p:nvPicPr>
        <p:blipFill>
          <a:blip r:embed="rId4" cstate="email">
            <a:extLst>
              <a:ext uri="{28A0092B-C50C-407E-A947-70E740481C1C}">
                <a14:useLocalDpi xmlns:a14="http://schemas.microsoft.com/office/drawing/2010/main" val="0"/>
              </a:ext>
            </a:extLst>
          </a:blip>
          <a:srcRect l="-65182" r="-65182"/>
          <a:stretch>
            <a:fillRect/>
          </a:stretch>
        </p:blipFill>
        <p:spPr>
          <a:xfrm>
            <a:off x="540543" y="1097317"/>
            <a:ext cx="8062913" cy="3500071"/>
          </a:xfrm>
        </p:spPr>
      </p:pic>
    </p:spTree>
    <p:extLst>
      <p:ext uri="{BB962C8B-B14F-4D97-AF65-F5344CB8AC3E}">
        <p14:creationId xmlns:p14="http://schemas.microsoft.com/office/powerpoint/2010/main" val="16575348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4572000" y="997409"/>
            <a:ext cx="3724542" cy="4942389"/>
          </a:xfrm>
        </p:spPr>
        <p:txBody>
          <a:bodyPr>
            <a:normAutofit/>
          </a:bodyPr>
          <a:lstStyle/>
          <a:p>
            <a:r>
              <a:rPr lang="en-US" sz="1600" dirty="0">
                <a:solidFill>
                  <a:schemeClr val="tx1"/>
                </a:solidFill>
              </a:rPr>
              <a:t>Historians credit Sir Francis Bacon (1561–1626) as the first to define the scientific method.</a:t>
            </a:r>
          </a:p>
          <a:p>
            <a:r>
              <a:rPr lang="en-US" sz="1200" dirty="0">
                <a:solidFill>
                  <a:schemeClr val="tx1"/>
                </a:solidFill>
              </a:rPr>
              <a:t>(credit: Paul van </a:t>
            </a:r>
            <a:r>
              <a:rPr lang="en-US" sz="1200" dirty="0" err="1">
                <a:solidFill>
                  <a:schemeClr val="tx1"/>
                </a:solidFill>
              </a:rPr>
              <a:t>Somer</a:t>
            </a:r>
            <a:r>
              <a:rPr lang="en-US" sz="1200" dirty="0">
                <a:solidFill>
                  <a:schemeClr val="tx1"/>
                </a:solidFill>
              </a:rPr>
              <a:t>)</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1.5</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2" name="Picture Placeholder 1" descr="Painting depicts Sir Francis Bacon in a long robe.">
            <a:extLst>
              <a:ext uri="{FF2B5EF4-FFF2-40B4-BE49-F238E27FC236}">
                <a16:creationId xmlns:a16="http://schemas.microsoft.com/office/drawing/2014/main" id="{12281D17-B30B-B2D4-1193-E9E9A50F9939}"/>
              </a:ext>
            </a:extLst>
          </p:cNvPr>
          <p:cNvPicPr>
            <a:picLocks noGrp="1" noChangeAspect="1"/>
          </p:cNvPicPr>
          <p:nvPr>
            <p:ph type="pic" sz="quarter" idx="13"/>
          </p:nvPr>
        </p:nvPicPr>
        <p:blipFill>
          <a:blip r:embed="rId4" cstate="email">
            <a:extLst>
              <a:ext uri="{28A0092B-C50C-407E-A947-70E740481C1C}">
                <a14:useLocalDpi xmlns:a14="http://schemas.microsoft.com/office/drawing/2010/main" val="0"/>
              </a:ext>
            </a:extLst>
          </a:blip>
          <a:srcRect l="-12894" r="-12894"/>
          <a:stretch>
            <a:fillRect/>
          </a:stretch>
        </p:blipFill>
        <p:spPr>
          <a:xfrm>
            <a:off x="746567" y="997409"/>
            <a:ext cx="4032250" cy="5256213"/>
          </a:xfrm>
        </p:spPr>
      </p:pic>
    </p:spTree>
    <p:extLst>
      <p:ext uri="{BB962C8B-B14F-4D97-AF65-F5344CB8AC3E}">
        <p14:creationId xmlns:p14="http://schemas.microsoft.com/office/powerpoint/2010/main" val="24119064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4453071" y="997409"/>
            <a:ext cx="3843471" cy="4942389"/>
          </a:xfrm>
        </p:spPr>
        <p:txBody>
          <a:bodyPr>
            <a:normAutofit/>
          </a:bodyPr>
          <a:lstStyle/>
          <a:p>
            <a:r>
              <a:rPr lang="en-US" sz="1600" dirty="0"/>
              <a:t>The scientific method consists of a series of well-defined steps. If a hypothesis is not supported by experimental data, a new hypothesis can be proposed.</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1.6</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0" name="Picture 9" descr="A flow chart shows the steps in the scientific method. In step 1, an observation is made. In step 2, a question is asked about the observation. In step 3, an answer to the question, called a hypothesis, is proposed. In step 4, a prediction is made based on the hypothesis. In step 5, an experiment is done to test the prediction. In step 6, the results are analyzed to determine whether or not the hypothesis is supported. If the hypothesis is not supported, another hypothesis is made. In either case, the results are reported.">
            <a:extLst>
              <a:ext uri="{FF2B5EF4-FFF2-40B4-BE49-F238E27FC236}">
                <a16:creationId xmlns:a16="http://schemas.microsoft.com/office/drawing/2014/main" id="{4BB99BFA-EE8C-6F66-5ADA-ACEE99DADB57}"/>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1061012" y="988687"/>
            <a:ext cx="3131507" cy="5328236"/>
          </a:xfrm>
          <a:prstGeom prst="rect">
            <a:avLst/>
          </a:prstGeom>
        </p:spPr>
      </p:pic>
    </p:spTree>
    <p:extLst>
      <p:ext uri="{BB962C8B-B14F-4D97-AF65-F5344CB8AC3E}">
        <p14:creationId xmlns:p14="http://schemas.microsoft.com/office/powerpoint/2010/main" val="17463662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5011838" y="997409"/>
            <a:ext cx="3284704" cy="4942389"/>
          </a:xfrm>
        </p:spPr>
        <p:txBody>
          <a:bodyPr>
            <a:normAutofit/>
          </a:bodyPr>
          <a:lstStyle/>
          <a:p>
            <a:r>
              <a:rPr lang="en-US" sz="1600" dirty="0">
                <a:solidFill>
                  <a:schemeClr val="tx1"/>
                </a:solidFill>
              </a:rPr>
              <a:t>Scientists use two types of reasoning, inductive and deductive reasoning, to advance scientific knowledge. As is the case in this example, the conclusion from inductive reasoning can often become the premise for deductive reasoning.</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1.7</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2" name="Picture Placeholder 1" descr="Diagram defines two types of reasoning. In inductive reasoning, a general conclusion is drawn from a number of observations. In deductive reasoning, specific results are predicted from a general premise. An example of inductive reasoning is given. In this example, three observations are made: (1) Members of a species are not all the same. (2) Individuals compete for resources. (3) Species are generally adapted to their environment. From these observations, the following conclusion is drawn: Individuals most adapted to their environment are more likely to survive and pass their traits on to the next generation. An example of deductive reasoning is also given. In this example, the general premise is that individuals most adapted to their environment are more likely to survive and pass their traits on to the next generation. From this premise, it is predicted that, if global climate change causes the temperature in an ecosystem to increase, those individuals better adapted to a warmer climate will outcompete those that are not.">
            <a:extLst>
              <a:ext uri="{FF2B5EF4-FFF2-40B4-BE49-F238E27FC236}">
                <a16:creationId xmlns:a16="http://schemas.microsoft.com/office/drawing/2014/main" id="{9AFA74A8-419E-DF0C-3E66-1D8CE3AC2898}"/>
              </a:ext>
            </a:extLst>
          </p:cNvPr>
          <p:cNvPicPr>
            <a:picLocks noGrp="1" noChangeAspect="1"/>
          </p:cNvPicPr>
          <p:nvPr>
            <p:ph type="pic" sz="quarter" idx="13"/>
          </p:nvPr>
        </p:nvPicPr>
        <p:blipFill>
          <a:blip r:embed="rId4" cstate="email">
            <a:extLst>
              <a:ext uri="{28A0092B-C50C-407E-A947-70E740481C1C}">
                <a14:useLocalDpi xmlns:a14="http://schemas.microsoft.com/office/drawing/2010/main" val="0"/>
              </a:ext>
            </a:extLst>
          </a:blip>
          <a:srcRect t="-276" b="-276"/>
          <a:stretch>
            <a:fillRect/>
          </a:stretch>
        </p:blipFill>
        <p:spPr>
          <a:xfrm>
            <a:off x="702198" y="1024699"/>
            <a:ext cx="4032250" cy="5256213"/>
          </a:xfrm>
        </p:spPr>
      </p:pic>
    </p:spTree>
    <p:extLst>
      <p:ext uri="{BB962C8B-B14F-4D97-AF65-F5344CB8AC3E}">
        <p14:creationId xmlns:p14="http://schemas.microsoft.com/office/powerpoint/2010/main" val="725380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4803494"/>
            <a:ext cx="7910512" cy="1504708"/>
          </a:xfrm>
        </p:spPr>
        <p:txBody>
          <a:bodyPr>
            <a:normAutofit/>
          </a:bodyPr>
          <a:lstStyle/>
          <a:p>
            <a:r>
              <a:rPr lang="en-US" sz="1600" dirty="0"/>
              <a:t>After Hurricane Irma struck the Caribbean and Florida in 2017, thousands of baby squirrels like this one were thrown from their nests. Thanks to applied science, scientists knew how to rehabilitate the squirrel. </a:t>
            </a:r>
          </a:p>
          <a:p>
            <a:r>
              <a:rPr lang="it-IT" sz="1200" dirty="0"/>
              <a:t>(credit: audreyjm529, Flickr)</a:t>
            </a:r>
            <a:endParaRPr lang="en-US" sz="120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1.8</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026" name="Picture 2" descr="Image shows a squirrel being held by a person.">
            <a:extLst>
              <a:ext uri="{FF2B5EF4-FFF2-40B4-BE49-F238E27FC236}">
                <a16:creationId xmlns:a16="http://schemas.microsoft.com/office/drawing/2014/main" id="{4EB0FB3C-7975-DCC7-7EE7-0E33CB51F60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72689" y="1072124"/>
            <a:ext cx="4398622" cy="35504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3060748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4803494"/>
            <a:ext cx="7910512" cy="1504708"/>
          </a:xfrm>
        </p:spPr>
        <p:txBody>
          <a:bodyPr>
            <a:normAutofit/>
          </a:bodyPr>
          <a:lstStyle/>
          <a:p>
            <a:r>
              <a:rPr lang="en-US" sz="1600" dirty="0"/>
              <a:t>The Human Genome Project was a 13-year collaborative effort among researchers working in several different fields of science. The project, which sequenced the entire human genome, was completed in 2003. </a:t>
            </a:r>
          </a:p>
          <a:p>
            <a:r>
              <a:rPr lang="en-US" sz="1200" dirty="0"/>
              <a:t>(credit: the U.S. Department of Energy Genome Programs </a:t>
            </a:r>
            <a:r>
              <a:rPr lang="hu-HU" sz="1200" dirty="0"/>
              <a:t>(http://</a:t>
            </a:r>
            <a:r>
              <a:rPr lang="hu-HU" sz="1200" dirty="0" err="1"/>
              <a:t>genomics.energy.gov</a:t>
            </a:r>
            <a:r>
              <a:rPr lang="hu-HU" sz="1200" dirty="0"/>
              <a:t>))</a:t>
            </a:r>
            <a:endParaRPr lang="en-US" sz="120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1.9</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0" name="Picture Placeholder 1" descr="The human genome project’s logo is shown, depicting a human being inside a DNA double helix. The words chemistry, biology, physics, ethics, informatics, and engineering surround the circular image.">
            <a:extLst>
              <a:ext uri="{FF2B5EF4-FFF2-40B4-BE49-F238E27FC236}">
                <a16:creationId xmlns:a16="http://schemas.microsoft.com/office/drawing/2014/main" id="{7C3F0498-59E1-1AA4-F574-199EF7A8C49A}"/>
              </a:ext>
            </a:extLst>
          </p:cNvPr>
          <p:cNvPicPr>
            <a:picLocks noGrp="1" noChangeAspect="1"/>
          </p:cNvPicPr>
          <p:nvPr>
            <p:ph type="pic" sz="quarter" idx="13"/>
          </p:nvPr>
        </p:nvPicPr>
        <p:blipFill>
          <a:blip r:embed="rId4" cstate="email">
            <a:extLst>
              <a:ext uri="{28A0092B-C50C-407E-A947-70E740481C1C}">
                <a14:useLocalDpi xmlns:a14="http://schemas.microsoft.com/office/drawing/2010/main" val="0"/>
              </a:ext>
            </a:extLst>
          </a:blip>
          <a:srcRect l="-65606" r="-65606"/>
          <a:stretch>
            <a:fillRect/>
          </a:stretch>
        </p:blipFill>
        <p:spPr>
          <a:xfrm>
            <a:off x="540543" y="1111195"/>
            <a:ext cx="8062913" cy="3500071"/>
          </a:xfrm>
        </p:spPr>
      </p:pic>
    </p:spTree>
    <p:extLst>
      <p:ext uri="{BB962C8B-B14F-4D97-AF65-F5344CB8AC3E}">
        <p14:creationId xmlns:p14="http://schemas.microsoft.com/office/powerpoint/2010/main" val="7732368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4803494"/>
            <a:ext cx="7910512" cy="1504708"/>
          </a:xfrm>
        </p:spPr>
        <p:txBody>
          <a:bodyPr>
            <a:normAutofit/>
          </a:bodyPr>
          <a:lstStyle/>
          <a:p>
            <a:r>
              <a:rPr lang="en-US" sz="1600" dirty="0"/>
              <a:t>A toad represents a highly organized structure consisting of cells, tissues, organs, and </a:t>
            </a:r>
            <a:r>
              <a:rPr lang="it-IT" sz="1600" dirty="0" err="1"/>
              <a:t>organ</a:t>
            </a:r>
            <a:r>
              <a:rPr lang="it-IT" sz="1600" dirty="0"/>
              <a:t> systems.</a:t>
            </a:r>
          </a:p>
          <a:p>
            <a:r>
              <a:rPr lang="it-IT" sz="1200" dirty="0"/>
              <a:t>(credit: “</a:t>
            </a:r>
            <a:r>
              <a:rPr lang="it-IT" sz="1200" dirty="0" err="1"/>
              <a:t>Ivengo</a:t>
            </a:r>
            <a:r>
              <a:rPr lang="it-IT" sz="1200" dirty="0"/>
              <a:t>”/Wikimedia Commons)</a:t>
            </a:r>
            <a:endParaRPr lang="en-US" sz="120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1.10</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2" name="Picture Placeholder 1" descr="A photo shows a light-colored toad covered in bright green spots.">
            <a:extLst>
              <a:ext uri="{FF2B5EF4-FFF2-40B4-BE49-F238E27FC236}">
                <a16:creationId xmlns:a16="http://schemas.microsoft.com/office/drawing/2014/main" id="{04D5D986-9432-0D6D-9217-90FC930FF50D}"/>
              </a:ext>
            </a:extLst>
          </p:cNvPr>
          <p:cNvPicPr>
            <a:picLocks noGrp="1" noChangeAspect="1"/>
          </p:cNvPicPr>
          <p:nvPr>
            <p:ph type="pic" sz="quarter" idx="13"/>
          </p:nvPr>
        </p:nvPicPr>
        <p:blipFill>
          <a:blip r:embed="rId4">
            <a:extLst>
              <a:ext uri="{28A0092B-C50C-407E-A947-70E740481C1C}">
                <a14:useLocalDpi xmlns:a14="http://schemas.microsoft.com/office/drawing/2010/main" val="0"/>
              </a:ext>
            </a:extLst>
          </a:blip>
          <a:srcRect l="-24953" r="-24953"/>
          <a:stretch>
            <a:fillRect/>
          </a:stretch>
        </p:blipFill>
        <p:spPr>
          <a:xfrm>
            <a:off x="540543" y="1122386"/>
            <a:ext cx="8062913" cy="3500071"/>
          </a:xfrm>
        </p:spPr>
      </p:pic>
    </p:spTree>
    <p:extLst>
      <p:ext uri="{BB962C8B-B14F-4D97-AF65-F5344CB8AC3E}">
        <p14:creationId xmlns:p14="http://schemas.microsoft.com/office/powerpoint/2010/main" val="368169281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4803494"/>
            <a:ext cx="7910512" cy="1504708"/>
          </a:xfrm>
        </p:spPr>
        <p:txBody>
          <a:bodyPr>
            <a:normAutofit/>
          </a:bodyPr>
          <a:lstStyle/>
          <a:p>
            <a:r>
              <a:rPr lang="en-US" sz="1600" dirty="0"/>
              <a:t>The leaves of this sensitive plant (</a:t>
            </a:r>
            <a:r>
              <a:rPr lang="en-US" sz="1600" i="1" dirty="0"/>
              <a:t>Mimosa </a:t>
            </a:r>
            <a:r>
              <a:rPr lang="en-US" sz="1600" i="1" dirty="0" err="1"/>
              <a:t>pudica</a:t>
            </a:r>
            <a:r>
              <a:rPr lang="en-US" sz="1600" dirty="0"/>
              <a:t>) will instantly droop and fold when touched. After a few minutes, the plant returns to normal. </a:t>
            </a:r>
          </a:p>
          <a:p>
            <a:r>
              <a:rPr lang="en-US" sz="1200" dirty="0"/>
              <a:t>(credit: Alex Lomas)</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1.11</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0" name="Picture Placeholder 1" descr="A photograph of the Mimosa pudica shows a plant with many tiny leaves connected to a central stem. Four of these stems connect together.">
            <a:extLst>
              <a:ext uri="{FF2B5EF4-FFF2-40B4-BE49-F238E27FC236}">
                <a16:creationId xmlns:a16="http://schemas.microsoft.com/office/drawing/2014/main" id="{64EFB472-F339-DD5A-4243-578771915FAD}"/>
              </a:ext>
            </a:extLst>
          </p:cNvPr>
          <p:cNvPicPr>
            <a:picLocks noGrp="1" noChangeAspect="1"/>
          </p:cNvPicPr>
          <p:nvPr>
            <p:ph type="pic" sz="quarter" idx="13"/>
          </p:nvPr>
        </p:nvPicPr>
        <p:blipFill>
          <a:blip r:embed="rId4" cstate="email">
            <a:extLst>
              <a:ext uri="{28A0092B-C50C-407E-A947-70E740481C1C}">
                <a14:useLocalDpi xmlns:a14="http://schemas.microsoft.com/office/drawing/2010/main" val="0"/>
              </a:ext>
            </a:extLst>
          </a:blip>
          <a:srcRect l="-36387" r="-36387"/>
          <a:stretch>
            <a:fillRect/>
          </a:stretch>
        </p:blipFill>
        <p:spPr>
          <a:xfrm>
            <a:off x="540543" y="1133961"/>
            <a:ext cx="8062913" cy="3500071"/>
          </a:xfrm>
        </p:spPr>
      </p:pic>
    </p:spTree>
    <p:extLst>
      <p:ext uri="{BB962C8B-B14F-4D97-AF65-F5344CB8AC3E}">
        <p14:creationId xmlns:p14="http://schemas.microsoft.com/office/powerpoint/2010/main" val="37947127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4803494"/>
            <a:ext cx="7910512" cy="1504708"/>
          </a:xfrm>
        </p:spPr>
        <p:txBody>
          <a:bodyPr>
            <a:normAutofit/>
          </a:bodyPr>
          <a:lstStyle/>
          <a:p>
            <a:r>
              <a:rPr lang="en-US" sz="1600" dirty="0"/>
              <a:t>Although no two look alike, these kittens have inherited genes from both parents and share many of the same characteristics. </a:t>
            </a:r>
          </a:p>
          <a:p>
            <a:r>
              <a:rPr lang="en-US" sz="1200" dirty="0"/>
              <a:t>(credit: Rocky Mountain Feline Rescue)</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1.12</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2" name="Picture Placeholder 1" descr="A photograph depicts a mother cat nursing three kittens: one has an orange and white tabby coat, another is black with a white foot, while the third has a black and white tabby coat.">
            <a:extLst>
              <a:ext uri="{FF2B5EF4-FFF2-40B4-BE49-F238E27FC236}">
                <a16:creationId xmlns:a16="http://schemas.microsoft.com/office/drawing/2014/main" id="{F1D36ED3-ABB0-F7F9-D427-4AF0F20D6DE9}"/>
              </a:ext>
            </a:extLst>
          </p:cNvPr>
          <p:cNvPicPr>
            <a:picLocks noGrp="1" noChangeAspect="1"/>
          </p:cNvPicPr>
          <p:nvPr>
            <p:ph type="pic" sz="quarter" idx="13"/>
          </p:nvPr>
        </p:nvPicPr>
        <p:blipFill>
          <a:blip r:embed="rId4">
            <a:extLst>
              <a:ext uri="{28A0092B-C50C-407E-A947-70E740481C1C}">
                <a14:useLocalDpi xmlns:a14="http://schemas.microsoft.com/office/drawing/2010/main" val="0"/>
              </a:ext>
            </a:extLst>
          </a:blip>
          <a:srcRect l="-17542" r="-17542"/>
          <a:stretch>
            <a:fillRect/>
          </a:stretch>
        </p:blipFill>
        <p:spPr>
          <a:xfrm>
            <a:off x="540543" y="1111195"/>
            <a:ext cx="8062913" cy="3500071"/>
          </a:xfrm>
        </p:spPr>
      </p:pic>
    </p:spTree>
    <p:extLst>
      <p:ext uri="{BB962C8B-B14F-4D97-AF65-F5344CB8AC3E}">
        <p14:creationId xmlns:p14="http://schemas.microsoft.com/office/powerpoint/2010/main" val="216376029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4803494"/>
            <a:ext cx="7910512" cy="1504708"/>
          </a:xfrm>
        </p:spPr>
        <p:txBody>
          <a:bodyPr>
            <a:normAutofit/>
          </a:bodyPr>
          <a:lstStyle/>
          <a:p>
            <a:r>
              <a:rPr lang="en-US" sz="1600" dirty="0"/>
              <a:t>Polar bears (</a:t>
            </a:r>
            <a:r>
              <a:rPr lang="en-US" sz="1600" i="1" dirty="0"/>
              <a:t>Ursus maritimus</a:t>
            </a:r>
            <a:r>
              <a:rPr lang="en-US" sz="1600" dirty="0"/>
              <a:t>) and other mammals living in ice-covered regions maintain their body temperature by generating heat and reducing heat loss through thick fur and a dense layer of fat under their skin. </a:t>
            </a:r>
          </a:p>
          <a:p>
            <a:r>
              <a:rPr lang="en-US" sz="1200" dirty="0"/>
              <a:t>(credit: “</a:t>
            </a:r>
            <a:r>
              <a:rPr lang="en-US" sz="1200" dirty="0" err="1"/>
              <a:t>longhorndave</a:t>
            </a:r>
            <a:r>
              <a:rPr lang="en-US" sz="1200" dirty="0"/>
              <a:t>”/Flickr)</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1.13</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0" name="Picture Placeholder 1" descr="The photo shows a white, furry polar bear.">
            <a:extLst>
              <a:ext uri="{FF2B5EF4-FFF2-40B4-BE49-F238E27FC236}">
                <a16:creationId xmlns:a16="http://schemas.microsoft.com/office/drawing/2014/main" id="{1A959347-CAA2-D0DD-F9D4-1994DB549DCC}"/>
              </a:ext>
            </a:extLst>
          </p:cNvPr>
          <p:cNvPicPr>
            <a:picLocks noGrp="1" noChangeAspect="1"/>
          </p:cNvPicPr>
          <p:nvPr>
            <p:ph type="pic" sz="quarter" idx="13"/>
          </p:nvPr>
        </p:nvPicPr>
        <p:blipFill>
          <a:blip r:embed="rId4" cstate="email">
            <a:extLst>
              <a:ext uri="{28A0092B-C50C-407E-A947-70E740481C1C}">
                <a14:useLocalDpi xmlns:a14="http://schemas.microsoft.com/office/drawing/2010/main" val="0"/>
              </a:ext>
            </a:extLst>
          </a:blip>
          <a:srcRect l="-32152" r="-32152"/>
          <a:stretch>
            <a:fillRect/>
          </a:stretch>
        </p:blipFill>
        <p:spPr>
          <a:xfrm>
            <a:off x="540543" y="1097317"/>
            <a:ext cx="8062913" cy="3500071"/>
          </a:xfrm>
        </p:spPr>
      </p:pic>
    </p:spTree>
    <p:extLst>
      <p:ext uri="{BB962C8B-B14F-4D97-AF65-F5344CB8AC3E}">
        <p14:creationId xmlns:p14="http://schemas.microsoft.com/office/powerpoint/2010/main" val="101259519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5011838" y="997409"/>
            <a:ext cx="3284704" cy="4942389"/>
          </a:xfrm>
        </p:spPr>
        <p:txBody>
          <a:bodyPr>
            <a:normAutofit/>
          </a:bodyPr>
          <a:lstStyle/>
          <a:p>
            <a:r>
              <a:rPr lang="en-US" sz="1600" dirty="0">
                <a:solidFill>
                  <a:schemeClr val="tx1"/>
                </a:solidFill>
              </a:rPr>
              <a:t>The California condor (</a:t>
            </a:r>
            <a:r>
              <a:rPr lang="en-US" sz="1600" i="1" dirty="0">
                <a:solidFill>
                  <a:schemeClr val="tx1"/>
                </a:solidFill>
              </a:rPr>
              <a:t>Gymnogyps californianus</a:t>
            </a:r>
            <a:r>
              <a:rPr lang="en-US" sz="1600" dirty="0">
                <a:solidFill>
                  <a:schemeClr val="tx1"/>
                </a:solidFill>
              </a:rPr>
              <a:t>) uses chemical energy derived from food to power flight. California condors are an endangered species; this bird has a wing tag that helps biologists identify the individual. </a:t>
            </a:r>
          </a:p>
          <a:p>
            <a:r>
              <a:rPr lang="en-US" sz="1200" dirty="0">
                <a:solidFill>
                  <a:schemeClr val="tx1"/>
                </a:solidFill>
              </a:rPr>
              <a:t>(credit: Pacific Southwest Region U.S. Fish and Wildlife Service)</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1.14</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0" name="Picture Placeholder 1" descr="Photo shows a California condor in flight with a tag on its wing.">
            <a:extLst>
              <a:ext uri="{FF2B5EF4-FFF2-40B4-BE49-F238E27FC236}">
                <a16:creationId xmlns:a16="http://schemas.microsoft.com/office/drawing/2014/main" id="{09015870-1004-5E67-1B77-7A6BFE1C3099}"/>
              </a:ext>
            </a:extLst>
          </p:cNvPr>
          <p:cNvPicPr>
            <a:picLocks noGrp="1" noChangeAspect="1"/>
          </p:cNvPicPr>
          <p:nvPr>
            <p:ph type="pic" sz="quarter" idx="13"/>
          </p:nvPr>
        </p:nvPicPr>
        <p:blipFill>
          <a:blip r:embed="rId4" cstate="email">
            <a:extLst>
              <a:ext uri="{28A0092B-C50C-407E-A947-70E740481C1C}">
                <a14:useLocalDpi xmlns:a14="http://schemas.microsoft.com/office/drawing/2010/main" val="0"/>
              </a:ext>
            </a:extLst>
          </a:blip>
          <a:srcRect t="-2239" b="-2239"/>
          <a:stretch>
            <a:fillRect/>
          </a:stretch>
        </p:blipFill>
        <p:spPr>
          <a:xfrm>
            <a:off x="750827" y="920886"/>
            <a:ext cx="4030663" cy="5256213"/>
          </a:xfrm>
        </p:spPr>
      </p:pic>
    </p:spTree>
    <p:extLst>
      <p:ext uri="{BB962C8B-B14F-4D97-AF65-F5344CB8AC3E}">
        <p14:creationId xmlns:p14="http://schemas.microsoft.com/office/powerpoint/2010/main" val="154543186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4572000" y="997409"/>
            <a:ext cx="3724542" cy="4942389"/>
          </a:xfrm>
        </p:spPr>
        <p:txBody>
          <a:bodyPr>
            <a:normAutofit/>
          </a:bodyPr>
          <a:lstStyle/>
          <a:p>
            <a:r>
              <a:rPr lang="en-US" sz="1600" dirty="0"/>
              <a:t>All molecules, including this DNA molecule, are composed of atoms.</a:t>
            </a:r>
          </a:p>
          <a:p>
            <a:r>
              <a:rPr lang="en-US" sz="1200" dirty="0"/>
              <a:t>(credit: “brian0918”/Wikimedia Commons)</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1.15</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2" name="Picture Placeholder 1" descr="Molecular model depicts a DNA molecule, showing its double helix structure.">
            <a:extLst>
              <a:ext uri="{FF2B5EF4-FFF2-40B4-BE49-F238E27FC236}">
                <a16:creationId xmlns:a16="http://schemas.microsoft.com/office/drawing/2014/main" id="{B0CED30B-5BAD-7A70-EBB7-79F525A4A3B3}"/>
              </a:ext>
            </a:extLst>
          </p:cNvPr>
          <p:cNvPicPr>
            <a:picLocks noGrp="1" noChangeAspect="1"/>
          </p:cNvPicPr>
          <p:nvPr>
            <p:ph type="pic" sz="quarter" idx="13"/>
          </p:nvPr>
        </p:nvPicPr>
        <p:blipFill>
          <a:blip r:embed="rId4" cstate="email">
            <a:extLst>
              <a:ext uri="{28A0092B-C50C-407E-A947-70E740481C1C}">
                <a14:useLocalDpi xmlns:a14="http://schemas.microsoft.com/office/drawing/2010/main" val="0"/>
              </a:ext>
            </a:extLst>
          </a:blip>
          <a:srcRect l="-16279" r="-16279"/>
          <a:stretch>
            <a:fillRect/>
          </a:stretch>
        </p:blipFill>
        <p:spPr>
          <a:xfrm>
            <a:off x="539750" y="1024699"/>
            <a:ext cx="4032250" cy="5256213"/>
          </a:xfrm>
        </p:spPr>
      </p:pic>
    </p:spTree>
    <p:extLst>
      <p:ext uri="{BB962C8B-B14F-4D97-AF65-F5344CB8AC3E}">
        <p14:creationId xmlns:p14="http://schemas.microsoft.com/office/powerpoint/2010/main" val="332991004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3703899" y="997409"/>
            <a:ext cx="4592643" cy="4942389"/>
          </a:xfrm>
        </p:spPr>
        <p:txBody>
          <a:bodyPr>
            <a:normAutofit/>
          </a:bodyPr>
          <a:lstStyle/>
          <a:p>
            <a:r>
              <a:rPr lang="en-US" sz="1600" dirty="0">
                <a:solidFill>
                  <a:schemeClr val="tx1"/>
                </a:solidFill>
              </a:rPr>
              <a:t>The biological levels of organization of living things are shown. From a single organelle to the entire biosphere, living organisms are parts of a highly structured hierarchy. </a:t>
            </a:r>
          </a:p>
          <a:p>
            <a:r>
              <a:rPr lang="en-US" sz="1200" dirty="0">
                <a:solidFill>
                  <a:schemeClr val="tx1"/>
                </a:solidFill>
              </a:rPr>
              <a:t>(credit “organelles”: modification of work by Umberto </a:t>
            </a:r>
            <a:r>
              <a:rPr lang="en-US" sz="1200" dirty="0" err="1">
                <a:solidFill>
                  <a:schemeClr val="tx1"/>
                </a:solidFill>
              </a:rPr>
              <a:t>Salvagnin</a:t>
            </a:r>
            <a:r>
              <a:rPr lang="en-US" sz="1200" dirty="0">
                <a:solidFill>
                  <a:schemeClr val="tx1"/>
                </a:solidFill>
              </a:rPr>
              <a:t>; credit “cells”: modification of work by Bruce Wetzel, Harry Schaefer/ National Cancer Institute; credit “tissues”: modification of work by </a:t>
            </a:r>
            <a:r>
              <a:rPr lang="en-US" sz="1200" dirty="0" err="1">
                <a:solidFill>
                  <a:schemeClr val="tx1"/>
                </a:solidFill>
              </a:rPr>
              <a:t>Kilbad</a:t>
            </a:r>
            <a:r>
              <a:rPr lang="en-US" sz="1200" dirty="0">
                <a:solidFill>
                  <a:schemeClr val="tx1"/>
                </a:solidFill>
              </a:rPr>
              <a:t>; </a:t>
            </a:r>
            <a:r>
              <a:rPr lang="en-US" sz="1200" dirty="0" err="1">
                <a:solidFill>
                  <a:schemeClr val="tx1"/>
                </a:solidFill>
              </a:rPr>
              <a:t>Fama</a:t>
            </a:r>
            <a:r>
              <a:rPr lang="en-US" sz="1200" dirty="0">
                <a:solidFill>
                  <a:schemeClr val="tx1"/>
                </a:solidFill>
              </a:rPr>
              <a:t> </a:t>
            </a:r>
            <a:r>
              <a:rPr lang="en-US" sz="1200" dirty="0" err="1">
                <a:solidFill>
                  <a:schemeClr val="tx1"/>
                </a:solidFill>
              </a:rPr>
              <a:t>Clamosa</a:t>
            </a:r>
            <a:r>
              <a:rPr lang="en-US" sz="1200" dirty="0">
                <a:solidFill>
                  <a:schemeClr val="tx1"/>
                </a:solidFill>
              </a:rPr>
              <a:t>; Mikael </a:t>
            </a:r>
            <a:r>
              <a:rPr lang="en-US" sz="1200" dirty="0" err="1">
                <a:solidFill>
                  <a:schemeClr val="tx1"/>
                </a:solidFill>
              </a:rPr>
              <a:t>Häggström</a:t>
            </a:r>
            <a:r>
              <a:rPr lang="en-US" sz="1200" dirty="0">
                <a:solidFill>
                  <a:schemeClr val="tx1"/>
                </a:solidFill>
              </a:rPr>
              <a:t>; credit “organs”: modification of work by Mariana Ruiz Villareal; credit “organisms”: modification of work by “Crystal”/Flickr; credit “ecosystems”: modification of work by US Fish and Wildlife Service Headquarters; credit “biosphere”: modification of work by NASA)</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1.16</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0" name="Picture Placeholder 1" descr="A flow chart shows the hierarchy of living organisms. From smallest to largest, this hierarchy includes: (1) Organelles, such as nuclei, that exist inside cells. (2) Cells, such as a red blood cell. (3) Tissues, such as human skin tissue. (4) Organs such as the stomach make up the human digestive system, an example of an organ system. (5) Organisms, populations, and communities. In a forest, each pine tree is an organism. Together, all the pine trees make up a population. All the plant and animal species in the forest comprise a community. (6) Ecosystems: the coastal ecosystem in the Southeastern United States includes living organisms and the environment in which they live. (7) The biosphere: encompasses all the ecosystems on Earth.">
            <a:extLst>
              <a:ext uri="{FF2B5EF4-FFF2-40B4-BE49-F238E27FC236}">
                <a16:creationId xmlns:a16="http://schemas.microsoft.com/office/drawing/2014/main" id="{FEC84DAC-F896-FE69-8364-5D9147BE1A14}"/>
              </a:ext>
            </a:extLst>
          </p:cNvPr>
          <p:cNvPicPr>
            <a:picLocks noGrp="1" noChangeAspect="1"/>
          </p:cNvPicPr>
          <p:nvPr>
            <p:ph type="pic" sz="quarter" idx="13"/>
          </p:nvPr>
        </p:nvPicPr>
        <p:blipFill>
          <a:blip r:embed="rId4" cstate="email">
            <a:extLst>
              <a:ext uri="{28A0092B-C50C-407E-A947-70E740481C1C}">
                <a14:useLocalDpi xmlns:a14="http://schemas.microsoft.com/office/drawing/2010/main" val="0"/>
              </a:ext>
            </a:extLst>
          </a:blip>
          <a:srcRect l="-61183" r="-61183"/>
          <a:stretch>
            <a:fillRect/>
          </a:stretch>
        </p:blipFill>
        <p:spPr>
          <a:xfrm>
            <a:off x="160518" y="997409"/>
            <a:ext cx="4030663" cy="5256213"/>
          </a:xfrm>
        </p:spPr>
      </p:pic>
    </p:spTree>
    <p:extLst>
      <p:ext uri="{BB962C8B-B14F-4D97-AF65-F5344CB8AC3E}">
        <p14:creationId xmlns:p14="http://schemas.microsoft.com/office/powerpoint/2010/main" val="383748076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4803494"/>
            <a:ext cx="7910512" cy="1504708"/>
          </a:xfrm>
        </p:spPr>
        <p:txBody>
          <a:bodyPr>
            <a:normAutofit/>
          </a:bodyPr>
          <a:lstStyle/>
          <a:p>
            <a:r>
              <a:rPr lang="en-US" sz="1600" dirty="0"/>
              <a:t>Microbiologist Carl </a:t>
            </a:r>
            <a:r>
              <a:rPr lang="en-US" sz="1600" dirty="0" err="1"/>
              <a:t>Woese</a:t>
            </a:r>
            <a:r>
              <a:rPr lang="en-US" sz="1600" dirty="0"/>
              <a:t> constructed this phylogenetic tree using data that he obtained from sequencing ribosomal RNA genes. The tree shows the separation of living organisms into three domains: Bacteria, Archaea, and Eukarya. Bacteria and Archaea are prokaryotes, single-celled organisms lacking intracellular organelles. </a:t>
            </a:r>
          </a:p>
          <a:p>
            <a:r>
              <a:rPr lang="en-US" sz="1200" dirty="0"/>
              <a:t>(credit: Eric Gaba; NASA Astrobiology Institute)</a:t>
            </a:r>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1.17</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2" name="Picture Placeholder 1" descr="This phylogenetic tree shows that the three domains of life, bacteria, archaea and eukarya, all arose from a common ancestor.">
            <a:extLst>
              <a:ext uri="{FF2B5EF4-FFF2-40B4-BE49-F238E27FC236}">
                <a16:creationId xmlns:a16="http://schemas.microsoft.com/office/drawing/2014/main" id="{65DCDA74-AD6D-935A-8753-6E98F8537C7A}"/>
              </a:ext>
            </a:extLst>
          </p:cNvPr>
          <p:cNvPicPr>
            <a:picLocks noGrp="1" noChangeAspect="1"/>
          </p:cNvPicPr>
          <p:nvPr>
            <p:ph type="pic" sz="quarter" idx="13"/>
          </p:nvPr>
        </p:nvPicPr>
        <p:blipFill>
          <a:blip r:embed="rId4" cstate="email">
            <a:extLst>
              <a:ext uri="{28A0092B-C50C-407E-A947-70E740481C1C}">
                <a14:useLocalDpi xmlns:a14="http://schemas.microsoft.com/office/drawing/2010/main" val="0"/>
              </a:ext>
            </a:extLst>
          </a:blip>
          <a:srcRect l="-27748" r="-27748"/>
          <a:stretch>
            <a:fillRect/>
          </a:stretch>
        </p:blipFill>
        <p:spPr>
          <a:xfrm>
            <a:off x="540543" y="1111195"/>
            <a:ext cx="8062913" cy="3500071"/>
          </a:xfrm>
        </p:spPr>
      </p:pic>
    </p:spTree>
    <p:extLst>
      <p:ext uri="{BB962C8B-B14F-4D97-AF65-F5344CB8AC3E}">
        <p14:creationId xmlns:p14="http://schemas.microsoft.com/office/powerpoint/2010/main" val="212080934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3564999"/>
            <a:ext cx="7910512" cy="2488556"/>
          </a:xfrm>
        </p:spPr>
        <p:txBody>
          <a:bodyPr>
            <a:normAutofit/>
          </a:bodyPr>
          <a:lstStyle/>
          <a:p>
            <a:r>
              <a:rPr lang="en-US" sz="1600" dirty="0"/>
              <a:t>These images represent different domains. The </a:t>
            </a:r>
            <a:r>
              <a:rPr lang="en-US" sz="1600" dirty="0">
                <a:solidFill>
                  <a:srgbClr val="6CB255"/>
                </a:solidFill>
              </a:rPr>
              <a:t>(a)</a:t>
            </a:r>
            <a:r>
              <a:rPr lang="en-US" sz="1600" dirty="0"/>
              <a:t> bacteria in this micrograph belong to Domain Bacteria, while the </a:t>
            </a:r>
            <a:r>
              <a:rPr lang="en-US" sz="1600" dirty="0">
                <a:solidFill>
                  <a:srgbClr val="6CB255"/>
                </a:solidFill>
              </a:rPr>
              <a:t>(b)</a:t>
            </a:r>
            <a:r>
              <a:rPr lang="en-US" sz="1600" dirty="0"/>
              <a:t> extremophiles (not visible) living in this hot vent belong to Domain Archaea. Both the </a:t>
            </a:r>
            <a:r>
              <a:rPr lang="en-US" sz="1600" dirty="0">
                <a:solidFill>
                  <a:srgbClr val="6CB255"/>
                </a:solidFill>
              </a:rPr>
              <a:t>(c)</a:t>
            </a:r>
            <a:r>
              <a:rPr lang="en-US" sz="1600" dirty="0"/>
              <a:t> sunflower and </a:t>
            </a:r>
            <a:r>
              <a:rPr lang="en-US" sz="1600" dirty="0">
                <a:solidFill>
                  <a:srgbClr val="6CB255"/>
                </a:solidFill>
              </a:rPr>
              <a:t>(d) </a:t>
            </a:r>
            <a:r>
              <a:rPr lang="en-US" sz="1600" dirty="0"/>
              <a:t>lion are part of Domain Eukarya. </a:t>
            </a:r>
          </a:p>
          <a:p>
            <a:r>
              <a:rPr lang="en-US" sz="1200" dirty="0"/>
              <a:t>(credit a: modification of work by Drew March; credit b: modification of work by Steve </a:t>
            </a:r>
            <a:r>
              <a:rPr lang="en-US" sz="1200" dirty="0" err="1"/>
              <a:t>Jurvetson</a:t>
            </a:r>
            <a:r>
              <a:rPr lang="en-US" sz="1200" dirty="0"/>
              <a:t>; credit c: </a:t>
            </a:r>
            <a:r>
              <a:rPr lang="pl-PL" sz="1200" dirty="0" err="1"/>
              <a:t>modification</a:t>
            </a:r>
            <a:r>
              <a:rPr lang="pl-PL" sz="1200" dirty="0"/>
              <a:t> of </a:t>
            </a:r>
            <a:r>
              <a:rPr lang="pl-PL" sz="1200" dirty="0" err="1"/>
              <a:t>work</a:t>
            </a:r>
            <a:r>
              <a:rPr lang="pl-PL" sz="1200" dirty="0"/>
              <a:t> by Michael </a:t>
            </a:r>
            <a:r>
              <a:rPr lang="pl-PL" sz="1200" dirty="0" err="1"/>
              <a:t>Arrighi</a:t>
            </a:r>
            <a:r>
              <a:rPr lang="pl-PL" sz="1200" dirty="0"/>
              <a:t>; </a:t>
            </a:r>
            <a:r>
              <a:rPr lang="pl-PL" sz="1200" dirty="0" err="1"/>
              <a:t>credit</a:t>
            </a:r>
            <a:r>
              <a:rPr lang="pl-PL" sz="1200" dirty="0"/>
              <a:t> d: </a:t>
            </a:r>
            <a:r>
              <a:rPr lang="pl-PL" sz="1200" dirty="0" err="1"/>
              <a:t>modification</a:t>
            </a:r>
            <a:r>
              <a:rPr lang="pl-PL" sz="1200" dirty="0"/>
              <a:t> of </a:t>
            </a:r>
            <a:r>
              <a:rPr lang="pl-PL" sz="1200" dirty="0" err="1"/>
              <a:t>work</a:t>
            </a:r>
            <a:r>
              <a:rPr lang="pl-PL" sz="1200" dirty="0"/>
              <a:t> by Leszek </a:t>
            </a:r>
            <a:r>
              <a:rPr lang="pl-PL" sz="1200" dirty="0" err="1"/>
              <a:t>Leszcynski</a:t>
            </a:r>
            <a:r>
              <a:rPr lang="pl-PL" sz="1200" dirty="0"/>
              <a:t>)</a:t>
            </a:r>
            <a:endParaRPr lang="en-US" sz="120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1.18</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3" name="Figure" descr="Photos depict: A: bacterial cells. B: a natural hot vent. C: a sunflower. D: a lion.">
            <a:extLst>
              <a:ext uri="{FF2B5EF4-FFF2-40B4-BE49-F238E27FC236}">
                <a16:creationId xmlns:a16="http://schemas.microsoft.com/office/drawing/2014/main" id="{81FE4B8D-0291-A3ED-B0B3-B1C70E4E0FA7}"/>
              </a:ext>
            </a:extLst>
          </p:cNvPr>
          <p:cNvPicPr>
            <a:picLocks noGrp="1" noChangeAspect="1"/>
          </p:cNvPicPr>
          <p:nvPr>
            <p:ph type="pic" sz="quarter" idx="13"/>
          </p:nvPr>
        </p:nvPicPr>
        <p:blipFill>
          <a:blip r:embed="rId4" cstate="email">
            <a:extLst>
              <a:ext uri="{28A0092B-C50C-407E-A947-70E740481C1C}">
                <a14:useLocalDpi xmlns:a14="http://schemas.microsoft.com/office/drawing/2010/main" val="0"/>
              </a:ext>
            </a:extLst>
          </a:blip>
          <a:srcRect t="-36897" b="-36897"/>
          <a:stretch>
            <a:fillRect/>
          </a:stretch>
        </p:blipFill>
        <p:spPr>
          <a:xfrm>
            <a:off x="736359" y="727263"/>
            <a:ext cx="7783754" cy="3378889"/>
          </a:xfrm>
        </p:spPr>
      </p:pic>
    </p:spTree>
    <p:extLst>
      <p:ext uri="{BB962C8B-B14F-4D97-AF65-F5344CB8AC3E}">
        <p14:creationId xmlns:p14="http://schemas.microsoft.com/office/powerpoint/2010/main" val="388686097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4965539"/>
            <a:ext cx="7910512" cy="1342662"/>
          </a:xfrm>
        </p:spPr>
        <p:txBody>
          <a:bodyPr>
            <a:normAutofit/>
          </a:bodyPr>
          <a:lstStyle/>
          <a:p>
            <a:r>
              <a:rPr lang="en-US" sz="1600" dirty="0"/>
              <a:t>This forensic scientist works in a DNA extraction room at the U.S. Army Criminal Investigation Laboratory at Fort </a:t>
            </a:r>
            <a:r>
              <a:rPr lang="en-US" sz="1600" dirty="0" err="1"/>
              <a:t>Gillem</a:t>
            </a:r>
            <a:r>
              <a:rPr lang="en-US" sz="1600" dirty="0"/>
              <a:t>, GA. </a:t>
            </a:r>
          </a:p>
          <a:p>
            <a:r>
              <a:rPr lang="en-US" sz="1200" dirty="0"/>
              <a:t>(credit: United States Army CID Command Public </a:t>
            </a:r>
            <a:r>
              <a:rPr lang="fr-FR" sz="1200" dirty="0" err="1"/>
              <a:t>Affairs</a:t>
            </a:r>
            <a:r>
              <a:rPr lang="fr-FR" sz="1200" dirty="0"/>
              <a:t>)</a:t>
            </a:r>
            <a:endParaRPr lang="en-US" sz="120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1.19</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0" name="Picture Placeholder 1" descr="Photo depicts a scientist working in the lab.">
            <a:extLst>
              <a:ext uri="{FF2B5EF4-FFF2-40B4-BE49-F238E27FC236}">
                <a16:creationId xmlns:a16="http://schemas.microsoft.com/office/drawing/2014/main" id="{F97280FF-4D06-6F4A-E034-C48C5D886878}"/>
              </a:ext>
            </a:extLst>
          </p:cNvPr>
          <p:cNvPicPr>
            <a:picLocks noGrp="1" noChangeAspect="1"/>
          </p:cNvPicPr>
          <p:nvPr>
            <p:ph type="pic" sz="quarter" idx="13"/>
          </p:nvPr>
        </p:nvPicPr>
        <p:blipFill>
          <a:blip r:embed="rId4" cstate="email">
            <a:extLst>
              <a:ext uri="{28A0092B-C50C-407E-A947-70E740481C1C}">
                <a14:useLocalDpi xmlns:a14="http://schemas.microsoft.com/office/drawing/2010/main" val="0"/>
              </a:ext>
            </a:extLst>
          </a:blip>
          <a:srcRect l="-30246" r="-30246"/>
          <a:stretch>
            <a:fillRect/>
          </a:stretch>
        </p:blipFill>
        <p:spPr>
          <a:xfrm>
            <a:off x="540543" y="1111194"/>
            <a:ext cx="8062913" cy="3500071"/>
          </a:xfrm>
        </p:spPr>
      </p:pic>
    </p:spTree>
    <p:extLst>
      <p:ext uri="{BB962C8B-B14F-4D97-AF65-F5344CB8AC3E}">
        <p14:creationId xmlns:p14="http://schemas.microsoft.com/office/powerpoint/2010/main" val="337072661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609600" y="4965539"/>
            <a:ext cx="7910512" cy="1342662"/>
          </a:xfrm>
        </p:spPr>
        <p:txBody>
          <a:bodyPr>
            <a:normAutofit/>
          </a:bodyPr>
          <a:lstStyle/>
          <a:p>
            <a:r>
              <a:rPr lang="en-US" sz="1600" dirty="0"/>
              <a:t>Researchers work on excavating dinosaur fossils at a site in </a:t>
            </a:r>
            <a:r>
              <a:rPr lang="en-US" sz="1600" dirty="0" err="1"/>
              <a:t>Castellón</a:t>
            </a:r>
            <a:r>
              <a:rPr lang="en-US" sz="1600" dirty="0"/>
              <a:t>, Spain. </a:t>
            </a:r>
          </a:p>
          <a:p>
            <a:r>
              <a:rPr lang="en-US" sz="1200" dirty="0"/>
              <a:t>(credit: </a:t>
            </a:r>
            <a:r>
              <a:rPr lang="it-IT" sz="1200" dirty="0"/>
              <a:t>Mario Modesto)</a:t>
            </a:r>
            <a:endParaRPr lang="en-US" sz="1200" dirty="0"/>
          </a:p>
        </p:txBody>
      </p:sp>
      <p:sp>
        <p:nvSpPr>
          <p:cNvPr id="8" name="Disclaimer">
            <a:extLst>
              <a:ext uri="{FF2B5EF4-FFF2-40B4-BE49-F238E27FC236}">
                <a16:creationId xmlns:a16="http://schemas.microsoft.com/office/drawing/2014/main" id="{E0903B24-30F4-944D-5067-FB7FF370995C}"/>
              </a:ext>
            </a:extLst>
          </p:cNvPr>
          <p:cNvSpPr txBox="1">
            <a:spLocks/>
          </p:cNvSpPr>
          <p:nvPr/>
        </p:nvSpPr>
        <p:spPr>
          <a:xfrm>
            <a:off x="609601" y="6414400"/>
            <a:ext cx="7686942" cy="28384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9" name="Figure Number">
            <a:extLst>
              <a:ext uri="{FF2B5EF4-FFF2-40B4-BE49-F238E27FC236}">
                <a16:creationId xmlns:a16="http://schemas.microsoft.com/office/drawing/2014/main" id="{CDCD06E1-7C38-F024-95C0-2945844F1532}"/>
              </a:ext>
            </a:extLst>
          </p:cNvPr>
          <p:cNvSpPr txBox="1">
            <a:spLocks/>
          </p:cNvSpPr>
          <p:nvPr/>
        </p:nvSpPr>
        <p:spPr>
          <a:xfrm>
            <a:off x="609600" y="231676"/>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dirty="0"/>
              <a:t>Figure 1.20</a:t>
            </a:r>
          </a:p>
        </p:txBody>
      </p:sp>
      <p:pic>
        <p:nvPicPr>
          <p:cNvPr id="11" name="Picture 10">
            <a:extLst>
              <a:ext uri="{FF2B5EF4-FFF2-40B4-BE49-F238E27FC236}">
                <a16:creationId xmlns:a16="http://schemas.microsoft.com/office/drawing/2014/main" id="{4CE7CBBF-E732-7770-00B6-8D87D51C6AA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3007" y="211262"/>
            <a:ext cx="1693024" cy="409803"/>
          </a:xfrm>
          <a:prstGeom prst="rect">
            <a:avLst/>
          </a:prstGeom>
        </p:spPr>
      </p:pic>
      <p:pic>
        <p:nvPicPr>
          <p:cNvPr id="12" name="Picture Placeholder 1" descr="Photo depicts researchers digging fossils out of the dirt.">
            <a:extLst>
              <a:ext uri="{FF2B5EF4-FFF2-40B4-BE49-F238E27FC236}">
                <a16:creationId xmlns:a16="http://schemas.microsoft.com/office/drawing/2014/main" id="{BAFA75DA-72A8-6301-6581-9FA879560D1E}"/>
              </a:ext>
            </a:extLst>
          </p:cNvPr>
          <p:cNvPicPr>
            <a:picLocks noGrp="1" noChangeAspect="1"/>
          </p:cNvPicPr>
          <p:nvPr>
            <p:ph type="pic" sz="quarter" idx="13"/>
          </p:nvPr>
        </p:nvPicPr>
        <p:blipFill>
          <a:blip r:embed="rId4" cstate="email">
            <a:extLst>
              <a:ext uri="{28A0092B-C50C-407E-A947-70E740481C1C}">
                <a14:useLocalDpi xmlns:a14="http://schemas.microsoft.com/office/drawing/2010/main" val="0"/>
              </a:ext>
            </a:extLst>
          </a:blip>
          <a:srcRect l="-38504" r="-38504"/>
          <a:stretch>
            <a:fillRect/>
          </a:stretch>
        </p:blipFill>
        <p:spPr>
          <a:xfrm>
            <a:off x="540543" y="1111194"/>
            <a:ext cx="8062913" cy="3500071"/>
          </a:xfrm>
        </p:spPr>
      </p:pic>
    </p:spTree>
    <p:extLst>
      <p:ext uri="{BB962C8B-B14F-4D97-AF65-F5344CB8AC3E}">
        <p14:creationId xmlns:p14="http://schemas.microsoft.com/office/powerpoint/2010/main" val="285235298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ssential">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sential">
      <a:majorFont>
        <a:latin typeface="Arial Black"/>
        <a:ea typeface=""/>
        <a:cs typeface=""/>
        <a:font script="Jpan" typeface="ＭＳ Ｐゴシック"/>
        <a:font script="Hang" typeface="HY견고딕"/>
        <a:font script="Hans" typeface="微软雅黑"/>
        <a:font script="Hant" typeface="微軟正黑體"/>
        <a:font script="Arab" typeface="Tahoma"/>
        <a:font script="Hebr" typeface="Tahoma"/>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sential">
      <a:fillStyleLst>
        <a:solidFill>
          <a:schemeClr val="phClr"/>
        </a:solidFill>
        <a:gradFill rotWithShape="1">
          <a:gsLst>
            <a:gs pos="0">
              <a:schemeClr val="phClr">
                <a:tint val="60000"/>
                <a:satMod val="250000"/>
              </a:schemeClr>
            </a:gs>
            <a:gs pos="35000">
              <a:schemeClr val="phClr">
                <a:tint val="47000"/>
                <a:satMod val="275000"/>
              </a:schemeClr>
            </a:gs>
            <a:gs pos="100000">
              <a:schemeClr val="phClr">
                <a:tint val="25000"/>
                <a:satMod val="300000"/>
              </a:schemeClr>
            </a:gs>
          </a:gsLst>
          <a:lin ang="16200000" scaled="1"/>
        </a:gradFill>
        <a:solidFill>
          <a:schemeClr val="phClr">
            <a:satMod val="110000"/>
          </a:schemeClr>
        </a:solidFill>
      </a:fillStyleLst>
      <a:lnStyleLst>
        <a:ln w="12700" cap="flat" cmpd="sng" algn="ctr">
          <a:solidFill>
            <a:schemeClr val="phClr">
              <a:shade val="95000"/>
              <a:satMod val="105000"/>
            </a:schemeClr>
          </a:solidFill>
          <a:prstDash val="solid"/>
        </a:ln>
        <a:ln w="28575" cap="flat" cmpd="sng" algn="ctr">
          <a:solidFill>
            <a:schemeClr val="phClr"/>
          </a:solidFill>
          <a:prstDash val="solid"/>
        </a:ln>
        <a:ln w="41275" cap="flat" cmpd="sng" algn="ctr">
          <a:solidFill>
            <a:schemeClr val="phClr"/>
          </a:solidFill>
          <a:prstDash val="solid"/>
        </a:ln>
      </a:lnStyleLst>
      <a:effectStyleLst>
        <a:effectStyle>
          <a:effectLst/>
        </a:effectStyle>
        <a:effectStyle>
          <a:effectLst>
            <a:outerShdw blurRad="39999" dist="23000" algn="bl" rotWithShape="0">
              <a:srgbClr val="000000">
                <a:alpha val="40000"/>
              </a:srgbClr>
            </a:outerShdw>
          </a:effectLst>
        </a:effectStyle>
        <a:effectStyle>
          <a:effectLst>
            <a:outerShdw blurRad="38100" dist="19050" algn="bl" rotWithShape="0">
              <a:srgbClr val="000000">
                <a:alpha val="60000"/>
              </a:srgbClr>
            </a:outerShdw>
          </a:effectLst>
          <a:scene3d>
            <a:camera prst="orthographicFront">
              <a:rot lat="0" lon="0" rev="0"/>
            </a:camera>
            <a:lightRig rig="balanced" dir="l"/>
          </a:scene3d>
          <a:sp3d prstMaterial="plastic">
            <a:bevelT w="38100" h="31750"/>
          </a:sp3d>
        </a:effectStyle>
      </a:effectStyleLst>
      <a:bgFillStyleLst>
        <a:solidFill>
          <a:schemeClr val="phClr"/>
        </a:solidFill>
        <a:blipFill rotWithShape="1">
          <a:blip xmlns:r="http://schemas.openxmlformats.org/officeDocument/2006/relationships" r:embed="rId1">
            <a:duotone>
              <a:schemeClr val="phClr">
                <a:tint val="96000"/>
              </a:schemeClr>
              <a:schemeClr val="phClr">
                <a:shade val="94000"/>
              </a:schemeClr>
            </a:duotone>
          </a:blip>
          <a:tile tx="0" ty="0" sx="100000" sy="100000" flip="none" algn="tl"/>
        </a:blipFill>
        <a:gradFill rotWithShape="1">
          <a:gsLst>
            <a:gs pos="0">
              <a:schemeClr val="phClr">
                <a:tint val="84000"/>
                <a:satMod val="110000"/>
              </a:schemeClr>
            </a:gs>
            <a:gs pos="44000">
              <a:schemeClr val="phClr">
                <a:tint val="93000"/>
                <a:satMod val="115000"/>
              </a:schemeClr>
            </a:gs>
            <a:gs pos="100000">
              <a:schemeClr val="phClr">
                <a:tint val="100000"/>
                <a:shade val="59000"/>
                <a:satMod val="120000"/>
              </a:schemeClr>
            </a:gs>
          </a:gsLst>
          <a:path path="circle">
            <a:fillToRect l="40000" t="60000" r="60000" b="4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454</TotalTime>
  <Words>2180</Words>
  <Application>Microsoft Macintosh PowerPoint</Application>
  <PresentationFormat>On-screen Show (4:3)</PresentationFormat>
  <Paragraphs>103</Paragraphs>
  <Slides>21</Slides>
  <Notes>21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21</vt:i4>
      </vt:variant>
    </vt:vector>
  </HeadingPairs>
  <TitlesOfParts>
    <vt:vector size="25" baseType="lpstr">
      <vt:lpstr>Arial</vt:lpstr>
      <vt:lpstr>Arial Black</vt:lpstr>
      <vt:lpstr>Calibri</vt:lpstr>
      <vt:lpstr>Essential</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WNI</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Physics</dc:title>
  <dc:creator>Spuddy McSpare</dc:creator>
  <cp:lastModifiedBy>Microsoft Office User</cp:lastModifiedBy>
  <cp:revision>82</cp:revision>
  <dcterms:created xsi:type="dcterms:W3CDTF">2012-06-04T02:13:36Z</dcterms:created>
  <dcterms:modified xsi:type="dcterms:W3CDTF">2022-10-28T21:01:37Z</dcterms:modified>
</cp:coreProperties>
</file>