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7"/>
  </p:notesMasterIdLst>
  <p:handoutMasterIdLst>
    <p:handoutMasterId r:id="rId38"/>
  </p:handoutMasterIdLst>
  <p:sldIdLst>
    <p:sldId id="256" r:id="rId2"/>
    <p:sldId id="277" r:id="rId3"/>
    <p:sldId id="302" r:id="rId4"/>
    <p:sldId id="303" r:id="rId5"/>
    <p:sldId id="305" r:id="rId6"/>
    <p:sldId id="306" r:id="rId7"/>
    <p:sldId id="331" r:id="rId8"/>
    <p:sldId id="332" r:id="rId9"/>
    <p:sldId id="333" r:id="rId10"/>
    <p:sldId id="334" r:id="rId11"/>
    <p:sldId id="308" r:id="rId12"/>
    <p:sldId id="309" r:id="rId13"/>
    <p:sldId id="335" r:id="rId14"/>
    <p:sldId id="336" r:id="rId15"/>
    <p:sldId id="317" r:id="rId16"/>
    <p:sldId id="337" r:id="rId17"/>
    <p:sldId id="338" r:id="rId18"/>
    <p:sldId id="318" r:id="rId19"/>
    <p:sldId id="322" r:id="rId20"/>
    <p:sldId id="339" r:id="rId21"/>
    <p:sldId id="323" r:id="rId22"/>
    <p:sldId id="314" r:id="rId23"/>
    <p:sldId id="321" r:id="rId24"/>
    <p:sldId id="315" r:id="rId25"/>
    <p:sldId id="324" r:id="rId26"/>
    <p:sldId id="325" r:id="rId27"/>
    <p:sldId id="320" r:id="rId28"/>
    <p:sldId id="327" r:id="rId29"/>
    <p:sldId id="342" r:id="rId30"/>
    <p:sldId id="329" r:id="rId31"/>
    <p:sldId id="343" r:id="rId32"/>
    <p:sldId id="319" r:id="rId33"/>
    <p:sldId id="330" r:id="rId34"/>
    <p:sldId id="340" r:id="rId35"/>
    <p:sldId id="34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52" autoAdjust="0"/>
    <p:restoredTop sz="85752" autoAdjust="0"/>
  </p:normalViewPr>
  <p:slideViewPr>
    <p:cSldViewPr snapToGrid="0" snapToObjects="1">
      <p:cViewPr varScale="1">
        <p:scale>
          <a:sx n="55" d="100"/>
          <a:sy n="55" d="100"/>
        </p:scale>
        <p:origin x="1536" y="36"/>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6/18/2024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6/18/2024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843879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3637792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2860771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812394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3334540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4197436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1510006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980992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1904783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393880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1805696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507789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2198107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2114269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022871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97390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24967770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1388704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41888298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3249827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1352686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37395393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13037652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solidFill>
                  <a:srgbClr val="000000"/>
                </a:solidFill>
                <a:effectLst/>
                <a:latin typeface="Menlo" panose="020B0609030804020204" pitchFamily="49" charset="0"/>
              </a:rPr>
              <a:t>Because of this change of one amino acid in the chain, hemoglobin molecules form long fibers that distort the biconcave, or disc-shaped, red blood cells and causes them to assume a crescent or “sickle” shape, which clogs blood vessels (Figure 3.27). The beta (</a:t>
            </a:r>
            <a:r>
              <a:rPr lang="el-GR" b="0" dirty="0">
                <a:solidFill>
                  <a:srgbClr val="000000"/>
                </a:solidFill>
                <a:effectLst/>
                <a:latin typeface="Menlo" panose="020B0609030804020204" pitchFamily="49" charset="0"/>
              </a:rPr>
              <a:t>β)- </a:t>
            </a:r>
            <a:r>
              <a:rPr lang="en-US" b="0" dirty="0">
                <a:solidFill>
                  <a:srgbClr val="000000"/>
                </a:solidFill>
                <a:effectLst/>
                <a:latin typeface="Menlo" panose="020B0609030804020204" pitchFamily="49" charset="0"/>
              </a:rPr>
              <a:t>chain of hemoglobin is 147 amino acids in length, yet a single amino acid substitution in the primary sequence leads changes in secondary, tertiary, and quaternary structures and sickle cell anemia. In normal hemoglobin, the amino acid at position six is glutamate. In sickle cell hemoglobin glutamate is replaced by valine.</a:t>
            </a:r>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22125422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24710305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The </a:t>
            </a:r>
            <a:r>
              <a:rPr lang="el-GR" b="0" i="1" dirty="0">
                <a:solidFill>
                  <a:srgbClr val="424242"/>
                </a:solidFill>
                <a:effectLst/>
                <a:latin typeface="Neue Helvetica W01"/>
              </a:rPr>
              <a:t>α</a:t>
            </a:r>
            <a:r>
              <a:rPr lang="el-GR" b="0" i="0" dirty="0">
                <a:solidFill>
                  <a:srgbClr val="424242"/>
                </a:solidFill>
                <a:effectLst/>
                <a:latin typeface="Neue Helvetica W01"/>
              </a:rPr>
              <a:t>-</a:t>
            </a:r>
            <a:r>
              <a:rPr lang="en-US" b="0" i="0" dirty="0">
                <a:solidFill>
                  <a:srgbClr val="424242"/>
                </a:solidFill>
                <a:effectLst/>
                <a:latin typeface="Neue Helvetica W01"/>
              </a:rPr>
              <a:t>helix and </a:t>
            </a:r>
            <a:r>
              <a:rPr lang="el-GR" b="0" i="1" dirty="0">
                <a:solidFill>
                  <a:srgbClr val="424242"/>
                </a:solidFill>
                <a:effectLst/>
                <a:latin typeface="Neue Helvetica W01"/>
              </a:rPr>
              <a:t>β</a:t>
            </a:r>
            <a:r>
              <a:rPr lang="el-GR" b="0" i="0" dirty="0">
                <a:solidFill>
                  <a:srgbClr val="424242"/>
                </a:solidFill>
                <a:effectLst/>
                <a:latin typeface="Neue Helvetica W01"/>
              </a:rPr>
              <a:t>-</a:t>
            </a:r>
            <a:r>
              <a:rPr lang="en-US" b="0" i="0" dirty="0">
                <a:solidFill>
                  <a:srgbClr val="424242"/>
                </a:solidFill>
                <a:effectLst/>
                <a:latin typeface="Neue Helvetica W01"/>
              </a:rPr>
              <a:t>pleated sheet are secondary protein structures formed when hydrogen bonds form between the carbonyl oxygen and the amino hydrogen in the peptide backbone. Certain amino acids have a propensity to form an </a:t>
            </a:r>
            <a:r>
              <a:rPr lang="el-GR" b="0" i="0" dirty="0">
                <a:solidFill>
                  <a:srgbClr val="424242"/>
                </a:solidFill>
                <a:effectLst/>
                <a:latin typeface="Neue Helvetica W01"/>
              </a:rPr>
              <a:t>α-</a:t>
            </a:r>
            <a:r>
              <a:rPr lang="en-US" b="0" i="0" dirty="0">
                <a:solidFill>
                  <a:srgbClr val="424242"/>
                </a:solidFill>
                <a:effectLst/>
                <a:latin typeface="Neue Helvetica W01"/>
              </a:rPr>
              <a:t>helix while others favor </a:t>
            </a:r>
            <a:r>
              <a:rPr lang="el-GR" b="0" i="0" dirty="0">
                <a:solidFill>
                  <a:srgbClr val="424242"/>
                </a:solidFill>
                <a:effectLst/>
                <a:latin typeface="Neue Helvetica W01"/>
              </a:rPr>
              <a:t>β-</a:t>
            </a:r>
            <a:r>
              <a:rPr lang="en-US" b="0" i="0" dirty="0">
                <a:solidFill>
                  <a:srgbClr val="424242"/>
                </a:solidFill>
                <a:effectLst/>
                <a:latin typeface="Neue Helvetica W01"/>
              </a:rPr>
              <a:t>pleated sheet formation. Black = carbon, White = hydrogen, Blue = nitrogen, and Red = oxygen.</a:t>
            </a:r>
            <a:endParaRPr lang="en-US" b="0" dirty="0">
              <a:solidFill>
                <a:srgbClr val="000000"/>
              </a:solidFill>
              <a:effectLst/>
              <a:latin typeface="Menlo" panose="020B0609030804020204" pitchFamily="49" charset="0"/>
            </a:endParaRPr>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23580422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30</a:t>
            </a:fld>
            <a:endParaRPr lang="en-US"/>
          </a:p>
        </p:txBody>
      </p:sp>
    </p:spTree>
    <p:extLst>
      <p:ext uri="{BB962C8B-B14F-4D97-AF65-F5344CB8AC3E}">
        <p14:creationId xmlns:p14="http://schemas.microsoft.com/office/powerpoint/2010/main" val="19286558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Observe the four levels of protein structure in these illustrations.</a:t>
            </a:r>
            <a:endParaRPr lang="en-US" b="0" dirty="0">
              <a:solidFill>
                <a:srgbClr val="000000"/>
              </a:solidFill>
              <a:effectLst/>
              <a:latin typeface="Menlo" panose="020B0609030804020204" pitchFamily="49" charset="0"/>
            </a:endParaRPr>
          </a:p>
        </p:txBody>
      </p:sp>
      <p:sp>
        <p:nvSpPr>
          <p:cNvPr id="4" name="Slide Number Placeholder 3"/>
          <p:cNvSpPr>
            <a:spLocks noGrp="1"/>
          </p:cNvSpPr>
          <p:nvPr>
            <p:ph type="sldNum" sz="quarter" idx="5"/>
          </p:nvPr>
        </p:nvSpPr>
        <p:spPr/>
        <p:txBody>
          <a:bodyPr/>
          <a:lstStyle/>
          <a:p>
            <a:fld id="{72221384-CCA1-F944-9C0C-9A9617B02E5E}" type="slidenum">
              <a:rPr lang="en-US" smtClean="0"/>
              <a:t>31</a:t>
            </a:fld>
            <a:endParaRPr lang="en-US"/>
          </a:p>
        </p:txBody>
      </p:sp>
    </p:spTree>
    <p:extLst>
      <p:ext uri="{BB962C8B-B14F-4D97-AF65-F5344CB8AC3E}">
        <p14:creationId xmlns:p14="http://schemas.microsoft.com/office/powerpoint/2010/main" val="3059278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dirty="0">
              <a:solidFill>
                <a:srgbClr val="424242"/>
              </a:solidFill>
              <a:effectLst/>
              <a:latin typeface="Neue Helvetica W01"/>
            </a:endParaRPr>
          </a:p>
        </p:txBody>
      </p:sp>
      <p:sp>
        <p:nvSpPr>
          <p:cNvPr id="4" name="Slide Number Placeholder 3"/>
          <p:cNvSpPr>
            <a:spLocks noGrp="1"/>
          </p:cNvSpPr>
          <p:nvPr>
            <p:ph type="sldNum" sz="quarter" idx="5"/>
          </p:nvPr>
        </p:nvSpPr>
        <p:spPr/>
        <p:txBody>
          <a:bodyPr/>
          <a:lstStyle/>
          <a:p>
            <a:fld id="{72221384-CCA1-F944-9C0C-9A9617B02E5E}" type="slidenum">
              <a:rPr lang="en-US" smtClean="0"/>
              <a:t>32</a:t>
            </a:fld>
            <a:endParaRPr lang="en-US"/>
          </a:p>
        </p:txBody>
      </p:sp>
    </p:spTree>
    <p:extLst>
      <p:ext uri="{BB962C8B-B14F-4D97-AF65-F5344CB8AC3E}">
        <p14:creationId xmlns:p14="http://schemas.microsoft.com/office/powerpoint/2010/main" val="28532667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33</a:t>
            </a:fld>
            <a:endParaRPr lang="en-US"/>
          </a:p>
        </p:txBody>
      </p:sp>
    </p:spTree>
    <p:extLst>
      <p:ext uri="{BB962C8B-B14F-4D97-AF65-F5344CB8AC3E}">
        <p14:creationId xmlns:p14="http://schemas.microsoft.com/office/powerpoint/2010/main" val="3845042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34</a:t>
            </a:fld>
            <a:endParaRPr lang="en-US"/>
          </a:p>
        </p:txBody>
      </p:sp>
    </p:spTree>
    <p:extLst>
      <p:ext uri="{BB962C8B-B14F-4D97-AF65-F5344CB8AC3E}">
        <p14:creationId xmlns:p14="http://schemas.microsoft.com/office/powerpoint/2010/main" val="22712560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35</a:t>
            </a:fld>
            <a:endParaRPr lang="en-US"/>
          </a:p>
        </p:txBody>
      </p:sp>
    </p:spTree>
    <p:extLst>
      <p:ext uri="{BB962C8B-B14F-4D97-AF65-F5344CB8AC3E}">
        <p14:creationId xmlns:p14="http://schemas.microsoft.com/office/powerpoint/2010/main" val="945568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9.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3 BIOLOGICAL MACROMOLECULES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43981"/>
            <a:ext cx="7910512" cy="1464221"/>
          </a:xfrm>
        </p:spPr>
        <p:txBody>
          <a:bodyPr>
            <a:normAutofit/>
          </a:bodyPr>
          <a:lstStyle/>
          <a:p>
            <a:r>
              <a:rPr lang="en-US" sz="1600" dirty="0"/>
              <a:t>Foods such as bread, fruit, and cheese are rich sources of biological macromolecules.</a:t>
            </a:r>
          </a:p>
          <a:p>
            <a:r>
              <a:rPr lang="en-US" sz="1200" dirty="0"/>
              <a:t>(credit: modification of work by Bengt Nyman)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Photo shows a variety of cheeses, fruits, and breads served on a tray.">
            <a:extLst>
              <a:ext uri="{FF2B5EF4-FFF2-40B4-BE49-F238E27FC236}">
                <a16:creationId xmlns:a16="http://schemas.microsoft.com/office/drawing/2014/main" id="{1A2119A4-F0D8-C373-9F3C-8AA438782ED0}"/>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6859" r="-26859"/>
          <a:stretch>
            <a:fillRect/>
          </a:stretch>
        </p:blipFill>
        <p:spPr>
          <a:xfrm>
            <a:off x="540543" y="1117560"/>
            <a:ext cx="8062913" cy="3500071"/>
          </a:xfr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273307"/>
            <a:ext cx="7993856" cy="1454571"/>
          </a:xfrm>
        </p:spPr>
        <p:txBody>
          <a:bodyPr>
            <a:normAutofit/>
          </a:bodyPr>
          <a:lstStyle/>
          <a:p>
            <a:r>
              <a:rPr lang="en-US" sz="1600" dirty="0"/>
              <a:t>In the dehydration synthesis reaction depicted above, two molecules of glucose are linked together to form the </a:t>
            </a:r>
            <a:r>
              <a:rPr lang="en-US" sz="1600" dirty="0" err="1"/>
              <a:t>dissacharide</a:t>
            </a:r>
            <a:r>
              <a:rPr lang="en-US" sz="1600" dirty="0"/>
              <a:t> maltose. In the process, a water molecule is formed.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Shown is the reaction of two glucose monomers to form maltose. When maltose is formed, a water molecules is released.">
            <a:extLst>
              <a:ext uri="{FF2B5EF4-FFF2-40B4-BE49-F238E27FC236}">
                <a16:creationId xmlns:a16="http://schemas.microsoft.com/office/drawing/2014/main" id="{202753A8-2611-4B68-72BB-4EA505BCB939}"/>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45933" b="-45933"/>
          <a:stretch>
            <a:fillRect/>
          </a:stretch>
        </p:blipFill>
        <p:spPr>
          <a:xfrm>
            <a:off x="540543" y="1122385"/>
            <a:ext cx="8062913" cy="3500071"/>
          </a:xfrm>
        </p:spPr>
      </p:pic>
    </p:spTree>
    <p:extLst>
      <p:ext uri="{BB962C8B-B14F-4D97-AF65-F5344CB8AC3E}">
        <p14:creationId xmlns:p14="http://schemas.microsoft.com/office/powerpoint/2010/main" val="2817818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257631"/>
            <a:ext cx="7993855" cy="1435908"/>
          </a:xfrm>
        </p:spPr>
        <p:txBody>
          <a:bodyPr>
            <a:normAutofit/>
          </a:bodyPr>
          <a:lstStyle/>
          <a:p>
            <a:r>
              <a:rPr lang="en-US" sz="1600" dirty="0">
                <a:solidFill>
                  <a:schemeClr val="tx1"/>
                </a:solidFill>
              </a:rPr>
              <a:t>In the hydrolysis reaction shown here, the disaccharide maltose is broken down to form two glucose monomers with addition of water. </a:t>
            </a:r>
            <a:r>
              <a:rPr lang="en-US" sz="1600" dirty="0"/>
              <a:t>Note that this reaction is the reverse of the synthesis reaction shown in </a:t>
            </a:r>
            <a:r>
              <a:rPr lang="en-US" sz="1600" dirty="0">
                <a:solidFill>
                  <a:srgbClr val="212F62"/>
                </a:solidFill>
              </a:rPr>
              <a:t>Figure 3.2</a:t>
            </a:r>
            <a:r>
              <a:rPr lang="en-US" sz="16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Shown is the breakdown of maltose to form two glucose monomers. Water is a reactant.">
            <a:extLst>
              <a:ext uri="{FF2B5EF4-FFF2-40B4-BE49-F238E27FC236}">
                <a16:creationId xmlns:a16="http://schemas.microsoft.com/office/drawing/2014/main" id="{6CEBEE7D-E079-070A-E7CA-DA1EC59ECC3B}"/>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44369" b="-44369"/>
          <a:stretch>
            <a:fillRect/>
          </a:stretch>
        </p:blipFill>
        <p:spPr>
          <a:xfrm>
            <a:off x="540543" y="1111195"/>
            <a:ext cx="8062913" cy="3500071"/>
          </a:xfrm>
        </p:spPr>
      </p:pic>
    </p:spTree>
    <p:extLst>
      <p:ext uri="{BB962C8B-B14F-4D97-AF65-F5344CB8AC3E}">
        <p14:creationId xmlns:p14="http://schemas.microsoft.com/office/powerpoint/2010/main" val="1502771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07666" y="1076446"/>
            <a:ext cx="3388876" cy="5203531"/>
          </a:xfrm>
        </p:spPr>
        <p:txBody>
          <a:bodyPr>
            <a:normAutofit/>
          </a:bodyPr>
          <a:lstStyle/>
          <a:p>
            <a:r>
              <a:rPr lang="en-US" sz="1600" dirty="0">
                <a:solidFill>
                  <a:schemeClr val="tx1"/>
                </a:solidFill>
              </a:rPr>
              <a:t>Scientists classify monosaccharides based on the position of their carbonyl group and the number of carbons in the backbone. Aldoses have a carbonyl group (indicated in green) at the end of the carbon chain, and ketoses have a carbonyl group in the middle of the carbon chain. Trioses, pentoses, and hexoses have three-, five-, and six- carbon backbones, respectively.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e molecular structures of glyceraldehyde, an aldose, and dihydroxyacetone, a ketose, are shown. Both sugars have a three-carbon backbone. Glyceraldehyde has a carbonyl group (c double bonded to O) at one end of the carbonchain with hydroxyl (OH) groups attached to the other carbons. Dihydroxyacetone has a carbonyl group in the middle of the chain and alcohol groups at each end. The molecular structures of linear forms of ribose, a pentose, and glucose, a hexose, are also shown. Both ribose and glucose are aldoses with a carbonyl group at the end of chain,and hydroxyl groups attached to the other carbons.">
            <a:extLst>
              <a:ext uri="{FF2B5EF4-FFF2-40B4-BE49-F238E27FC236}">
                <a16:creationId xmlns:a16="http://schemas.microsoft.com/office/drawing/2014/main" id="{C9F11364-444C-FE4E-544A-F4C155A047E5}"/>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638" r="-1638"/>
          <a:stretch>
            <a:fillRect/>
          </a:stretch>
        </p:blipFill>
        <p:spPr>
          <a:xfrm>
            <a:off x="655494" y="989039"/>
            <a:ext cx="4032250" cy="5256213"/>
          </a:xfrm>
        </p:spPr>
      </p:pic>
    </p:spTree>
    <p:extLst>
      <p:ext uri="{BB962C8B-B14F-4D97-AF65-F5344CB8AC3E}">
        <p14:creationId xmlns:p14="http://schemas.microsoft.com/office/powerpoint/2010/main" val="2411906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69379"/>
            <a:ext cx="7686942" cy="1190134"/>
          </a:xfrm>
        </p:spPr>
        <p:txBody>
          <a:bodyPr>
            <a:normAutofit/>
          </a:bodyPr>
          <a:lstStyle/>
          <a:p>
            <a:r>
              <a:rPr lang="en-US" sz="1600" dirty="0"/>
              <a:t>Glucose, galactose, and fructose are all hexoses. They are structural isomers, meaning they have the same chemical formula (C</a:t>
            </a:r>
            <a:r>
              <a:rPr lang="en-US" sz="1600" baseline="-25000" dirty="0"/>
              <a:t>6</a:t>
            </a:r>
            <a:r>
              <a:rPr lang="en-US" sz="1600" dirty="0"/>
              <a:t>H</a:t>
            </a:r>
            <a:r>
              <a:rPr lang="en-US" sz="1600" baseline="-25000" dirty="0"/>
              <a:t>12</a:t>
            </a:r>
            <a:r>
              <a:rPr lang="en-US" sz="1600" dirty="0"/>
              <a:t>O</a:t>
            </a:r>
            <a:r>
              <a:rPr lang="en-US" sz="1600" baseline="-25000" dirty="0"/>
              <a:t>6</a:t>
            </a:r>
            <a:r>
              <a:rPr lang="en-US" sz="1600" dirty="0"/>
              <a:t>) but a different arrangement of atoms.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molecular structures of the linear forms of glucose, galactose, and fructose are shown. Glucose and galactose are both aldoses with a carbonyl group (carbon double-bonded to oxygen) at one end of the molecule. A hydroxyl (OH) group is attached to each of the other residues. In glucose, the hydroxyl group attached to the third carbon is on the left side of the molecular structure and all other hydroxyl groups are on the right. In galactose, the hydroxyl groups attached to the third and fourth carbons are on the left, and the hydroxyl groups attached to the second, fifth and sixth carbon are on the right. Fructose is a ketose with C doubled bonded to O at the second carbon. All other carbons have hydroxyl groups associated with them. The hydroxyl group associated with the third carbon is on the left, and all the other hydroxyl groups are on the right.">
            <a:extLst>
              <a:ext uri="{FF2B5EF4-FFF2-40B4-BE49-F238E27FC236}">
                <a16:creationId xmlns:a16="http://schemas.microsoft.com/office/drawing/2014/main" id="{D0A6E867-EF1E-42F2-CBD4-CF1B8FDEDF58}"/>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7380" r="-37380"/>
          <a:stretch>
            <a:fillRect/>
          </a:stretch>
        </p:blipFill>
        <p:spPr>
          <a:xfrm>
            <a:off x="421614" y="1199162"/>
            <a:ext cx="8062913" cy="3500071"/>
          </a:xfrm>
        </p:spPr>
      </p:pic>
    </p:spTree>
    <p:extLst>
      <p:ext uri="{BB962C8B-B14F-4D97-AF65-F5344CB8AC3E}">
        <p14:creationId xmlns:p14="http://schemas.microsoft.com/office/powerpoint/2010/main" val="1746366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27584" y="1076446"/>
            <a:ext cx="3168957" cy="5203531"/>
          </a:xfrm>
        </p:spPr>
        <p:txBody>
          <a:bodyPr>
            <a:normAutofit/>
          </a:bodyPr>
          <a:lstStyle/>
          <a:p>
            <a:r>
              <a:rPr lang="en-US" sz="1600" dirty="0"/>
              <a:t>Five and six carbon monosaccharides exist in equilibrium between linear and ring forms. When the ring forms, the side chain it closes on is locked into an </a:t>
            </a:r>
            <a:r>
              <a:rPr lang="en-US" sz="1600" i="1" dirty="0"/>
              <a:t>α </a:t>
            </a:r>
            <a:r>
              <a:rPr lang="en-US" sz="1600" dirty="0"/>
              <a:t>or </a:t>
            </a:r>
            <a:r>
              <a:rPr lang="en-US" sz="1600" i="1" dirty="0"/>
              <a:t>β </a:t>
            </a:r>
            <a:r>
              <a:rPr lang="en-US" sz="1600" dirty="0"/>
              <a:t>position. Fructose and ribose also form rings, although they form five-membered rings as opposed to the six-membered ring of glucose.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 name="Picture 4" descr="The conversion of glucose between linear and ring forms is shown. The glucose ring has five carbons and an oxygen. In alpha glucose, the first hydroxyl group is locked in a down position, and in beta glucose, the ring is locked in an up position. Structures for ring forms of ribose and fructose are also shown. Both sugars have a ring with four carbons and an oxygen.">
            <a:extLst>
              <a:ext uri="{FF2B5EF4-FFF2-40B4-BE49-F238E27FC236}">
                <a16:creationId xmlns:a16="http://schemas.microsoft.com/office/drawing/2014/main" id="{13BEFBEE-A063-D11A-75B6-8563398890E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41218" y="1025634"/>
            <a:ext cx="4301836" cy="5119185"/>
          </a:xfrm>
          <a:prstGeom prst="rect">
            <a:avLst/>
          </a:prstGeom>
        </p:spPr>
      </p:pic>
    </p:spTree>
    <p:extLst>
      <p:ext uri="{BB962C8B-B14F-4D97-AF65-F5344CB8AC3E}">
        <p14:creationId xmlns:p14="http://schemas.microsoft.com/office/powerpoint/2010/main" val="3731808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27584" y="1248505"/>
            <a:ext cx="3168957" cy="5031472"/>
          </a:xfrm>
        </p:spPr>
        <p:txBody>
          <a:bodyPr>
            <a:normAutofit/>
          </a:bodyPr>
          <a:lstStyle/>
          <a:p>
            <a:r>
              <a:rPr lang="en-US" sz="1600" dirty="0"/>
              <a:t>Sucrose is formed when a monomer of glucose and a monomer of fructose are joined in a dehydration reaction to form a glycosidic bond. In the process, a water molecule is lost. By convention, the carbon atoms in a monosaccharide are numbered from the terminal carbon closest to the carbonyl group. In sucrose, a glycosidic linkage is formed between carbon 1 in glucose and </a:t>
            </a:r>
            <a:r>
              <a:rPr lang="es-ES_tradnl" sz="1600" dirty="0" err="1"/>
              <a:t>carbon</a:t>
            </a:r>
            <a:r>
              <a:rPr lang="es-ES_tradnl" sz="1600" dirty="0"/>
              <a:t> 2 in </a:t>
            </a:r>
            <a:r>
              <a:rPr lang="es-ES_tradnl" sz="1600" dirty="0" err="1"/>
              <a:t>fructose</a:t>
            </a:r>
            <a:r>
              <a:rPr lang="es-ES_tradnl" sz="1600" dirty="0"/>
              <a:t>.</a:t>
            </a:r>
            <a:endParaRPr lang="en-US" sz="1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 name="Picture 4" descr="The formation of sucrose from glucose and fructose is shown. In sucrose, the number one carbon of the glucose ring is connected to the number two carbon of fructose via an oxygen.">
            <a:extLst>
              <a:ext uri="{FF2B5EF4-FFF2-40B4-BE49-F238E27FC236}">
                <a16:creationId xmlns:a16="http://schemas.microsoft.com/office/drawing/2014/main" id="{E0A7ECCD-EC0D-3521-3B51-0626C923FEF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09600" y="1248505"/>
            <a:ext cx="4147414" cy="4508059"/>
          </a:xfrm>
          <a:prstGeom prst="rect">
            <a:avLst/>
          </a:prstGeom>
        </p:spPr>
      </p:pic>
    </p:spTree>
    <p:extLst>
      <p:ext uri="{BB962C8B-B14F-4D97-AF65-F5344CB8AC3E}">
        <p14:creationId xmlns:p14="http://schemas.microsoft.com/office/powerpoint/2010/main" val="73233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572000" y="1248505"/>
            <a:ext cx="3724541" cy="5031472"/>
          </a:xfrm>
        </p:spPr>
        <p:txBody>
          <a:bodyPr>
            <a:normAutofit/>
          </a:bodyPr>
          <a:lstStyle/>
          <a:p>
            <a:r>
              <a:rPr lang="en-US" sz="1600" dirty="0">
                <a:solidFill>
                  <a:schemeClr val="tx1"/>
                </a:solidFill>
              </a:rPr>
              <a:t>Common disaccharides include maltose (grain sugar), lactose (milk sugar), and sucrose </a:t>
            </a:r>
            <a:r>
              <a:rPr lang="es-ES_tradnl" sz="1600" dirty="0">
                <a:solidFill>
                  <a:schemeClr val="tx1"/>
                </a:solidFill>
              </a:rPr>
              <a:t>(table </a:t>
            </a:r>
            <a:r>
              <a:rPr lang="es-ES_tradnl" sz="1600" dirty="0" err="1">
                <a:solidFill>
                  <a:schemeClr val="tx1"/>
                </a:solidFill>
              </a:rPr>
              <a:t>sugar</a:t>
            </a:r>
            <a:r>
              <a:rPr lang="es-ES_tradnl" sz="1600" dirty="0">
                <a:solidFill>
                  <a:schemeClr val="tx1"/>
                </a:solidFill>
              </a:rPr>
              <a:t>).</a:t>
            </a:r>
            <a:endParaRPr lang="en-US" sz="16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9" descr=" The chemical structures of maltose, lactose, and sucrose are shown. Both maltose and lactose are made from two glucose monomers joined together in ring form. In maltose, the oxygen in the glycosidic bond points downward. In lactose, the oxygen in the glycosidic bond points upward. Sucrose is made from glucose and fructose monomers. The oxygen in the glycosidic bond points downward.">
            <a:extLst>
              <a:ext uri="{FF2B5EF4-FFF2-40B4-BE49-F238E27FC236}">
                <a16:creationId xmlns:a16="http://schemas.microsoft.com/office/drawing/2014/main" id="{EE5B7E5D-F531-E69A-21D5-8464D9DAB20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09600" y="947505"/>
            <a:ext cx="3590098" cy="5295394"/>
          </a:xfrm>
          <a:prstGeom prst="rect">
            <a:avLst/>
          </a:prstGeom>
        </p:spPr>
      </p:pic>
    </p:spTree>
    <p:extLst>
      <p:ext uri="{BB962C8B-B14F-4D97-AF65-F5344CB8AC3E}">
        <p14:creationId xmlns:p14="http://schemas.microsoft.com/office/powerpoint/2010/main" val="776226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317358" y="911625"/>
            <a:ext cx="3979184" cy="5368352"/>
          </a:xfrm>
        </p:spPr>
        <p:txBody>
          <a:bodyPr>
            <a:normAutofit/>
          </a:bodyPr>
          <a:lstStyle/>
          <a:p>
            <a:r>
              <a:rPr lang="en-US" sz="1600" dirty="0">
                <a:solidFill>
                  <a:schemeClr val="tx1"/>
                </a:solidFill>
              </a:rPr>
              <a:t>Amylose and amylopectin are two different forms of starch. Amylose is composed of unbranched chains of glucose monomers connected by </a:t>
            </a:r>
            <a:r>
              <a:rPr lang="en-US" sz="1600" i="1" dirty="0">
                <a:solidFill>
                  <a:schemeClr val="tx1"/>
                </a:solidFill>
              </a:rPr>
              <a:t>α </a:t>
            </a:r>
            <a:r>
              <a:rPr lang="en-US" sz="1600" dirty="0">
                <a:solidFill>
                  <a:schemeClr val="tx1"/>
                </a:solidFill>
              </a:rPr>
              <a:t>1,4 glycosidic linkages. Amylopectin is composed of branched chains of glucose monomers connected by </a:t>
            </a:r>
            <a:r>
              <a:rPr lang="en-US" sz="1600" i="1" dirty="0">
                <a:solidFill>
                  <a:schemeClr val="tx1"/>
                </a:solidFill>
              </a:rPr>
              <a:t>α </a:t>
            </a:r>
            <a:r>
              <a:rPr lang="en-US" sz="1600" dirty="0">
                <a:solidFill>
                  <a:schemeClr val="tx1"/>
                </a:solidFill>
              </a:rPr>
              <a:t>1,4 and </a:t>
            </a:r>
            <a:r>
              <a:rPr lang="en-US" sz="1600" i="1" dirty="0">
                <a:solidFill>
                  <a:schemeClr val="tx1"/>
                </a:solidFill>
              </a:rPr>
              <a:t>α </a:t>
            </a:r>
            <a:r>
              <a:rPr lang="en-US" sz="1600" dirty="0">
                <a:solidFill>
                  <a:schemeClr val="tx1"/>
                </a:solidFill>
              </a:rPr>
              <a:t>1,6 glycosidic linkages. Because of the way the subunits are joined, the glucose chains have a helical structure. Glycogen (not shown) is similar in structure to amylopectin but more highly branched.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e chemical structures of amylose and amylopectin are shown. Amylose consists of unbranched chains of glucose subunits, and amylopectin consists of branched chains of glucose subunits.">
            <a:extLst>
              <a:ext uri="{FF2B5EF4-FFF2-40B4-BE49-F238E27FC236}">
                <a16:creationId xmlns:a16="http://schemas.microsoft.com/office/drawing/2014/main" id="{1ED08D39-62E7-9069-97F9-2B3E0D1ADD2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47458" y="1018572"/>
            <a:ext cx="3203124" cy="5261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861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39158"/>
            <a:ext cx="7910512" cy="1275242"/>
          </a:xfrm>
        </p:spPr>
        <p:txBody>
          <a:bodyPr>
            <a:normAutofit lnSpcReduction="10000"/>
          </a:bodyPr>
          <a:lstStyle/>
          <a:p>
            <a:r>
              <a:rPr lang="en-US" sz="1500" dirty="0"/>
              <a:t>Cellulose is an organic compound composed of linear chains of hundreds to thousands of linked glucose molecules. The glucose monomers form hydrogen bonds, holding the chains firmly together side-by-side and form strong microfibrils. This rigidity is an important structural component of the cell walls found in plants. </a:t>
            </a:r>
          </a:p>
          <a:p>
            <a:r>
              <a:rPr lang="en-US" sz="1200" dirty="0"/>
              <a:t>(credit: Ryan, K. Rao, A. and Hawkins,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ree different magnifications of cellulose are shown. The microfibril is shown as a string-like tube. Further magnification shows that the microfibril is made up of chains of glucose molecules. Further magnification shows the structure of the glucose and that they are linked by hydrogen bonds.">
            <a:extLst>
              <a:ext uri="{FF2B5EF4-FFF2-40B4-BE49-F238E27FC236}">
                <a16:creationId xmlns:a16="http://schemas.microsoft.com/office/drawing/2014/main" id="{FB15889D-F146-AC14-AFA0-8A5ADE12B1B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74621" y="979716"/>
            <a:ext cx="5394757" cy="4159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607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2"/>
            <a:ext cx="7910512" cy="1454570"/>
          </a:xfrm>
        </p:spPr>
        <p:txBody>
          <a:bodyPr>
            <a:normAutofit/>
          </a:bodyPr>
          <a:lstStyle/>
          <a:p>
            <a:r>
              <a:rPr lang="en-US" sz="1600" dirty="0"/>
              <a:t>Insects have a hard outer exoskeleton made of chitin, a type of polysaccharide. </a:t>
            </a:r>
          </a:p>
          <a:p>
            <a:r>
              <a:rPr lang="en-US" sz="1200" dirty="0"/>
              <a:t>(credit: </a:t>
            </a:r>
            <a:r>
              <a:rPr lang="de-DE" sz="1200" dirty="0"/>
              <a:t>Louise Docker)</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A photograph shows a bee in flight, getting nectar from a flower.">
            <a:extLst>
              <a:ext uri="{FF2B5EF4-FFF2-40B4-BE49-F238E27FC236}">
                <a16:creationId xmlns:a16="http://schemas.microsoft.com/office/drawing/2014/main" id="{6AE74D79-810D-DD94-3F82-BDE95FBEFC5D}"/>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8879" r="-48879"/>
          <a:stretch>
            <a:fillRect/>
          </a:stretch>
        </p:blipFill>
        <p:spPr>
          <a:xfrm>
            <a:off x="540543" y="1122386"/>
            <a:ext cx="8062913" cy="3500071"/>
          </a:xfrm>
        </p:spPr>
      </p:pic>
    </p:spTree>
    <p:extLst>
      <p:ext uri="{BB962C8B-B14F-4D97-AF65-F5344CB8AC3E}">
        <p14:creationId xmlns:p14="http://schemas.microsoft.com/office/powerpoint/2010/main" val="773236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 descr="Photo shows a river otter swimming.">
            <a:extLst>
              <a:ext uri="{FF2B5EF4-FFF2-40B4-BE49-F238E27FC236}">
                <a16:creationId xmlns:a16="http://schemas.microsoft.com/office/drawing/2014/main" id="{018ECC2E-5D6D-89CE-4780-9E0290FF8F49}"/>
              </a:ext>
            </a:extLst>
          </p:cNvPr>
          <p:cNvPicPr>
            <a:picLocks noChangeAspect="1"/>
          </p:cNvPicPr>
          <p:nvPr/>
        </p:nvPicPr>
        <p:blipFill>
          <a:blip r:embed="rId3" cstate="email">
            <a:extLst>
              <a:ext uri="{28A0092B-C50C-407E-A947-70E740481C1C}">
                <a14:useLocalDpi xmlns:a14="http://schemas.microsoft.com/office/drawing/2010/main" val="0"/>
              </a:ext>
            </a:extLst>
          </a:blip>
          <a:srcRect l="-65182" r="-65182"/>
          <a:stretch>
            <a:fillRect/>
          </a:stretch>
        </p:blipFill>
        <p:spPr>
          <a:xfrm>
            <a:off x="540543" y="1111195"/>
            <a:ext cx="8062913" cy="3500071"/>
          </a:xfrm>
          <a:prstGeom prst="rect">
            <a:avLst/>
          </a:prstGeom>
        </p:spPr>
      </p:pic>
      <p:sp>
        <p:nvSpPr>
          <p:cNvPr id="7" name="Text Placeholder 6"/>
          <p:cNvSpPr>
            <a:spLocks noGrp="1"/>
          </p:cNvSpPr>
          <p:nvPr>
            <p:ph type="body" sz="quarter" idx="14"/>
          </p:nvPr>
        </p:nvSpPr>
        <p:spPr>
          <a:xfrm>
            <a:off x="609600" y="4853632"/>
            <a:ext cx="7910512" cy="1454570"/>
          </a:xfrm>
        </p:spPr>
        <p:txBody>
          <a:bodyPr>
            <a:normAutofit/>
          </a:bodyPr>
          <a:lstStyle/>
          <a:p>
            <a:r>
              <a:rPr lang="en-US" sz="1600" dirty="0"/>
              <a:t>Hydrophobic lipids in the fur of aquatic mammals, such as this river otter, protect them from the elements. </a:t>
            </a:r>
          </a:p>
          <a:p>
            <a:r>
              <a:rPr lang="en-US" sz="1200" dirty="0"/>
              <a:t>(credit: Ken </a:t>
            </a:r>
            <a:r>
              <a:rPr lang="en-US" sz="1200" dirty="0" err="1"/>
              <a:t>Bosma</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547432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53965" y="1071934"/>
            <a:ext cx="3342576" cy="5208043"/>
          </a:xfrm>
        </p:spPr>
        <p:txBody>
          <a:bodyPr>
            <a:normAutofit/>
          </a:bodyPr>
          <a:lstStyle/>
          <a:p>
            <a:r>
              <a:rPr lang="en-US" sz="1600" dirty="0"/>
              <a:t>Joining three fatty acids to a glycerol backbone in a dehydration reaction forms triacylglycerol. Three water molecules release in the process.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e structures of glycerol, a fatty acid, and a triacylglycerol are shown. Glycerol is a chain of three carbons, with a hydroxyl (OH) group attached to each carbon. A fatty acid has an acetyl (COOH) group attached to a long carbon chain. In triacylglycerol, a fatty acid is attached to each of glycerol’s three hydroxyl groups via the carboxyl group. A water molecule is lost in the reaction so the structure of the linkage is C-O-C, with an oxygen double bonded to the second carbon.">
            <a:extLst>
              <a:ext uri="{FF2B5EF4-FFF2-40B4-BE49-F238E27FC236}">
                <a16:creationId xmlns:a16="http://schemas.microsoft.com/office/drawing/2014/main" id="{ECC700CB-783A-C08D-2A96-47285FBD1A0A}"/>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611" r="-611"/>
          <a:stretch>
            <a:fillRect/>
          </a:stretch>
        </p:blipFill>
        <p:spPr>
          <a:xfrm>
            <a:off x="679843" y="977464"/>
            <a:ext cx="4030663" cy="5256213"/>
          </a:xfrm>
        </p:spPr>
      </p:pic>
    </p:spTree>
    <p:extLst>
      <p:ext uri="{BB962C8B-B14F-4D97-AF65-F5344CB8AC3E}">
        <p14:creationId xmlns:p14="http://schemas.microsoft.com/office/powerpoint/2010/main" val="1658763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008125"/>
            <a:ext cx="7993856" cy="1504708"/>
          </a:xfrm>
        </p:spPr>
        <p:txBody>
          <a:bodyPr>
            <a:normAutofit/>
          </a:bodyPr>
          <a:lstStyle/>
          <a:p>
            <a:r>
              <a:rPr lang="en-US" sz="1600" dirty="0"/>
              <a:t>Stearic acid is a common saturated fatty acid.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e structure of stearic acid is shown. This fatty acid has a hydrocarbon chain seventeen residues long attached to an acetyl group. All bonds between the carbons are single bonds.">
            <a:extLst>
              <a:ext uri="{FF2B5EF4-FFF2-40B4-BE49-F238E27FC236}">
                <a16:creationId xmlns:a16="http://schemas.microsoft.com/office/drawing/2014/main" id="{5CE60795-AEFD-E6E3-C1B6-8418FF17AA98}"/>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87808" b="-87808"/>
          <a:stretch>
            <a:fillRect/>
          </a:stretch>
        </p:blipFill>
        <p:spPr>
          <a:xfrm>
            <a:off x="540543" y="1111195"/>
            <a:ext cx="8062913" cy="3500071"/>
          </a:xfrm>
        </p:spPr>
      </p:pic>
    </p:spTree>
    <p:extLst>
      <p:ext uri="{BB962C8B-B14F-4D97-AF65-F5344CB8AC3E}">
        <p14:creationId xmlns:p14="http://schemas.microsoft.com/office/powerpoint/2010/main" val="2120809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1" descr="The structure of oleic acid is shown. This fatty acid has a hydrocarbon chain seventeen residues long attached to an acetyl group. The bond between carbon eight and carbon nine is a double bond.">
            <a:extLst>
              <a:ext uri="{FF2B5EF4-FFF2-40B4-BE49-F238E27FC236}">
                <a16:creationId xmlns:a16="http://schemas.microsoft.com/office/drawing/2014/main" id="{A937E198-31C1-C5E4-2755-ED5324B71384}"/>
              </a:ext>
            </a:extLst>
          </p:cNvPr>
          <p:cNvPicPr>
            <a:picLocks noChangeAspect="1"/>
          </p:cNvPicPr>
          <p:nvPr/>
        </p:nvPicPr>
        <p:blipFill>
          <a:blip r:embed="rId3">
            <a:extLst>
              <a:ext uri="{28A0092B-C50C-407E-A947-70E740481C1C}">
                <a14:useLocalDpi xmlns:a14="http://schemas.microsoft.com/office/drawing/2010/main" val="0"/>
              </a:ext>
            </a:extLst>
          </a:blip>
          <a:srcRect t="-87808" b="-87808"/>
          <a:stretch>
            <a:fillRect/>
          </a:stretch>
        </p:blipFill>
        <p:spPr>
          <a:xfrm>
            <a:off x="540543" y="1111195"/>
            <a:ext cx="8062913" cy="3500071"/>
          </a:xfrm>
          <a:prstGeom prst="rect">
            <a:avLst/>
          </a:prstGeom>
        </p:spPr>
      </p:pic>
      <p:sp>
        <p:nvSpPr>
          <p:cNvPr id="7" name="Text Placeholder 6"/>
          <p:cNvSpPr>
            <a:spLocks noGrp="1"/>
          </p:cNvSpPr>
          <p:nvPr>
            <p:ph type="body" sz="quarter" idx="14"/>
          </p:nvPr>
        </p:nvSpPr>
        <p:spPr>
          <a:xfrm>
            <a:off x="609600" y="4008125"/>
            <a:ext cx="7993856" cy="1504708"/>
          </a:xfrm>
        </p:spPr>
        <p:txBody>
          <a:bodyPr>
            <a:normAutofit/>
          </a:bodyPr>
          <a:lstStyle/>
          <a:p>
            <a:r>
              <a:rPr lang="en-US" sz="1600" dirty="0"/>
              <a:t>Oleic acid is a common unsaturated fatty acid.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581206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53965" y="1071934"/>
            <a:ext cx="3342576" cy="5208043"/>
          </a:xfrm>
        </p:spPr>
        <p:txBody>
          <a:bodyPr>
            <a:normAutofit/>
          </a:bodyPr>
          <a:lstStyle/>
          <a:p>
            <a:r>
              <a:rPr lang="en-US" sz="1600" dirty="0"/>
              <a:t>Saturated fatty acids have hydrocarbon chains connected by single bonds only. Unsaturated fatty acids have one or more double bonds. Each double bond may be in a </a:t>
            </a:r>
            <a:r>
              <a:rPr lang="en-US" sz="1600" i="1" dirty="0"/>
              <a:t>cis </a:t>
            </a:r>
            <a:r>
              <a:rPr lang="en-US" sz="1600" dirty="0"/>
              <a:t>or </a:t>
            </a:r>
            <a:r>
              <a:rPr lang="en-US" sz="1600" i="1" dirty="0"/>
              <a:t>trans </a:t>
            </a:r>
            <a:r>
              <a:rPr lang="en-US" sz="1600" dirty="0"/>
              <a:t>configuration. In the </a:t>
            </a:r>
            <a:r>
              <a:rPr lang="en-US" sz="1600" i="1" dirty="0"/>
              <a:t>cis </a:t>
            </a:r>
            <a:r>
              <a:rPr lang="en-US" sz="1600" dirty="0"/>
              <a:t>configuration, both hydrogens are on the same side of the hydrocarbon chain. In the </a:t>
            </a:r>
            <a:r>
              <a:rPr lang="en-US" sz="1600" i="1" dirty="0"/>
              <a:t>trans </a:t>
            </a:r>
            <a:r>
              <a:rPr lang="en-US" sz="1600" dirty="0"/>
              <a:t>configuration, the hydrogens are on opposite sides. A </a:t>
            </a:r>
            <a:r>
              <a:rPr lang="en-US" sz="1600" i="1" dirty="0"/>
              <a:t>cis </a:t>
            </a:r>
            <a:r>
              <a:rPr lang="en-US" sz="1600" dirty="0"/>
              <a:t>double bond causes a kink in the chain.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A comparison of saturated and unsaturated fatty acids is shown. Stearic acid, a saturated fatty acid, has a hydrocarbon chain seventeen residues long attached to an acetyl group. Oleic acid also has a seventeen-residue hydrocarbon chain, but a double bond exists between the eighth and ninth carbon in the chain. In cis oleic acid, the hydrogens are on the same side of the double bond. In trans oleic acid, they are on opposite sides.">
            <a:extLst>
              <a:ext uri="{FF2B5EF4-FFF2-40B4-BE49-F238E27FC236}">
                <a16:creationId xmlns:a16="http://schemas.microsoft.com/office/drawing/2014/main" id="{4FE716FE-8891-0DBA-4049-DF6AAE147A13}"/>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14056" b="-14056"/>
          <a:stretch>
            <a:fillRect/>
          </a:stretch>
        </p:blipFill>
        <p:spPr>
          <a:xfrm>
            <a:off x="691346" y="621065"/>
            <a:ext cx="4032250" cy="5256213"/>
          </a:xfrm>
        </p:spPr>
      </p:pic>
    </p:spTree>
    <p:extLst>
      <p:ext uri="{BB962C8B-B14F-4D97-AF65-F5344CB8AC3E}">
        <p14:creationId xmlns:p14="http://schemas.microsoft.com/office/powerpoint/2010/main" val="1181775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861367"/>
            <a:ext cx="7910511" cy="1363707"/>
          </a:xfrm>
        </p:spPr>
        <p:txBody>
          <a:bodyPr>
            <a:normAutofit/>
          </a:bodyPr>
          <a:lstStyle/>
          <a:p>
            <a:r>
              <a:rPr lang="en-US" sz="1600" dirty="0"/>
              <a:t>Alpha-linolenic acid is an example of an omega-3 fatty acid. It has three </a:t>
            </a:r>
            <a:r>
              <a:rPr lang="en-US" sz="1600" i="1" dirty="0"/>
              <a:t>cis </a:t>
            </a:r>
            <a:r>
              <a:rPr lang="en-US" sz="1600" dirty="0"/>
              <a:t>double bonds and, as a result, a curved shape. For clarity, the carbons are not shown. Each singly bonded carbon has two hydrogens associated with it, also not shown.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e molecular structures of alpha-linolenic acid, an omega-3 fatty acid is shown. Alpha-linolenic acid has three double bonds located eight, eleven, and fourteen residues from the acetyl group. It has a hooked shape.">
            <a:extLst>
              <a:ext uri="{FF2B5EF4-FFF2-40B4-BE49-F238E27FC236}">
                <a16:creationId xmlns:a16="http://schemas.microsoft.com/office/drawing/2014/main" id="{4BC263EA-9DCF-4A38-8554-BFF4D205DC95}"/>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30799" r="-30799"/>
          <a:stretch>
            <a:fillRect/>
          </a:stretch>
        </p:blipFill>
        <p:spPr>
          <a:xfrm>
            <a:off x="540543" y="1126253"/>
            <a:ext cx="8062913" cy="3500071"/>
          </a:xfrm>
        </p:spPr>
      </p:pic>
    </p:spTree>
    <p:extLst>
      <p:ext uri="{BB962C8B-B14F-4D97-AF65-F5344CB8AC3E}">
        <p14:creationId xmlns:p14="http://schemas.microsoft.com/office/powerpoint/2010/main" val="3886860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853633"/>
            <a:ext cx="7910511" cy="1371442"/>
          </a:xfrm>
        </p:spPr>
        <p:txBody>
          <a:bodyPr>
            <a:normAutofit/>
          </a:bodyPr>
          <a:lstStyle/>
          <a:p>
            <a:r>
              <a:rPr lang="en-US" sz="1600" dirty="0"/>
              <a:t>Lipids comprise waxy coverings on some leaves.</a:t>
            </a:r>
          </a:p>
          <a:p>
            <a:r>
              <a:rPr lang="en-US" sz="1200" dirty="0"/>
              <a:t>(credit: Roger Griffith)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photo shows leaves on a plant; the leaves appear thick, shiny, and waxy.">
            <a:extLst>
              <a:ext uri="{FF2B5EF4-FFF2-40B4-BE49-F238E27FC236}">
                <a16:creationId xmlns:a16="http://schemas.microsoft.com/office/drawing/2014/main" id="{0EE34F83-3F31-E921-EBAF-30264E482475}"/>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6175" r="-36175"/>
          <a:stretch>
            <a:fillRect/>
          </a:stretch>
        </p:blipFill>
        <p:spPr>
          <a:xfrm>
            <a:off x="540543" y="1122386"/>
            <a:ext cx="8062913" cy="3500071"/>
          </a:xfrm>
        </p:spPr>
      </p:pic>
    </p:spTree>
    <p:extLst>
      <p:ext uri="{BB962C8B-B14F-4D97-AF65-F5344CB8AC3E}">
        <p14:creationId xmlns:p14="http://schemas.microsoft.com/office/powerpoint/2010/main" val="611319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molecular structure of a phospholipid is shown. It consists of two fatty acids attached to the first and second carbons in glycerol, and a phosphate group attached to the third position. In the illustration one of the fatty acids is saturated and straight, and the second is unsaturated and bent. Both are below the glycerol molecule. The phosphate group may be further modified by addition of another molecule to one of its oxygens indicated by upper-case R. Two molecules may modify the phosphate group, choline and serine. The glycerol and phosphate group make up the hydrophilic head of the molecule, while the fatty acids attached below make up the hydrophobic tails.">
            <a:extLst>
              <a:ext uri="{FF2B5EF4-FFF2-40B4-BE49-F238E27FC236}">
                <a16:creationId xmlns:a16="http://schemas.microsoft.com/office/drawing/2014/main" id="{F39D8BF7-4660-8A9F-7AAF-1FE589F16FA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7917" y="1123509"/>
            <a:ext cx="7954595" cy="5104892"/>
          </a:xfrm>
          <a:prstGeom prst="rect">
            <a:avLst/>
          </a:prstGeom>
        </p:spPr>
      </p:pic>
      <p:sp>
        <p:nvSpPr>
          <p:cNvPr id="7" name="Text Placeholder 6"/>
          <p:cNvSpPr>
            <a:spLocks noGrp="1"/>
          </p:cNvSpPr>
          <p:nvPr>
            <p:ph type="body" sz="quarter" idx="14"/>
          </p:nvPr>
        </p:nvSpPr>
        <p:spPr>
          <a:xfrm>
            <a:off x="6238755" y="1077210"/>
            <a:ext cx="2433757" cy="5208043"/>
          </a:xfrm>
        </p:spPr>
        <p:txBody>
          <a:bodyPr>
            <a:normAutofit/>
          </a:bodyPr>
          <a:lstStyle/>
          <a:p>
            <a:r>
              <a:rPr lang="en-US" sz="1600" dirty="0"/>
              <a:t>A phospholipid is a molecule with two fatty acids and a modified phosphate group attached to a glycerol backbone. Adding a charged or polar chemical group may modify the phosphate.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731142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5058137"/>
            <a:ext cx="7910511" cy="1166938"/>
          </a:xfrm>
        </p:spPr>
        <p:txBody>
          <a:bodyPr>
            <a:normAutofit/>
          </a:bodyPr>
          <a:lstStyle/>
          <a:p>
            <a:r>
              <a:rPr lang="en-US" sz="1600" dirty="0"/>
              <a:t>The phospholipid bilayer is the major component of all cellular membranes. The hydrophilic head groups of the phospholipids face the aqueous solution. The hydrophobic tails are sequestered in the middle of the bilayer.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An illustration of a phospholipids bilayer is shown. The phospholipids bilayer consists of two layers of phospholipids. The hydrophobic tails of the phospholipids face one another while the hydrophilic head groups face outward.">
            <a:extLst>
              <a:ext uri="{FF2B5EF4-FFF2-40B4-BE49-F238E27FC236}">
                <a16:creationId xmlns:a16="http://schemas.microsoft.com/office/drawing/2014/main" id="{A1BE7CC6-8AEC-E821-3A40-A1977EF7F168}"/>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1191" r="-11191"/>
          <a:stretch>
            <a:fillRect/>
          </a:stretch>
        </p:blipFill>
        <p:spPr>
          <a:xfrm>
            <a:off x="540543" y="1278805"/>
            <a:ext cx="8062913" cy="3500071"/>
          </a:xfrm>
        </p:spPr>
      </p:pic>
    </p:spTree>
    <p:extLst>
      <p:ext uri="{BB962C8B-B14F-4D97-AF65-F5344CB8AC3E}">
        <p14:creationId xmlns:p14="http://schemas.microsoft.com/office/powerpoint/2010/main" val="883893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11838" y="1215343"/>
            <a:ext cx="3284704" cy="4724456"/>
          </a:xfrm>
        </p:spPr>
        <p:txBody>
          <a:bodyPr>
            <a:normAutofit/>
          </a:bodyPr>
          <a:lstStyle/>
          <a:p>
            <a:r>
              <a:rPr lang="en-US" sz="1600" dirty="0"/>
              <a:t>Four fused hydrocarbon rings comprise steroids such as cholesterol and cortisol.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structures of cholesterol and cortisol are shown. Each of these molecules is composed of three six-carbon rings fused to a five-carbon ring. Cholesterol has a branched hydrocarbon attached to the five-carbon ring, and a hydroxyl group attached to the terminal six-carbon ring. Cortisol has a two-carbon chain modified with a double-bonded oxygen, a hydroxyl group attached to the five-carbon ring, and an oxygen double-bonded to the terminal six-carbon ring.">
            <a:extLst>
              <a:ext uri="{FF2B5EF4-FFF2-40B4-BE49-F238E27FC236}">
                <a16:creationId xmlns:a16="http://schemas.microsoft.com/office/drawing/2014/main" id="{D93CF647-40A6-5AE5-FF34-1D149C1370B9}"/>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5859" b="-5859"/>
          <a:stretch>
            <a:fillRect/>
          </a:stretch>
        </p:blipFill>
        <p:spPr>
          <a:xfrm>
            <a:off x="716103" y="920886"/>
            <a:ext cx="4030663" cy="5256213"/>
          </a:xfrm>
        </p:spPr>
      </p:pic>
    </p:spTree>
    <p:extLst>
      <p:ext uri="{BB962C8B-B14F-4D97-AF65-F5344CB8AC3E}">
        <p14:creationId xmlns:p14="http://schemas.microsoft.com/office/powerpoint/2010/main" val="1545431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84516"/>
            <a:ext cx="7910512" cy="1423685"/>
          </a:xfrm>
        </p:spPr>
        <p:txBody>
          <a:bodyPr>
            <a:normAutofit/>
          </a:bodyPr>
          <a:lstStyle/>
          <a:p>
            <a:r>
              <a:rPr lang="en-US" sz="1600" dirty="0"/>
              <a:t>Amino acids have a central asymmetric carbon to which an amino group, a carboxyl group, a hydrogen atom, and a side chain (R group) are attached.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e molecular structure of an amino acid is given. An amino acid has an alpha carbon to which an amino group, a carboxyl group, a hydrogen, and a side chain are attached. The side chain varies for different amino acids, and is designated with an “R.”">
            <a:extLst>
              <a:ext uri="{FF2B5EF4-FFF2-40B4-BE49-F238E27FC236}">
                <a16:creationId xmlns:a16="http://schemas.microsoft.com/office/drawing/2014/main" id="{B8644E45-F1E1-1C98-E956-3E72AE4BFD06}"/>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2787" r="-32787"/>
          <a:stretch>
            <a:fillRect/>
          </a:stretch>
        </p:blipFill>
        <p:spPr>
          <a:xfrm>
            <a:off x="533399" y="1111194"/>
            <a:ext cx="8062913" cy="3500071"/>
          </a:xfrm>
        </p:spPr>
      </p:pic>
    </p:spTree>
    <p:extLst>
      <p:ext uri="{BB962C8B-B14F-4D97-AF65-F5344CB8AC3E}">
        <p14:creationId xmlns:p14="http://schemas.microsoft.com/office/powerpoint/2010/main" val="2852352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960962" y="1167607"/>
            <a:ext cx="2335581" cy="4706001"/>
          </a:xfrm>
        </p:spPr>
        <p:txBody>
          <a:bodyPr>
            <a:normAutofit/>
          </a:bodyPr>
          <a:lstStyle/>
          <a:p>
            <a:r>
              <a:rPr lang="en-US" sz="1600" dirty="0"/>
              <a:t>There are 20 common amino acids found in proteins, each with a different R group (variant group) that determines its chemical nature.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11" descr="The molecular structures of the twenty amino acids commonly found in proteins are given. These are divided into five categories: nonpolar aliphatic, polar uncharged, positively charged, negatively charged, and aromatic. Nonpolar aliphatic amino acids include glycine, alanine, valine, leucine, methionine, isoleucine, and proline. Polar uncharged amino acids include serine, threonine, cysteine, asparagine, and glutamine. Positively charged amino acids include lysine, arginine, and histidine. Negatively charged amino acids include aspartate and glutamate. Aromatic amino acids include phenylalanine, tyrosine, and tryptophan.  For example, in the amino acid glycine, the R group is a single hydrogen; but in alanine the R group is upper C upper H subscript 3 baseline.">
            <a:extLst>
              <a:ext uri="{FF2B5EF4-FFF2-40B4-BE49-F238E27FC236}">
                <a16:creationId xmlns:a16="http://schemas.microsoft.com/office/drawing/2014/main" id="{07B25735-7078-0AA9-5C7A-02486801F2F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51210" y="1167608"/>
            <a:ext cx="4967439" cy="4600715"/>
          </a:xfrm>
          <a:prstGeom prst="rect">
            <a:avLst/>
          </a:prstGeom>
        </p:spPr>
      </p:pic>
    </p:spTree>
    <p:extLst>
      <p:ext uri="{BB962C8B-B14F-4D97-AF65-F5344CB8AC3E}">
        <p14:creationId xmlns:p14="http://schemas.microsoft.com/office/powerpoint/2010/main" val="3329910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77078"/>
            <a:ext cx="7910512" cy="1431123"/>
          </a:xfrm>
        </p:spPr>
        <p:txBody>
          <a:bodyPr>
            <a:normAutofit/>
          </a:bodyPr>
          <a:lstStyle/>
          <a:p>
            <a:r>
              <a:rPr lang="en-US" sz="1600" dirty="0"/>
              <a:t>Peptide bond formation is a dehydration synthesis reaction. The carboxyl group of one amino acid is linked to the amino group of the incoming amino acid. In the process, it releases a water molecule.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9" descr="The formation of a peptide bond between two amino acids is shown. When the peptide bond forms, the carbon from the carbonyl group becomes attached to the nitrogen from the amino group. The OH from the carboxyl group and an H from the amino group form a molecule of water.">
            <a:extLst>
              <a:ext uri="{FF2B5EF4-FFF2-40B4-BE49-F238E27FC236}">
                <a16:creationId xmlns:a16="http://schemas.microsoft.com/office/drawing/2014/main" id="{46693BB0-01F1-9670-A0A2-3CA84C1800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0610" y="1168103"/>
            <a:ext cx="4736092" cy="3408636"/>
          </a:xfrm>
          <a:prstGeom prst="rect">
            <a:avLst/>
          </a:prstGeom>
        </p:spPr>
      </p:pic>
    </p:spTree>
    <p:extLst>
      <p:ext uri="{BB962C8B-B14F-4D97-AF65-F5344CB8AC3E}">
        <p14:creationId xmlns:p14="http://schemas.microsoft.com/office/powerpoint/2010/main" val="2573760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79403"/>
            <a:ext cx="7910512" cy="1877123"/>
          </a:xfrm>
        </p:spPr>
        <p:txBody>
          <a:bodyPr>
            <a:normAutofit fontScale="92500" lnSpcReduction="20000"/>
          </a:bodyPr>
          <a:lstStyle/>
          <a:p>
            <a:pPr>
              <a:lnSpc>
                <a:spcPct val="110000"/>
              </a:lnSpc>
              <a:spcBef>
                <a:spcPts val="0"/>
              </a:spcBef>
            </a:pPr>
            <a:r>
              <a:rPr lang="en-US" sz="1600" dirty="0"/>
              <a:t>Bovine serum insulin is a protein hormone made of two peptide chains, A (21 amino acids long) and B (30 amino acids long). In each chain, primary structure is indicated by three-letter abbreviations that represent the names of the amino acids in the order they are present. The amino acid cysteine (</a:t>
            </a:r>
            <a:r>
              <a:rPr lang="en-US" sz="1600" dirty="0" err="1"/>
              <a:t>cys</a:t>
            </a:r>
            <a:r>
              <a:rPr lang="en-US" sz="1600" dirty="0"/>
              <a:t>) has a sulfhydryl (SH) group as a side chain. Two sulfhydryl groups can react in the presence of oxygen to form a disulfide (S-S) bond. Two disulfide bonds connect the A and B chains together, and a third helps the A chain fold into the correct shape. Note that all disulfide bonds are the same length, but are drawn different sizes for clarity.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e amino acid sequences for the A chain and B chain of bovine insulin are shown. The A chain is 21 amino acids in length, and the B chain is 30 amino acids in length. One disulfide, or SS bond, connects two cysteine residues in the A chain. Two other disulfide linkages connect the A chain to the B chain.">
            <a:extLst>
              <a:ext uri="{FF2B5EF4-FFF2-40B4-BE49-F238E27FC236}">
                <a16:creationId xmlns:a16="http://schemas.microsoft.com/office/drawing/2014/main" id="{5EB2D98E-24CC-3A6D-B34F-D8250D1DC683}"/>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6302" r="-6302"/>
          <a:stretch>
            <a:fillRect/>
          </a:stretch>
        </p:blipFill>
        <p:spPr>
          <a:xfrm>
            <a:off x="728529" y="967977"/>
            <a:ext cx="7686942" cy="3336864"/>
          </a:xfrm>
        </p:spPr>
      </p:pic>
    </p:spTree>
    <p:extLst>
      <p:ext uri="{BB962C8B-B14F-4D97-AF65-F5344CB8AC3E}">
        <p14:creationId xmlns:p14="http://schemas.microsoft.com/office/powerpoint/2010/main" val="246161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6062124"/>
            <a:ext cx="7910512" cy="361826"/>
          </a:xfrm>
        </p:spPr>
        <p:txBody>
          <a:bodyPr>
            <a:normAutofit/>
          </a:bodyPr>
          <a:lstStyle/>
          <a:p>
            <a:r>
              <a:rPr lang="en-US" sz="1200" dirty="0"/>
              <a:t>credit: Rao, A., Tag, A. Ryan, K. and Fletcher, S. Department of Biology, Texas A&amp;M University</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Several representations of hemoglobin proteins are shown under normal and sickle cell conditions. In primary structure, the sixth amino acid is replaced by valine. In secondary and tertiary structures, the sickle cell is revealed by a misshapen molecule. As a result, in function, normal hemoglobins do not associate with each other, and each can carry oxygen. But in sickle cell conditions, the proteins aggregate into a fiber and oxygen carrying capacity is reduced.">
            <a:extLst>
              <a:ext uri="{FF2B5EF4-FFF2-40B4-BE49-F238E27FC236}">
                <a16:creationId xmlns:a16="http://schemas.microsoft.com/office/drawing/2014/main" id="{8A07EF93-9827-8D15-AF6C-A4E57ADD218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85800" y="911625"/>
            <a:ext cx="6772399" cy="5079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726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42390"/>
            <a:ext cx="7948136" cy="1095912"/>
          </a:xfrm>
        </p:spPr>
        <p:txBody>
          <a:bodyPr>
            <a:normAutofit/>
          </a:bodyPr>
          <a:lstStyle/>
          <a:p>
            <a:r>
              <a:rPr lang="en-US" sz="1600" dirty="0"/>
              <a:t>In this blood smear, visualized at 535× magnification using bright field microscopy, sickle cells are crescent shaped, while normal cells are disc-shaped. </a:t>
            </a:r>
          </a:p>
          <a:p>
            <a:r>
              <a:rPr lang="en-US" sz="1200" dirty="0"/>
              <a:t>(credit: modification of work by Ed Uthman;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electron micrograph shows red blood cells from a patient with sickle cell anemia. Most of the cells have a normal, disk shape, but about one in five has a sickle shape. A normal blood cell is eight microns across.">
            <a:extLst>
              <a:ext uri="{FF2B5EF4-FFF2-40B4-BE49-F238E27FC236}">
                <a16:creationId xmlns:a16="http://schemas.microsoft.com/office/drawing/2014/main" id="{4964191B-F108-FDE4-A897-87B49F4A6D87}"/>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6929" r="-26929"/>
          <a:stretch>
            <a:fillRect/>
          </a:stretch>
        </p:blipFill>
        <p:spPr>
          <a:xfrm>
            <a:off x="540543" y="1172173"/>
            <a:ext cx="8062913" cy="3500071"/>
          </a:xfrm>
        </p:spPr>
      </p:pic>
    </p:spTree>
    <p:extLst>
      <p:ext uri="{BB962C8B-B14F-4D97-AF65-F5344CB8AC3E}">
        <p14:creationId xmlns:p14="http://schemas.microsoft.com/office/powerpoint/2010/main" val="2759051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illustration shows an alpha helix protein structure, which coils like a spring, and a beta-pleated sheet structure, which forms flat sheets stacked together. In an alpha-helix, hydrogen bonding occurs between the carbonyl group of one amino acid and the amino group of the amino acid that occurs four residues later. In a beta-pleated sheet, hydrogen bonding occurs between two different lengths of peptide that are antiparallel to one another.">
            <a:extLst>
              <a:ext uri="{FF2B5EF4-FFF2-40B4-BE49-F238E27FC236}">
                <a16:creationId xmlns:a16="http://schemas.microsoft.com/office/drawing/2014/main" id="{8A951FFA-C933-D087-913F-A309A63429E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56986" y="911624"/>
            <a:ext cx="6854913" cy="50793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6062124"/>
            <a:ext cx="7910512" cy="361826"/>
          </a:xfrm>
        </p:spPr>
        <p:txBody>
          <a:bodyPr>
            <a:normAutofit/>
          </a:bodyPr>
          <a:lstStyle/>
          <a:p>
            <a:r>
              <a:rPr lang="en-US" sz="1200" dirty="0"/>
              <a:t>credit: Rao, A., Tag, A. Ryan, K. and Fletcher, S. Department of Biology, Texas A&amp;M University</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8835879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61142"/>
            <a:ext cx="7829208" cy="998676"/>
          </a:xfrm>
        </p:spPr>
        <p:txBody>
          <a:bodyPr>
            <a:normAutofit/>
          </a:bodyPr>
          <a:lstStyle/>
          <a:p>
            <a:r>
              <a:rPr lang="en-US" sz="1600" dirty="0"/>
              <a:t>A variety of chemical interactions determine the proteins' tertiary structure. These include hydrophobic interactions, ionic bonding, hydrogen bonding, and disulfide linkages.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illustration shows a polypeptide backbone folded into a three-dimensional structure. Chemical interactions between amino acid side chains maintain its shape. These include an ionic bond between an amino group and a carboxyl group, hydrophobic interactions between two hydrophobic side chains, a hydrogen bond between a hydroxyl group and a carbonyl group, and a disulfide linkage.">
            <a:extLst>
              <a:ext uri="{FF2B5EF4-FFF2-40B4-BE49-F238E27FC236}">
                <a16:creationId xmlns:a16="http://schemas.microsoft.com/office/drawing/2014/main" id="{44F03A9E-8B8C-674B-9CA2-611AA1D708A7}"/>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5686" r="-15686"/>
          <a:stretch>
            <a:fillRect/>
          </a:stretch>
        </p:blipFill>
        <p:spPr>
          <a:xfrm>
            <a:off x="540543" y="1233780"/>
            <a:ext cx="8062913" cy="3500071"/>
          </a:xfrm>
        </p:spPr>
      </p:pic>
    </p:spTree>
    <p:extLst>
      <p:ext uri="{BB962C8B-B14F-4D97-AF65-F5344CB8AC3E}">
        <p14:creationId xmlns:p14="http://schemas.microsoft.com/office/powerpoint/2010/main" val="42388373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hown are the four levels of protein structure. The primary structure is the amino acid sequence. Secondary structure is a regular folding pattern due to hydrogen bonding. Tertiary structure is the three-dimensional folding pattern of the protein due to interactions between amino acid side chains. Quaternary structure is the interaction of two or more polypeptide chains.">
            <a:extLst>
              <a:ext uri="{FF2B5EF4-FFF2-40B4-BE49-F238E27FC236}">
                <a16:creationId xmlns:a16="http://schemas.microsoft.com/office/drawing/2014/main" id="{FA391813-0199-C410-90F2-8E955C6569A5}"/>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44543" y="891211"/>
            <a:ext cx="6854913" cy="514118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6062124"/>
            <a:ext cx="7910512" cy="361826"/>
          </a:xfrm>
        </p:spPr>
        <p:txBody>
          <a:bodyPr>
            <a:normAutofit/>
          </a:bodyPr>
          <a:lstStyle/>
          <a:p>
            <a:r>
              <a:rPr lang="en-US" sz="1200" dirty="0"/>
              <a:t>credit: Rao, A., Tag, A. Ryan, K. and Fletcher, S. Department of Biology, Texas A&amp;M University</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1605262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911625"/>
            <a:ext cx="3777205" cy="5327129"/>
          </a:xfrm>
        </p:spPr>
        <p:txBody>
          <a:bodyPr>
            <a:normAutofit/>
          </a:bodyPr>
          <a:lstStyle/>
          <a:p>
            <a:r>
              <a:rPr lang="en-US" sz="1600" dirty="0"/>
              <a:t>A nucleotide is made up of three components: a nitrogenous base, a pentose sugar, and one or more phosphate groups. Carbon residues in the pentose are numbered 1′ through 5′ (the prime distinguishes these residues from those in the base, which are numbered without using a prime notation). The base is attached to the 1′ position of the ribose, and the phosphate is attached to the 5′ position. When a polynucleotide is formed, the 5′ phosphate of the incoming nucleotide attaches to the 3′ hydroxyl group at the end of the growing chain. Two types of pentose are found in nucleotides, deoxyribose (found in DNA) and ribose (found in RNA). Deoxyribose is similar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molecular structure of a nucleotide is shown. The core of the nucleotide is a pentose whose carbon residues are numbered one prime through five prime. The base is attached to the one prime carbon, and the phosphate is attached to the five prime carbon. Two kinds of pentose are found in nucleotides: ribose and deoxyribose. Deoxyribose has an H instead of OH at the two prime position. Five kinds of base are found in nucleotides. Two of these, adenine and guanine, are purine bases with two rings fused together. The other three, cytosine, thymine and uracil, have one six-membered ring.">
            <a:extLst>
              <a:ext uri="{FF2B5EF4-FFF2-40B4-BE49-F238E27FC236}">
                <a16:creationId xmlns:a16="http://schemas.microsoft.com/office/drawing/2014/main" id="{EBB67175-D3D9-FD75-050F-8D2455C39414}"/>
              </a:ext>
            </a:extLst>
          </p:cNvPr>
          <p:cNvPicPr>
            <a:picLocks noGrp="1" noChangeAspect="1"/>
          </p:cNvPicPr>
          <p:nvPr>
            <p:ph type="pic" sz="quarter" idx="13"/>
          </p:nvPr>
        </p:nvPicPr>
        <p:blipFill rotWithShape="1">
          <a:blip r:embed="rId4" cstate="email">
            <a:extLst>
              <a:ext uri="{28A0092B-C50C-407E-A947-70E740481C1C}">
                <a14:useLocalDpi xmlns:a14="http://schemas.microsoft.com/office/drawing/2010/main" val="0"/>
              </a:ext>
            </a:extLst>
          </a:blip>
          <a:srcRect t="-1009" b="-1711"/>
          <a:stretch/>
        </p:blipFill>
        <p:spPr>
          <a:xfrm>
            <a:off x="4641056" y="1016898"/>
            <a:ext cx="4032250" cy="4097438"/>
          </a:xfrm>
        </p:spPr>
      </p:pic>
      <p:sp>
        <p:nvSpPr>
          <p:cNvPr id="13" name="Text Placeholder 6">
            <a:extLst>
              <a:ext uri="{FF2B5EF4-FFF2-40B4-BE49-F238E27FC236}">
                <a16:creationId xmlns:a16="http://schemas.microsoft.com/office/drawing/2014/main" id="{F2E9EFA7-B2A8-0232-0D79-851409EA908E}"/>
              </a:ext>
            </a:extLst>
          </p:cNvPr>
          <p:cNvSpPr txBox="1">
            <a:spLocks/>
          </p:cNvSpPr>
          <p:nvPr/>
        </p:nvSpPr>
        <p:spPr>
          <a:xfrm>
            <a:off x="639114" y="5310060"/>
            <a:ext cx="7686942" cy="91711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600" dirty="0"/>
              <a:t>in structure to ribose, but it has an H instead of an OH at the 2′ position. Bases can be divided into two categories: purines and pyrimidines. Purines have a double ring structure, and pyrimidines have a </a:t>
            </a:r>
            <a:r>
              <a:rPr lang="da-DK" sz="1600" dirty="0"/>
              <a:t>single ring.</a:t>
            </a:r>
            <a:endParaRPr lang="en-US" sz="1600" dirty="0"/>
          </a:p>
        </p:txBody>
      </p:sp>
    </p:spTree>
    <p:extLst>
      <p:ext uri="{BB962C8B-B14F-4D97-AF65-F5344CB8AC3E}">
        <p14:creationId xmlns:p14="http://schemas.microsoft.com/office/powerpoint/2010/main" val="1539891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03800"/>
            <a:ext cx="7829208" cy="1257299"/>
          </a:xfrm>
        </p:spPr>
        <p:txBody>
          <a:bodyPr>
            <a:normAutofit/>
          </a:bodyPr>
          <a:lstStyle/>
          <a:p>
            <a:r>
              <a:rPr lang="en-US" sz="1600" dirty="0"/>
              <a:t>Native DNA is an antiparallel double helix. The phosphate backbone (indicated by the curvy lines) is on the outside, and the bases are on the inside. Each base from one strand interacts via hydrogen bonding with a base from the opposing strand. </a:t>
            </a:r>
          </a:p>
          <a:p>
            <a:r>
              <a:rPr lang="en-US" sz="1200" dirty="0"/>
              <a:t>(credit: Jerome Walker/Dennis </a:t>
            </a:r>
            <a:r>
              <a:rPr lang="en-US" sz="1200" dirty="0" err="1"/>
              <a:t>Myts</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e molecular structure of DNA is shown. DNA consists of two antiparallel strands twisted in a double helix. The phosphate backbone is on the outside, and the nitrogenous bases face one another on the inside.">
            <a:extLst>
              <a:ext uri="{FF2B5EF4-FFF2-40B4-BE49-F238E27FC236}">
                <a16:creationId xmlns:a16="http://schemas.microsoft.com/office/drawing/2014/main" id="{7D695F02-1DA7-230F-3A84-F25BB5B3A4EF}"/>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73016" r="-73016"/>
          <a:stretch>
            <a:fillRect/>
          </a:stretch>
        </p:blipFill>
        <p:spPr>
          <a:xfrm>
            <a:off x="532925" y="1161357"/>
            <a:ext cx="8062913" cy="3500071"/>
          </a:xfrm>
        </p:spPr>
      </p:pic>
    </p:spTree>
    <p:extLst>
      <p:ext uri="{BB962C8B-B14F-4D97-AF65-F5344CB8AC3E}">
        <p14:creationId xmlns:p14="http://schemas.microsoft.com/office/powerpoint/2010/main" val="1681491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2"/>
            <a:ext cx="7836826" cy="1257299"/>
          </a:xfrm>
        </p:spPr>
        <p:txBody>
          <a:bodyPr>
            <a:normAutofit/>
          </a:bodyPr>
          <a:lstStyle/>
          <a:p>
            <a:r>
              <a:rPr lang="en-US" sz="1600" dirty="0"/>
              <a:t>In a double stranded DNA molecule, the two strands run antiparallel to one another so that one strand runs 5′ to 3′ and the other 3′ to 5′. The phosphate backbone is located on the outside, and the bases are in the middle. Adenine forms hydrogen bonds (or base pairs) with thymine, and guanine base pairs with cytosine.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Hydrogen bonding between thymine and adenine and between guanine and cytosine is shown. Thymine forms two hydrogen bonds with adenine, and guanine forms three hydrogen bonds with cytosine. The phosphate backbones of each strand are on the outside and run in opposite directions.">
            <a:extLst>
              <a:ext uri="{FF2B5EF4-FFF2-40B4-BE49-F238E27FC236}">
                <a16:creationId xmlns:a16="http://schemas.microsoft.com/office/drawing/2014/main" id="{BB52FD9A-83E5-2AB4-C7A6-B76826932CAC}"/>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9993" r="-19993"/>
          <a:stretch>
            <a:fillRect/>
          </a:stretch>
        </p:blipFill>
        <p:spPr>
          <a:xfrm>
            <a:off x="457199" y="1122386"/>
            <a:ext cx="8062913" cy="3500071"/>
          </a:xfrm>
        </p:spPr>
      </p:pic>
    </p:spTree>
    <p:extLst>
      <p:ext uri="{BB962C8B-B14F-4D97-AF65-F5344CB8AC3E}">
        <p14:creationId xmlns:p14="http://schemas.microsoft.com/office/powerpoint/2010/main" val="38510012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2"/>
            <a:ext cx="7836826" cy="1432868"/>
          </a:xfrm>
        </p:spPr>
        <p:txBody>
          <a:bodyPr>
            <a:normAutofit/>
          </a:bodyPr>
          <a:lstStyle/>
          <a:p>
            <a:r>
              <a:rPr lang="en-US" sz="1600" dirty="0"/>
              <a:t>A ribosome has two parts: a large subunit and a small subunit. The mRNA sits in between the two subunits. A tRNA molecule recognizes a codon on the mRNA, binds to it by complementary base pairing, and adds the correct amino acid to the growing peptide chain. </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3.34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 name="Picture Placeholder 13" descr="An illustration of a ribosome is shown. mRNA sits between the large and small subunits. tRNA molecules bind the ribosome and add amino acids to the growing peptide chain.">
            <a:extLst>
              <a:ext uri="{FF2B5EF4-FFF2-40B4-BE49-F238E27FC236}">
                <a16:creationId xmlns:a16="http://schemas.microsoft.com/office/drawing/2014/main" id="{2DE13A02-6CC9-FD77-F0E4-F72F961275DA}"/>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3463" r="-3463"/>
          <a:stretch/>
        </p:blipFill>
        <p:spPr>
          <a:xfrm>
            <a:off x="457200" y="1186543"/>
            <a:ext cx="7686942" cy="3435914"/>
          </a:xfrm>
        </p:spPr>
      </p:pic>
    </p:spTree>
    <p:extLst>
      <p:ext uri="{BB962C8B-B14F-4D97-AF65-F5344CB8AC3E}">
        <p14:creationId xmlns:p14="http://schemas.microsoft.com/office/powerpoint/2010/main" val="21219967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664</TotalTime>
  <Words>3793</Words>
  <Application>Microsoft Office PowerPoint</Application>
  <PresentationFormat>On-screen Show (4:3)</PresentationFormat>
  <Paragraphs>152</Paragraphs>
  <Slides>35</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Arial Black</vt:lpstr>
      <vt:lpstr>Calibri</vt:lpstr>
      <vt:lpstr>Menlo</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99</cp:revision>
  <dcterms:created xsi:type="dcterms:W3CDTF">2012-06-04T02:13:36Z</dcterms:created>
  <dcterms:modified xsi:type="dcterms:W3CDTF">2024-06-18T21:00:15Z</dcterms:modified>
</cp:coreProperties>
</file>