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4"/>
  </p:notesMasterIdLst>
  <p:handoutMasterIdLst>
    <p:handoutMasterId r:id="rId35"/>
  </p:handoutMasterIdLst>
  <p:sldIdLst>
    <p:sldId id="256" r:id="rId2"/>
    <p:sldId id="277" r:id="rId3"/>
    <p:sldId id="302" r:id="rId4"/>
    <p:sldId id="303" r:id="rId5"/>
    <p:sldId id="304" r:id="rId6"/>
    <p:sldId id="306" r:id="rId7"/>
    <p:sldId id="308" r:id="rId8"/>
    <p:sldId id="309" r:id="rId9"/>
    <p:sldId id="305" r:id="rId10"/>
    <p:sldId id="331" r:id="rId11"/>
    <p:sldId id="342" r:id="rId12"/>
    <p:sldId id="335" r:id="rId13"/>
    <p:sldId id="343" r:id="rId14"/>
    <p:sldId id="344" r:id="rId15"/>
    <p:sldId id="345" r:id="rId16"/>
    <p:sldId id="317" r:id="rId17"/>
    <p:sldId id="337" r:id="rId18"/>
    <p:sldId id="318" r:id="rId19"/>
    <p:sldId id="332" r:id="rId20"/>
    <p:sldId id="333" r:id="rId21"/>
    <p:sldId id="334" r:id="rId22"/>
    <p:sldId id="322" r:id="rId23"/>
    <p:sldId id="336" r:id="rId24"/>
    <p:sldId id="338" r:id="rId25"/>
    <p:sldId id="323" r:id="rId26"/>
    <p:sldId id="339" r:id="rId27"/>
    <p:sldId id="320" r:id="rId28"/>
    <p:sldId id="314" r:id="rId29"/>
    <p:sldId id="321" r:id="rId30"/>
    <p:sldId id="324" r:id="rId31"/>
    <p:sldId id="325" r:id="rId32"/>
    <p:sldId id="32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72A510"/>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63" autoAdjust="0"/>
    <p:restoredTop sz="85752" autoAdjust="0"/>
  </p:normalViewPr>
  <p:slideViewPr>
    <p:cSldViewPr snapToGrid="0" snapToObjects="1">
      <p:cViewPr varScale="1">
        <p:scale>
          <a:sx n="76" d="100"/>
          <a:sy n="76" d="100"/>
        </p:scale>
        <p:origin x="744"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3/4/2025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3/4/2025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363779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812394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904783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393880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860771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3334540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120427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805696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4239628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1745849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378732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198107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114269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1022871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4197436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510006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980992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197390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1507789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151490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1388704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2496777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2212542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4188829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32498278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37395393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1303765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32</a:t>
            </a:fld>
            <a:endParaRPr lang="en-US"/>
          </a:p>
        </p:txBody>
      </p:sp>
    </p:spTree>
    <p:extLst>
      <p:ext uri="{BB962C8B-B14F-4D97-AF65-F5344CB8AC3E}">
        <p14:creationId xmlns:p14="http://schemas.microsoft.com/office/powerpoint/2010/main" val="1973723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 CELL STRUCTURE</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8" y="4213185"/>
            <a:ext cx="7910513" cy="2095017"/>
          </a:xfrm>
        </p:spPr>
        <p:txBody>
          <a:bodyPr>
            <a:normAutofit/>
          </a:bodyPr>
          <a:lstStyle/>
          <a:p>
            <a:r>
              <a:rPr lang="en-US" sz="1600" dirty="0">
                <a:solidFill>
                  <a:srgbClr val="6CB255"/>
                </a:solidFill>
              </a:rPr>
              <a:t>(a)</a:t>
            </a:r>
            <a:r>
              <a:rPr lang="en-US" sz="1600" dirty="0"/>
              <a:t> Nasal sinus cells (viewed with a light microscope), </a:t>
            </a:r>
            <a:r>
              <a:rPr lang="en-US" sz="1600" dirty="0">
                <a:solidFill>
                  <a:srgbClr val="6CB255"/>
                </a:solidFill>
              </a:rPr>
              <a:t>(b)</a:t>
            </a:r>
            <a:r>
              <a:rPr lang="en-US" sz="1600" dirty="0"/>
              <a:t> onion cells (viewed with a light microscope), and </a:t>
            </a:r>
            <a:r>
              <a:rPr lang="en-US" sz="1600" dirty="0">
                <a:solidFill>
                  <a:srgbClr val="6CB255"/>
                </a:solidFill>
              </a:rPr>
              <a:t>(c)</a:t>
            </a:r>
            <a:r>
              <a:rPr lang="en-US" sz="1600" dirty="0"/>
              <a:t> </a:t>
            </a:r>
            <a:r>
              <a:rPr lang="en-US" sz="1600" i="1" dirty="0"/>
              <a:t>Vibrio </a:t>
            </a:r>
            <a:r>
              <a:rPr lang="en-US" sz="1600" i="1" dirty="0" err="1"/>
              <a:t>tasmaniensis</a:t>
            </a:r>
            <a:r>
              <a:rPr lang="en-US" sz="1600" i="1" dirty="0"/>
              <a:t> </a:t>
            </a:r>
            <a:r>
              <a:rPr lang="en-US" sz="1600" dirty="0"/>
              <a:t>bacterial cells (seen through a scanning electron microscope) are from very different organisms, yet all share certain characteristics of basic cell structure. </a:t>
            </a:r>
          </a:p>
          <a:p>
            <a:r>
              <a:rPr lang="en-US" sz="1200" dirty="0"/>
              <a:t>(credit a: modification of work by Ed Uthman, MD; credit b: modification of work by Umberto </a:t>
            </a:r>
            <a:r>
              <a:rPr lang="en-US" sz="1200" dirty="0" err="1"/>
              <a:t>Salvagnin</a:t>
            </a:r>
            <a:r>
              <a:rPr lang="en-US" sz="1200" dirty="0"/>
              <a:t>; credit c: modification of work by Anthony D'Onofrio, William H. </a:t>
            </a:r>
            <a:r>
              <a:rPr lang="en-US" sz="1200" dirty="0" err="1"/>
              <a:t>Fowle</a:t>
            </a:r>
            <a:r>
              <a:rPr lang="en-US" sz="1200" dirty="0"/>
              <a:t>, Eric J. Stewart, and Kim Lewis of the Lewis Lab at Northeastern University; scale-bar data from Matt </a:t>
            </a:r>
            <a:r>
              <a:rPr lang="de-DE" sz="1200" dirty="0"/>
              <a:t>Russell)</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 name="Picture Placeholder 1" descr="Part a: Human cheek cells as viewed by light microscopy have an irregular round shape and a well-defined nucleus that takes up about one-half of the cell. Part b: Onion skin cells, also viewed by light microscopy, are long and thin with a rectangular shape defined by a cell wall. They are about as wide as a cheek cell, but at least five times as long. The cell wall and nucleus are well defined in the micrograph. The onion cell nucleus is about the same size as the cheek cell nucleus. Part c: In this scanning electron micrograph of bacterial cells, the cell surface has a three-dimensional shape. Three of the bacteria are oval in shape. The fourth is round and has protrusions called pili. One pilus connects this bacterium to another.">
            <a:extLst>
              <a:ext uri="{FF2B5EF4-FFF2-40B4-BE49-F238E27FC236}">
                <a16:creationId xmlns:a16="http://schemas.microsoft.com/office/drawing/2014/main" id="{1E9979E5-9085-146E-4A1E-48A4F2A448BC}"/>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14709" b="-14709"/>
          <a:stretch>
            <a:fillRect/>
          </a:stretch>
        </p:blipFill>
        <p:spPr>
          <a:xfrm>
            <a:off x="540543" y="891211"/>
            <a:ext cx="8062913" cy="3500071"/>
          </a:xfr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730207"/>
            <a:ext cx="7993855" cy="1589570"/>
          </a:xfrm>
        </p:spPr>
        <p:txBody>
          <a:bodyPr>
            <a:normAutofit/>
          </a:bodyPr>
          <a:lstStyle/>
          <a:p>
            <a:r>
              <a:rPr lang="en-US" sz="1600" dirty="0">
                <a:solidFill>
                  <a:srgbClr val="6CB255"/>
                </a:solidFill>
              </a:rPr>
              <a:t>(a)</a:t>
            </a:r>
            <a:r>
              <a:rPr lang="en-US" sz="1600" dirty="0"/>
              <a:t> Most light microscopes used in a college biology lab can magnify cells up to approximately 400 times and have a resolution of about 200 nanometers. </a:t>
            </a:r>
            <a:r>
              <a:rPr lang="en-US" sz="1600" dirty="0">
                <a:solidFill>
                  <a:srgbClr val="6CB255"/>
                </a:solidFill>
              </a:rPr>
              <a:t>(b)</a:t>
            </a:r>
            <a:r>
              <a:rPr lang="en-US" sz="1600" dirty="0"/>
              <a:t> Electron microscopes provide a much higher magnification, 10,0000x, and a have a resolution of 50 picometers. </a:t>
            </a:r>
          </a:p>
          <a:p>
            <a:r>
              <a:rPr lang="en-US" sz="1200" dirty="0"/>
              <a:t>(credit a: modification of work by "</a:t>
            </a:r>
            <a:r>
              <a:rPr lang="en-US" sz="1200" dirty="0" err="1"/>
              <a:t>GcG</a:t>
            </a:r>
            <a:r>
              <a:rPr lang="en-US" sz="1200" dirty="0"/>
              <a:t>"/Wikimedia Commons; credit b: modification of work by Evan Bench)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art a: This light microscope has binocular lenses and four objective lenses. The sample stage is directly beneath the objective lens. The light microscope sits on a tabletop and can be easily carried. Part b: The electron microscope shown here sits in a museum. It is about the size of a desk, and a person can sit in front of it to operate it. A column taller than a person rises from the center of the scope.">
            <a:extLst>
              <a:ext uri="{FF2B5EF4-FFF2-40B4-BE49-F238E27FC236}">
                <a16:creationId xmlns:a16="http://schemas.microsoft.com/office/drawing/2014/main" id="{FF27A466-4CE1-842C-7F63-3AC3E79979CD}"/>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3424" r="-43424"/>
          <a:stretch>
            <a:fillRect/>
          </a:stretch>
        </p:blipFill>
        <p:spPr>
          <a:xfrm>
            <a:off x="540541" y="1135513"/>
            <a:ext cx="8062913" cy="3500071"/>
          </a:xfrm>
        </p:spPr>
      </p:pic>
    </p:spTree>
    <p:extLst>
      <p:ext uri="{BB962C8B-B14F-4D97-AF65-F5344CB8AC3E}">
        <p14:creationId xmlns:p14="http://schemas.microsoft.com/office/powerpoint/2010/main" val="281781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391120"/>
            <a:ext cx="7993855" cy="1907530"/>
          </a:xfrm>
        </p:spPr>
        <p:txBody>
          <a:bodyPr>
            <a:normAutofit/>
          </a:bodyPr>
          <a:lstStyle/>
          <a:p>
            <a:r>
              <a:rPr lang="en-US" sz="1600" dirty="0">
                <a:solidFill>
                  <a:srgbClr val="6CB255"/>
                </a:solidFill>
              </a:rPr>
              <a:t>(a) </a:t>
            </a:r>
            <a:r>
              <a:rPr lang="en-US" sz="1600" dirty="0"/>
              <a:t>These </a:t>
            </a:r>
            <a:r>
              <a:rPr lang="en-US" sz="1600" i="1" dirty="0"/>
              <a:t>Salmonella</a:t>
            </a:r>
            <a:r>
              <a:rPr lang="en-US" sz="1600" dirty="0"/>
              <a:t> bacteria appear as tiny purple dots when viewed with a light microscope. </a:t>
            </a:r>
            <a:r>
              <a:rPr lang="en-US" sz="1600" dirty="0">
                <a:solidFill>
                  <a:srgbClr val="6CB255"/>
                </a:solidFill>
              </a:rPr>
              <a:t>(b)</a:t>
            </a:r>
            <a:r>
              <a:rPr lang="en-US" sz="1600" dirty="0"/>
              <a:t> This scanning electron microscope micrograph shows </a:t>
            </a:r>
            <a:r>
              <a:rPr lang="en-US" sz="1600" i="1" dirty="0"/>
              <a:t>Salmonella</a:t>
            </a:r>
            <a:r>
              <a:rPr lang="en-US" sz="1600" dirty="0"/>
              <a:t> bacteria (in red) invading human cells (yellow). Even though subfigure </a:t>
            </a:r>
            <a:r>
              <a:rPr lang="en-US" sz="1600" dirty="0">
                <a:solidFill>
                  <a:srgbClr val="6CB255"/>
                </a:solidFill>
              </a:rPr>
              <a:t>(b)</a:t>
            </a:r>
            <a:r>
              <a:rPr lang="en-US" sz="1600" dirty="0"/>
              <a:t> shows a different </a:t>
            </a:r>
            <a:r>
              <a:rPr lang="en-US" sz="1600" i="1" dirty="0"/>
              <a:t>Salmonella</a:t>
            </a:r>
            <a:r>
              <a:rPr lang="en-US" sz="1600" dirty="0"/>
              <a:t> specimen than subfigure </a:t>
            </a:r>
            <a:r>
              <a:rPr lang="en-US" sz="1600" dirty="0">
                <a:solidFill>
                  <a:srgbClr val="6CB255"/>
                </a:solidFill>
              </a:rPr>
              <a:t>(a)</a:t>
            </a:r>
            <a:r>
              <a:rPr lang="en-US" sz="1600" dirty="0"/>
              <a:t>, you can still observe the comparative increase in magnification and detail. </a:t>
            </a:r>
          </a:p>
          <a:p>
            <a:r>
              <a:rPr lang="en-US" sz="1300" dirty="0"/>
              <a:t>(credit a: modification of work by CDC/Armed Forces Institute of Pathology, Charles N. Farmer, Rocky Mountain Laboratories; credit b: modification of work by NIAID, NIH; scale-bar data from Matt </a:t>
            </a:r>
            <a:r>
              <a:rPr lang="de-DE" sz="1300" dirty="0"/>
              <a:t>Russell)</a:t>
            </a:r>
            <a:endParaRPr lang="en-US" sz="13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Part a: Salmonella through a light microscope appear as tiny purple dots. Part b: In this scanning electron micrograph, bacteria appear as three-dimensional ovals. The human cells are much larger with a complex, folded appearance. Some of the bacteria lie on the surface of the human cells, and some are squeezed between them.">
            <a:extLst>
              <a:ext uri="{FF2B5EF4-FFF2-40B4-BE49-F238E27FC236}">
                <a16:creationId xmlns:a16="http://schemas.microsoft.com/office/drawing/2014/main" id="{F6EF4E24-68C2-41EE-8B20-1BD0D514729B}"/>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b="8110"/>
          <a:stretch/>
        </p:blipFill>
        <p:spPr>
          <a:xfrm>
            <a:off x="569189" y="1028795"/>
            <a:ext cx="8005616" cy="3216227"/>
          </a:xfrm>
        </p:spPr>
      </p:pic>
      <p:sp>
        <p:nvSpPr>
          <p:cNvPr id="4" name="TextBox 3">
            <a:extLst>
              <a:ext uri="{FF2B5EF4-FFF2-40B4-BE49-F238E27FC236}">
                <a16:creationId xmlns:a16="http://schemas.microsoft.com/office/drawing/2014/main" id="{729BAC9F-11F2-8A10-F6FE-A4BC55EB88A3}"/>
              </a:ext>
            </a:extLst>
          </p:cNvPr>
          <p:cNvSpPr txBox="1"/>
          <p:nvPr/>
        </p:nvSpPr>
        <p:spPr>
          <a:xfrm>
            <a:off x="569191" y="4038359"/>
            <a:ext cx="4002809" cy="307777"/>
          </a:xfrm>
          <a:prstGeom prst="rect">
            <a:avLst/>
          </a:prstGeom>
          <a:noFill/>
        </p:spPr>
        <p:txBody>
          <a:bodyPr wrap="square" rtlCol="0">
            <a:spAutoFit/>
          </a:bodyPr>
          <a:lstStyle/>
          <a:p>
            <a:pPr algn="ctr"/>
            <a:r>
              <a:rPr lang="en-US" sz="1400" dirty="0"/>
              <a:t>(a)</a:t>
            </a:r>
          </a:p>
        </p:txBody>
      </p:sp>
      <p:sp>
        <p:nvSpPr>
          <p:cNvPr id="13" name="TextBox 12">
            <a:extLst>
              <a:ext uri="{FF2B5EF4-FFF2-40B4-BE49-F238E27FC236}">
                <a16:creationId xmlns:a16="http://schemas.microsoft.com/office/drawing/2014/main" id="{8909C382-9121-4C5D-4136-A8ECA5765F97}"/>
              </a:ext>
            </a:extLst>
          </p:cNvPr>
          <p:cNvSpPr txBox="1"/>
          <p:nvPr/>
        </p:nvSpPr>
        <p:spPr>
          <a:xfrm>
            <a:off x="4571997" y="4075982"/>
            <a:ext cx="4002809" cy="307777"/>
          </a:xfrm>
          <a:prstGeom prst="rect">
            <a:avLst/>
          </a:prstGeom>
          <a:noFill/>
        </p:spPr>
        <p:txBody>
          <a:bodyPr wrap="square" rtlCol="0">
            <a:spAutoFit/>
          </a:bodyPr>
          <a:lstStyle/>
          <a:p>
            <a:pPr algn="ctr"/>
            <a:r>
              <a:rPr lang="en-US" sz="1400" dirty="0"/>
              <a:t>(b)</a:t>
            </a:r>
          </a:p>
        </p:txBody>
      </p:sp>
    </p:spTree>
    <p:extLst>
      <p:ext uri="{BB962C8B-B14F-4D97-AF65-F5344CB8AC3E}">
        <p14:creationId xmlns:p14="http://schemas.microsoft.com/office/powerpoint/2010/main" val="150277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48066"/>
            <a:ext cx="7910512" cy="1660135"/>
          </a:xfrm>
        </p:spPr>
        <p:txBody>
          <a:bodyPr>
            <a:normAutofit/>
          </a:bodyPr>
          <a:lstStyle/>
          <a:p>
            <a:r>
              <a:rPr lang="en-US" sz="1600" dirty="0"/>
              <a:t>These uterine cervix cells, viewed through a light microscope, were obtained from a Pap smear. Normal cells are on the left. The cells on the right are infected with human papillomavirus (HPV). Notice that the infected cells are larger; also, two of these cells each have two nuclei instead of one, the normal number. </a:t>
            </a:r>
          </a:p>
          <a:p>
            <a:r>
              <a:rPr lang="en-US" sz="1200" dirty="0"/>
              <a:t>(credit: modification of work by Ed Uthman, MD;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Both normal cells and cells infected with HPV have an irregular, round shape and a well-defined nucleus. Infected cells, however, are two to three times as large as uninfected cells, and some have two nuclei.">
            <a:extLst>
              <a:ext uri="{FF2B5EF4-FFF2-40B4-BE49-F238E27FC236}">
                <a16:creationId xmlns:a16="http://schemas.microsoft.com/office/drawing/2014/main" id="{C3F822F9-07FB-7E1B-9028-E8347A09E86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3471" r="-23471"/>
          <a:stretch>
            <a:fillRect/>
          </a:stretch>
        </p:blipFill>
        <p:spPr>
          <a:xfrm>
            <a:off x="533399" y="1019603"/>
            <a:ext cx="8062913" cy="3500071"/>
          </a:xfrm>
        </p:spPr>
      </p:pic>
    </p:spTree>
    <p:extLst>
      <p:ext uri="{BB962C8B-B14F-4D97-AF65-F5344CB8AC3E}">
        <p14:creationId xmlns:p14="http://schemas.microsoft.com/office/powerpoint/2010/main" val="1657534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9379"/>
            <a:ext cx="7686942" cy="1190134"/>
          </a:xfrm>
        </p:spPr>
        <p:txBody>
          <a:bodyPr>
            <a:normAutofit/>
          </a:bodyPr>
          <a:lstStyle/>
          <a:p>
            <a:r>
              <a:rPr lang="en-US" sz="1600" dirty="0"/>
              <a:t>This figure shows the generalized structure of a prokaryotic cell. All prokaryotes have chromosomal DNA localized in a nucleoid, ribosomes, a cell membrane, and a cell wall. The other structures shown are present in some, but not all, bacteria.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In this illustration, the prokaryotic cell has an oval shape. The circular chromosome is concentrated in a region called the nucleoid. The fluid inside the cell is called the cytoplasm. Ribosomes, depicted as small circles, float in the cytoplasm. The cytoplasm is encased by a plasma membrane, which in turn is encased by a cell wall. A capsule surrounds the cell wall. The bacterium depicted has a flagellum protruding from one narrow end. Pili are small protrusions that project from the capsule in all directions.">
            <a:extLst>
              <a:ext uri="{FF2B5EF4-FFF2-40B4-BE49-F238E27FC236}">
                <a16:creationId xmlns:a16="http://schemas.microsoft.com/office/drawing/2014/main" id="{E9359B8A-1384-6201-58AA-C0C93093C7DF}"/>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0670" r="-30670"/>
          <a:stretch>
            <a:fillRect/>
          </a:stretch>
        </p:blipFill>
        <p:spPr>
          <a:xfrm>
            <a:off x="540543" y="1146098"/>
            <a:ext cx="8062913" cy="3500071"/>
          </a:xfrm>
        </p:spPr>
      </p:pic>
    </p:spTree>
    <p:extLst>
      <p:ext uri="{BB962C8B-B14F-4D97-AF65-F5344CB8AC3E}">
        <p14:creationId xmlns:p14="http://schemas.microsoft.com/office/powerpoint/2010/main" val="1746366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42390"/>
            <a:ext cx="7910512" cy="1365811"/>
          </a:xfrm>
        </p:spPr>
        <p:txBody>
          <a:bodyPr>
            <a:normAutofit/>
          </a:bodyPr>
          <a:lstStyle/>
          <a:p>
            <a:r>
              <a:rPr lang="en-US" sz="1600" dirty="0"/>
              <a:t>This figure shows relative sizes of microbes on a logarithmic scale (recall that each unit of increase in a logarithmic scale represents a 10-fold increase in the quantity being measured).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Part a: Relative sizes on a logarithmic scale, from 0.1 nm to 1 m, are shown. Objects are shown from smallest to largest. The smallest object shown, an atom, is about 1 nm in size. The next largest objects shown are lipids and proteins; these molecules are between 1 and 10 nm. Bacteria are about 100 nm, and mitochondria are about 1 greek mu m. Plant and animal cells are both between 10 and 100 greek mu m. A human egg is between 100 greek mu m and 1 mm. A frog egg is about 1 mm, A chicken egg and an ostrich egg are both between 10 and 100 mm, but a chicken egg is larger. For comparison, a human is approximately 1 m tall.">
            <a:extLst>
              <a:ext uri="{FF2B5EF4-FFF2-40B4-BE49-F238E27FC236}">
                <a16:creationId xmlns:a16="http://schemas.microsoft.com/office/drawing/2014/main" id="{0C52E992-9A0C-CD8E-7B22-690209649E2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21873" r="-21873"/>
          <a:stretch>
            <a:fillRect/>
          </a:stretch>
        </p:blipFill>
        <p:spPr>
          <a:xfrm>
            <a:off x="540543" y="1172173"/>
            <a:ext cx="8062913" cy="3500071"/>
          </a:xfrm>
        </p:spPr>
      </p:pic>
    </p:spTree>
    <p:extLst>
      <p:ext uri="{BB962C8B-B14F-4D97-AF65-F5344CB8AC3E}">
        <p14:creationId xmlns:p14="http://schemas.microsoft.com/office/powerpoint/2010/main" val="1630607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3" y="4110829"/>
            <a:ext cx="7910512" cy="1951222"/>
          </a:xfrm>
        </p:spPr>
        <p:txBody>
          <a:bodyPr>
            <a:normAutofit/>
          </a:bodyPr>
          <a:lstStyle/>
          <a:p>
            <a:r>
              <a:rPr lang="en-US" sz="1600" dirty="0"/>
              <a:t>Notice that as a cell increases in size, its surface area-to-volume ratio decreases. When there is insufficient surface area to support a cell’s increasing volume, a cell will either divide or die. The cell on the left has a volume of 1 mm</a:t>
            </a:r>
            <a:r>
              <a:rPr lang="en-US" sz="1600" baseline="30000" dirty="0"/>
              <a:t>3</a:t>
            </a:r>
            <a:r>
              <a:rPr lang="en-US" sz="1600" dirty="0"/>
              <a:t> and a surface area of 6 mm</a:t>
            </a:r>
            <a:r>
              <a:rPr lang="en-US" sz="1600" baseline="30000" dirty="0"/>
              <a:t>2</a:t>
            </a:r>
            <a:r>
              <a:rPr lang="en-US" sz="1600" dirty="0"/>
              <a:t>, with a surface area-to-volume ratio of 6 to 1, whereas the cell on the right has a volume of 8 mm</a:t>
            </a:r>
            <a:r>
              <a:rPr lang="en-US" sz="1600" baseline="30000" dirty="0"/>
              <a:t>3</a:t>
            </a:r>
            <a:r>
              <a:rPr lang="en-US" sz="1600" dirty="0"/>
              <a:t> and a surface area of 24 mm</a:t>
            </a:r>
            <a:r>
              <a:rPr lang="en-US" sz="1600" baseline="30000" dirty="0"/>
              <a:t>2</a:t>
            </a:r>
            <a:r>
              <a:rPr lang="en-US" sz="1600" dirty="0"/>
              <a:t>, with a surface area-to-volume ratio of 3 to 1.</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On the left, a sphere 1 mm in diameter is encased in a box of the same width. On the right, the same sphere is encased in a box 2 mm in diameter.">
            <a:extLst>
              <a:ext uri="{FF2B5EF4-FFF2-40B4-BE49-F238E27FC236}">
                <a16:creationId xmlns:a16="http://schemas.microsoft.com/office/drawing/2014/main" id="{149FDC8A-A824-BF54-F5F8-4F41BC658806}"/>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4838" b="-14838"/>
          <a:stretch>
            <a:fillRect/>
          </a:stretch>
        </p:blipFill>
        <p:spPr>
          <a:xfrm>
            <a:off x="1311417" y="1085617"/>
            <a:ext cx="6521165" cy="2830806"/>
          </a:xfrm>
        </p:spPr>
      </p:pic>
    </p:spTree>
    <p:extLst>
      <p:ext uri="{BB962C8B-B14F-4D97-AF65-F5344CB8AC3E}">
        <p14:creationId xmlns:p14="http://schemas.microsoft.com/office/powerpoint/2010/main" val="773236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24843"/>
            <a:ext cx="7686942" cy="1855133"/>
          </a:xfrm>
        </p:spPr>
        <p:txBody>
          <a:bodyPr>
            <a:normAutofit/>
          </a:bodyPr>
          <a:lstStyle/>
          <a:p>
            <a:r>
              <a:rPr lang="en-US" sz="1600" dirty="0">
                <a:solidFill>
                  <a:schemeClr val="tx1"/>
                </a:solidFill>
              </a:rPr>
              <a:t>These figures show the major organelles and other cell components of </a:t>
            </a:r>
            <a:r>
              <a:rPr lang="en-US" sz="1600" dirty="0">
                <a:solidFill>
                  <a:srgbClr val="6CB255"/>
                </a:solidFill>
              </a:rPr>
              <a:t>(a)</a:t>
            </a:r>
            <a:r>
              <a:rPr lang="en-US" sz="1600" dirty="0">
                <a:solidFill>
                  <a:schemeClr val="tx1"/>
                </a:solidFill>
              </a:rPr>
              <a:t> a typical animal cell and </a:t>
            </a:r>
            <a:r>
              <a:rPr lang="en-US" sz="1600" dirty="0">
                <a:solidFill>
                  <a:srgbClr val="6CB255"/>
                </a:solidFill>
              </a:rPr>
              <a:t>(b) </a:t>
            </a:r>
            <a:r>
              <a:rPr lang="en-US" sz="1600" dirty="0">
                <a:solidFill>
                  <a:schemeClr val="tx1"/>
                </a:solidFill>
              </a:rPr>
              <a:t>a typical eukaryotic plant cell. The plant cell has a cell wall, chloroplasts, plastids, and a central vacuole—structures not found in animal cells. Plant cells do not have lysosomes or centrosomes.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is illustration depicts (a) a typical animal cell, and (b) a typical eukaryotic plant cell. The nucleus of a plant cell contains chromatin and a nucleolus, the same as an animal cell. Other structures that the plant cell has in common with the animal cell include rough and smooth endoplasmic reticulum, the Golgi apparatus, mitochondria, peroxisomes, and ribosomes. The fluid inside the plant cell is called the cytoplasm, just as it is in an animal cell. The plant cell has three of the four cytoskeletal components found in animal cells: microtubules, intermediate filaments, and microfilaments. Plant cells do not have centrosomes. Plant cells have four structures not found in animals cells: chloroplasts, plastids, a central vacuole, and a cell wall. Chloroplasts are responsible for photosynthesis; they have an outer membrane, an inner membrane, and stack of membranes inside the inner membrane. The central vacuole is a very large, fluid-filled structure that maintains pressure against the cell wall. Plastids store pigments. The cell wall is outside the cell membrane.">
            <a:extLst>
              <a:ext uri="{FF2B5EF4-FFF2-40B4-BE49-F238E27FC236}">
                <a16:creationId xmlns:a16="http://schemas.microsoft.com/office/drawing/2014/main" id="{ED292F38-660D-2687-1546-2BAF410A28E0}"/>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val="0"/>
              </a:ext>
            </a:extLst>
          </a:blip>
          <a:srcRect l="-33887" r="-33887" b="43743"/>
          <a:stretch/>
        </p:blipFill>
        <p:spPr>
          <a:xfrm>
            <a:off x="810067" y="1291400"/>
            <a:ext cx="4032250" cy="2956992"/>
          </a:xfrm>
        </p:spPr>
      </p:pic>
      <p:pic>
        <p:nvPicPr>
          <p:cNvPr id="13" name="Picture Placeholder 1" descr="This illustration depicts (a) a typical animal cell, and (b) a typical eukaryotic plant cell. The nucleus of a plant cell contains chromatin and a nucleolus, the same as an animal cell. Other structures that the plant cell has in common with the animal cell include rough and smooth endoplasmic reticulum, the Golgi apparatus, mitochondria, peroxisomes, and ribosomes. The fluid inside the plant cell is called the cytoplasm, just as it is in an animal cell. The plant cell has three of the four cytoskeletal components found in animal cells: microtubules, intermediate filaments, and microfilaments. Plant cells do not have centrosomes. Plant cells have four structures not found in animals cells: chloroplasts, plastids, a central vacuole, and a cell wall. Chloroplasts are responsible for photosynthesis; they have an outer membrane, an inner membrane, and stack of membranes inside the inner membrane. The central vacuole is a very large, fluid-filled structure that maintains pressure against the cell wall. Plastids store pigments. The cell wall is outside the cell membrane.">
            <a:extLst>
              <a:ext uri="{FF2B5EF4-FFF2-40B4-BE49-F238E27FC236}">
                <a16:creationId xmlns:a16="http://schemas.microsoft.com/office/drawing/2014/main" id="{3CE9BB04-3AFE-1C5D-835A-E69CE35D8BF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33887" t="55892" r="-33887"/>
          <a:stretch/>
        </p:blipFill>
        <p:spPr>
          <a:xfrm>
            <a:off x="3962641" y="1873456"/>
            <a:ext cx="4032250" cy="2318442"/>
          </a:xfrm>
          <a:prstGeom prst="rect">
            <a:avLst/>
          </a:prstGeom>
        </p:spPr>
      </p:pic>
    </p:spTree>
    <p:extLst>
      <p:ext uri="{BB962C8B-B14F-4D97-AF65-F5344CB8AC3E}">
        <p14:creationId xmlns:p14="http://schemas.microsoft.com/office/powerpoint/2010/main" val="2411906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8500" y="5118100"/>
            <a:ext cx="7598041" cy="1161877"/>
          </a:xfrm>
        </p:spPr>
        <p:txBody>
          <a:bodyPr>
            <a:normAutofit/>
          </a:bodyPr>
          <a:lstStyle/>
          <a:p>
            <a:r>
              <a:rPr lang="en-US" sz="1600" dirty="0"/>
              <a:t>The eukaryotic plasma membrane is a phospholipid bilayer with proteins and cholesterol embedded in it.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e plasma membrane is composed of a phospholipid bilayer. In the bilayer, the two long hydrophobic tails of phospholipids face toward the center, and the hydrophilic head group faces the exterior. Integral membrane proteins and protein channels span the entire bilayer. Protein channels have a pore in the middle. Peripheral membrane proteins sit on the surface of the phospholipids, and are associated with the phospholipid head groups. On the exterior side of the membrane, carbohydrates are attached to certain proteins and lipids. Filaments of the cytoskeleton line the interior of the membrane.">
            <a:extLst>
              <a:ext uri="{FF2B5EF4-FFF2-40B4-BE49-F238E27FC236}">
                <a16:creationId xmlns:a16="http://schemas.microsoft.com/office/drawing/2014/main" id="{891DA5C9-845E-95AB-5556-191FD6AC92E8}"/>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5990" r="-5990"/>
          <a:stretch>
            <a:fillRect/>
          </a:stretch>
        </p:blipFill>
        <p:spPr>
          <a:xfrm>
            <a:off x="540542" y="1347883"/>
            <a:ext cx="8062913" cy="3500071"/>
          </a:xfrm>
        </p:spPr>
      </p:pic>
    </p:spTree>
    <p:extLst>
      <p:ext uri="{BB962C8B-B14F-4D97-AF65-F5344CB8AC3E}">
        <p14:creationId xmlns:p14="http://schemas.microsoft.com/office/powerpoint/2010/main" val="3731808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33746"/>
            <a:ext cx="7686942" cy="1846232"/>
          </a:xfrm>
        </p:spPr>
        <p:txBody>
          <a:bodyPr>
            <a:normAutofit/>
          </a:bodyPr>
          <a:lstStyle/>
          <a:p>
            <a:r>
              <a:rPr lang="en-US" sz="1600" dirty="0"/>
              <a:t>Microvilli, shown here as they appear on cells lining the small intestine, increase the surface area available for absorption. These microvilli are only found on the area of the plasma membrane that faces the cavity from which substances will be absorbed. </a:t>
            </a:r>
          </a:p>
          <a:p>
            <a:r>
              <a:rPr lang="en-US" sz="1200" dirty="0"/>
              <a:t>(credit "micrograph”: modification of work by Louisa Howard)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left part of this figure is a transmission electron micrograph of microvilli, which appear as long, slender stalks extending from the plasma membrane. The right side illustrates cells containing microvilli. The microvilli cover the surface of the cell facing the interior of the small intestine.">
            <a:extLst>
              <a:ext uri="{FF2B5EF4-FFF2-40B4-BE49-F238E27FC236}">
                <a16:creationId xmlns:a16="http://schemas.microsoft.com/office/drawing/2014/main" id="{1E9A4520-12BC-1854-AD57-97C705A65ED6}"/>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1356" b="-11356"/>
          <a:stretch>
            <a:fillRect/>
          </a:stretch>
        </p:blipFill>
        <p:spPr>
          <a:xfrm>
            <a:off x="540543" y="933674"/>
            <a:ext cx="8062913" cy="3500071"/>
          </a:xfrm>
        </p:spPr>
      </p:pic>
    </p:spTree>
    <p:extLst>
      <p:ext uri="{BB962C8B-B14F-4D97-AF65-F5344CB8AC3E}">
        <p14:creationId xmlns:p14="http://schemas.microsoft.com/office/powerpoint/2010/main" val="3230390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41778"/>
            <a:ext cx="7910512" cy="1704524"/>
          </a:xfrm>
        </p:spPr>
        <p:txBody>
          <a:bodyPr>
            <a:normAutofit/>
          </a:bodyPr>
          <a:lstStyle/>
          <a:p>
            <a:r>
              <a:rPr lang="en-US" sz="1600" dirty="0"/>
              <a:t>The nucleus stores chromatin (DNA plus proteins) in a gel-like substance called the nucleoplasm. The nucleolus is a condensed region of chromatin where ribosome synthesis occurs. The boundary of the nucleus is called the nuclear envelope. It consists of two phospholipid bilayers: an outer membrane and an inner membrane. The nuclear membrane is continuous with the endoplasmic reticulum. Nuclear pores allow substances to enter and exit the nucleus.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nucleus is surrounded by diffuse structures called the endoplasmic reticulum. These are littered with round structures throughout. The outer covering of the nucleus is the nuclear envelope, which has nuclear pores. The nucleus is filled with nucleoplasm, in which is embedded the dark, circular nucleolus and spaghetti-like strands of chromatin.">
            <a:extLst>
              <a:ext uri="{FF2B5EF4-FFF2-40B4-BE49-F238E27FC236}">
                <a16:creationId xmlns:a16="http://schemas.microsoft.com/office/drawing/2014/main" id="{DF94D451-3C4F-3503-7681-5C66E0A4288B}"/>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7706" r="-27706"/>
          <a:stretch>
            <a:fillRect/>
          </a:stretch>
        </p:blipFill>
        <p:spPr>
          <a:xfrm>
            <a:off x="540543" y="959309"/>
            <a:ext cx="8062913" cy="3500071"/>
          </a:xfrm>
        </p:spPr>
      </p:pic>
    </p:spTree>
    <p:extLst>
      <p:ext uri="{BB962C8B-B14F-4D97-AF65-F5344CB8AC3E}">
        <p14:creationId xmlns:p14="http://schemas.microsoft.com/office/powerpoint/2010/main" val="1547432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56078"/>
            <a:ext cx="7910512" cy="1590224"/>
          </a:xfrm>
        </p:spPr>
        <p:txBody>
          <a:bodyPr>
            <a:normAutofit/>
          </a:bodyPr>
          <a:lstStyle/>
          <a:p>
            <a:r>
              <a:rPr lang="en-US" sz="1600" dirty="0">
                <a:solidFill>
                  <a:srgbClr val="6CB255"/>
                </a:solidFill>
              </a:rPr>
              <a:t>(a)</a:t>
            </a:r>
            <a:r>
              <a:rPr lang="en-US" sz="1600" dirty="0"/>
              <a:t> This image shows various levels of the organization of chromatin (DNA and protein). </a:t>
            </a:r>
            <a:r>
              <a:rPr lang="en-US" sz="1600" dirty="0">
                <a:solidFill>
                  <a:srgbClr val="6CB255"/>
                </a:solidFill>
              </a:rPr>
              <a:t>(b)</a:t>
            </a:r>
            <a:r>
              <a:rPr lang="en-US" sz="1600" dirty="0"/>
              <a:t> This image shows paired chromosomes. </a:t>
            </a:r>
          </a:p>
          <a:p>
            <a:r>
              <a:rPr lang="en-US" sz="1200" dirty="0"/>
              <a:t>(credit b: modification of work by NIH;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art a: In this illustration, DNA tightly coiled into two thick cylinders is shown in the upper right. A close-up shows how the DNA is coiled around proteins called histones. Part b: This image shows paired chromosomes.">
            <a:extLst>
              <a:ext uri="{FF2B5EF4-FFF2-40B4-BE49-F238E27FC236}">
                <a16:creationId xmlns:a16="http://schemas.microsoft.com/office/drawing/2014/main" id="{F351E29B-D883-D6DB-BF1C-638096F88C7D}"/>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0379" r="-10379"/>
          <a:stretch>
            <a:fillRect/>
          </a:stretch>
        </p:blipFill>
        <p:spPr>
          <a:xfrm>
            <a:off x="540543" y="1187909"/>
            <a:ext cx="8062913" cy="3500071"/>
          </a:xfrm>
        </p:spPr>
      </p:pic>
    </p:spTree>
    <p:extLst>
      <p:ext uri="{BB962C8B-B14F-4D97-AF65-F5344CB8AC3E}">
        <p14:creationId xmlns:p14="http://schemas.microsoft.com/office/powerpoint/2010/main" val="169521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64100"/>
            <a:ext cx="7910512" cy="1482202"/>
          </a:xfrm>
        </p:spPr>
        <p:txBody>
          <a:bodyPr>
            <a:normAutofit/>
          </a:bodyPr>
          <a:lstStyle/>
          <a:p>
            <a:r>
              <a:rPr lang="en-US" sz="1600" dirty="0"/>
              <a:t>Ribosomes are made up of a large subunit (top) and a small subunit (bottom). During protein synthesis, ribosomes assemble amino acids into proteins.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ribosome consists of a small subunit and a large subunit, which is about three times as big as the small one. The large subunit sits on top of the small one. A chain of mRNA threads between the large and small subunits. A protein chain extends from the top of the large subunit.">
            <a:extLst>
              <a:ext uri="{FF2B5EF4-FFF2-40B4-BE49-F238E27FC236}">
                <a16:creationId xmlns:a16="http://schemas.microsoft.com/office/drawing/2014/main" id="{503A37F4-CEB8-A508-12E3-AAC8291925F5}"/>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3162" r="-43162"/>
          <a:stretch>
            <a:fillRect/>
          </a:stretch>
        </p:blipFill>
        <p:spPr>
          <a:xfrm>
            <a:off x="540543" y="1073609"/>
            <a:ext cx="8062913" cy="3500071"/>
          </a:xfrm>
        </p:spPr>
      </p:pic>
    </p:spTree>
    <p:extLst>
      <p:ext uri="{BB962C8B-B14F-4D97-AF65-F5344CB8AC3E}">
        <p14:creationId xmlns:p14="http://schemas.microsoft.com/office/powerpoint/2010/main" val="1782355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06900"/>
            <a:ext cx="7910512" cy="1893200"/>
          </a:xfrm>
        </p:spPr>
        <p:txBody>
          <a:bodyPr>
            <a:normAutofit/>
          </a:bodyPr>
          <a:lstStyle/>
          <a:p>
            <a:r>
              <a:rPr lang="en-US" sz="1600" dirty="0"/>
              <a:t>This electron micrograph shows a mitochondrion as viewed with a transmission electron microscope. This organelle has an outer membrane and an inner membrane. The inner membrane contains folds, called cristae, which increase its surface area. The space between the two membranes is called the intermembrane space, and the space inside the inner membrane is called the mitochondrial matrix. ATP synthesis takes place on the inner membrane. </a:t>
            </a:r>
          </a:p>
          <a:p>
            <a:r>
              <a:rPr lang="en-US" sz="1300" dirty="0"/>
              <a:t>(credit: modification of work by Matthew Britton;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transmission electron micrograph of a mitochondrion shows an oval outer membrane and an inner membrane with many folds called cristae. Inside the inner membrane is a space called the mitochondrial matrix.">
            <a:extLst>
              <a:ext uri="{FF2B5EF4-FFF2-40B4-BE49-F238E27FC236}">
                <a16:creationId xmlns:a16="http://schemas.microsoft.com/office/drawing/2014/main" id="{3E6DF031-FA9B-DC02-E3FE-B63D456F2CEE}"/>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874" r="-1874"/>
          <a:stretch>
            <a:fillRect/>
          </a:stretch>
        </p:blipFill>
        <p:spPr>
          <a:xfrm>
            <a:off x="774699" y="1010109"/>
            <a:ext cx="7594601" cy="3296779"/>
          </a:xfrm>
        </p:spPr>
      </p:pic>
    </p:spTree>
    <p:extLst>
      <p:ext uri="{BB962C8B-B14F-4D97-AF65-F5344CB8AC3E}">
        <p14:creationId xmlns:p14="http://schemas.microsoft.com/office/powerpoint/2010/main" val="4214066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296"/>
            <a:ext cx="7993856" cy="1290957"/>
          </a:xfrm>
        </p:spPr>
        <p:txBody>
          <a:bodyPr>
            <a:normAutofit/>
          </a:bodyPr>
          <a:lstStyle/>
          <a:p>
            <a:r>
              <a:rPr lang="en-US" sz="1600" dirty="0"/>
              <a:t>The centrosome consists of two centrioles that lie at right angles to each other. Each centriole is a cylinder made up of nine triplets of microtubules. </a:t>
            </a:r>
            <a:r>
              <a:rPr lang="en-US" sz="1600" dirty="0" err="1"/>
              <a:t>Nontubulin</a:t>
            </a:r>
            <a:r>
              <a:rPr lang="en-US" sz="1600" dirty="0"/>
              <a:t> proteins (indicated by the green lines) hold the microtubule triplets together.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 name="Picture Placeholder 1" descr="Each centriole resembles a piece of rigatoni pasta in appearance. They are oriented one on top of the other, but are perpendicular to each other. They are cylindrical but their walls are made up of triplets of smaller microtubules.">
            <a:extLst>
              <a:ext uri="{FF2B5EF4-FFF2-40B4-BE49-F238E27FC236}">
                <a16:creationId xmlns:a16="http://schemas.microsoft.com/office/drawing/2014/main" id="{C8A88ED6-146A-36F7-7EBB-5818883F7B7A}"/>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0083" r="-20083"/>
          <a:stretch>
            <a:fillRect/>
          </a:stretch>
        </p:blipFill>
        <p:spPr>
          <a:xfrm>
            <a:off x="540544" y="1074299"/>
            <a:ext cx="8062913" cy="3500071"/>
          </a:xfrm>
        </p:spPr>
      </p:pic>
    </p:spTree>
    <p:extLst>
      <p:ext uri="{BB962C8B-B14F-4D97-AF65-F5344CB8AC3E}">
        <p14:creationId xmlns:p14="http://schemas.microsoft.com/office/powerpoint/2010/main" val="2120809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24300"/>
            <a:ext cx="7993856" cy="1588533"/>
          </a:xfrm>
        </p:spPr>
        <p:txBody>
          <a:bodyPr>
            <a:normAutofit/>
          </a:bodyPr>
          <a:lstStyle/>
          <a:p>
            <a:r>
              <a:rPr lang="en-US" sz="1600" dirty="0"/>
              <a:t>Cellulose is a long chain of β-glucose molecules connected by a 1-4 linkage. The dashed lines at each end of the figure indicate a series of many more glucose units. The size of the page makes it impossible to portray an entire cellulose molecule.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illustration shows three glucose subunits that are attached together. Dashed lines at each end indicate that many more subunits make up an entire cellulose fiber. Each glucose subunit is a closed ring composed of carbon, hydrogen, and oxygen atoms.">
            <a:extLst>
              <a:ext uri="{FF2B5EF4-FFF2-40B4-BE49-F238E27FC236}">
                <a16:creationId xmlns:a16="http://schemas.microsoft.com/office/drawing/2014/main" id="{7D2181A2-80BF-EB1B-E642-FD264F0A31D2}"/>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val="0"/>
              </a:ext>
            </a:extLst>
          </a:blip>
          <a:srcRect t="-11418" b="-12419"/>
          <a:stretch/>
        </p:blipFill>
        <p:spPr>
          <a:xfrm>
            <a:off x="540544" y="1522632"/>
            <a:ext cx="8062913" cy="2296624"/>
          </a:xfrm>
        </p:spPr>
      </p:pic>
    </p:spTree>
    <p:extLst>
      <p:ext uri="{BB962C8B-B14F-4D97-AF65-F5344CB8AC3E}">
        <p14:creationId xmlns:p14="http://schemas.microsoft.com/office/powerpoint/2010/main" val="3581206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721"/>
            <a:ext cx="7910511" cy="1752601"/>
          </a:xfrm>
        </p:spPr>
        <p:txBody>
          <a:bodyPr>
            <a:normAutofit/>
          </a:bodyPr>
          <a:lstStyle/>
          <a:p>
            <a:r>
              <a:rPr lang="en-US" sz="1600" dirty="0"/>
              <a:t>The chloroplast has an outer membrane, an inner membrane, and membrane structures called thylakoids that are stacked into grana. The space inside the thylakoid membranes is called the thylakoid space. The light harvesting reactions take place in the thylakoid membranes, and the synthesis of sugar takes place in the fluid inside the inner membrane, which is called the stroma. Chloroplasts also have their own genome, which is contained on a single circular chromosome.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is illustration shows a chloroplast, which has an outer membrane and an inner membrane. The space between the outer and inner membranes is called the intermembrane space. Inside the inner membrane are flat, pancake-like structures called thylakoids. The thylakoids form stacks called grana. The liquid inside the inner membrane is called the stroma, and the space inside the thylakoids is called the thylakoid space.">
            <a:extLst>
              <a:ext uri="{FF2B5EF4-FFF2-40B4-BE49-F238E27FC236}">
                <a16:creationId xmlns:a16="http://schemas.microsoft.com/office/drawing/2014/main" id="{F058A2F4-21C1-D205-7F67-1C0585ABA71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38261" y="1068803"/>
            <a:ext cx="4667478" cy="3680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860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1023764"/>
            <a:ext cx="3724541" cy="5256213"/>
          </a:xfrm>
        </p:spPr>
        <p:txBody>
          <a:bodyPr>
            <a:normAutofit/>
          </a:bodyPr>
          <a:lstStyle/>
          <a:p>
            <a:r>
              <a:rPr lang="en-US" sz="1600" dirty="0">
                <a:solidFill>
                  <a:schemeClr val="tx1"/>
                </a:solidFill>
              </a:rPr>
              <a:t>Membrane and secretory proteins are synthesized in the rough endoplasmic reticulum (RER). The RER also sometimes modifies proteins. In this illustration, a (green) integral membrane protein is modified by attachment of a (purple) carbohydrate in the ER. Vesicles bud from the ER and fuse with the </a:t>
            </a:r>
            <a:r>
              <a:rPr lang="en-US" sz="1600" i="1" dirty="0">
                <a:solidFill>
                  <a:schemeClr val="tx1"/>
                </a:solidFill>
              </a:rPr>
              <a:t>cis </a:t>
            </a:r>
            <a:r>
              <a:rPr lang="en-US" sz="1600" dirty="0">
                <a:solidFill>
                  <a:schemeClr val="tx1"/>
                </a:solidFill>
              </a:rPr>
              <a:t>face of the Golgi apparatus. As the protein passes through the Golgi’s cisternae, it is further modified by the addition of more carbohydrates. After its synthesis is complete, it exits via vesicles that bud from the Golgi’s </a:t>
            </a:r>
            <a:r>
              <a:rPr lang="en-US" sz="1600" i="1" dirty="0">
                <a:solidFill>
                  <a:schemeClr val="tx1"/>
                </a:solidFill>
              </a:rPr>
              <a:t>trans </a:t>
            </a:r>
            <a:r>
              <a:rPr lang="en-US" sz="1600" dirty="0">
                <a:solidFill>
                  <a:schemeClr val="tx1"/>
                </a:solidFill>
              </a:rPr>
              <a:t>face and fuses with the cell membrane. </a:t>
            </a:r>
          </a:p>
          <a:p>
            <a:r>
              <a:rPr lang="en-US" sz="1200" dirty="0">
                <a:solidFill>
                  <a:schemeClr val="tx1"/>
                </a:solidFill>
              </a:rPr>
              <a:t>(credit: modification of work by Magnus </a:t>
            </a:r>
            <a:r>
              <a:rPr lang="en-US" sz="1200" dirty="0" err="1">
                <a:solidFill>
                  <a:schemeClr val="tx1"/>
                </a:solidFill>
              </a:rPr>
              <a:t>Manske</a:t>
            </a:r>
            <a:r>
              <a:rPr lang="en-US" sz="1200" dirty="0">
                <a:solidFill>
                  <a:schemeClr val="tx1"/>
                </a:solidFill>
              </a:rPr>
              <a:t>)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left part of this figure shows the rough ER with an integral membrane protein embedded in it. The part of the protein facing the inside of the ER has a carbohydrate attached to it. The protein is shown leaving the ER in a vesicle that fuses with the cis side of the Golgi apparatus. The Golgi apparatus consists of several layers of membranes, called cisternae. As the protein passes through the cisternae, it is further modified by the addition of more carbohydrates. Eventually, it leaves the trans face of the Golgi in a vesicle. The vesicle fuses with the cell membrane so that the carbohydrate that was on the inside of the vesicle now faces the outside of the membrane. At the same time, the contents of the vesicle are ejected from the cell.">
            <a:extLst>
              <a:ext uri="{FF2B5EF4-FFF2-40B4-BE49-F238E27FC236}">
                <a16:creationId xmlns:a16="http://schemas.microsoft.com/office/drawing/2014/main" id="{BAEC0A45-309F-6A2B-6E09-C75910D91A0C}"/>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634" r="-4634"/>
          <a:stretch>
            <a:fillRect/>
          </a:stretch>
        </p:blipFill>
        <p:spPr>
          <a:xfrm>
            <a:off x="541337" y="1024699"/>
            <a:ext cx="4030663" cy="5256213"/>
          </a:xfrm>
        </p:spPr>
      </p:pic>
    </p:spTree>
    <p:extLst>
      <p:ext uri="{BB962C8B-B14F-4D97-AF65-F5344CB8AC3E}">
        <p14:creationId xmlns:p14="http://schemas.microsoft.com/office/powerpoint/2010/main" val="73233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42827"/>
            <a:ext cx="7686942" cy="1437149"/>
          </a:xfrm>
        </p:spPr>
        <p:txBody>
          <a:bodyPr>
            <a:normAutofit/>
          </a:bodyPr>
          <a:lstStyle/>
          <a:p>
            <a:r>
              <a:rPr lang="en-US" sz="1600" dirty="0">
                <a:solidFill>
                  <a:schemeClr val="tx1"/>
                </a:solidFill>
              </a:rPr>
              <a:t>This transmission electron micrograph shows the rough endoplasmic reticulum and other organelles in a pancreatic cell.</a:t>
            </a:r>
          </a:p>
          <a:p>
            <a:r>
              <a:rPr lang="en-US" sz="1200" dirty="0">
                <a:solidFill>
                  <a:schemeClr val="tx1"/>
                </a:solidFill>
              </a:rPr>
              <a:t>(credit: modification of work by Louisa Howard)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In this transmission electron micrograph, the nucleus is the most prominent feature. The nucleolus is a circular, dark region inside the nucleus. A nuclear pore can be seen in the nuclear envelope that surrounds the nucleus. The rough endoplasmic reticulum surrounds the nucleus, appearing as many layers of membranes. A mitochondrion sits between the layers of the ER membrane.">
            <a:extLst>
              <a:ext uri="{FF2B5EF4-FFF2-40B4-BE49-F238E27FC236}">
                <a16:creationId xmlns:a16="http://schemas.microsoft.com/office/drawing/2014/main" id="{8F0E34BF-C97B-2B4D-6946-C80C4C5B5C4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4415" r="-4415"/>
          <a:stretch>
            <a:fillRect/>
          </a:stretch>
        </p:blipFill>
        <p:spPr>
          <a:xfrm>
            <a:off x="728529" y="1198587"/>
            <a:ext cx="7686942" cy="3336864"/>
          </a:xfrm>
        </p:spPr>
      </p:pic>
    </p:spTree>
    <p:extLst>
      <p:ext uri="{BB962C8B-B14F-4D97-AF65-F5344CB8AC3E}">
        <p14:creationId xmlns:p14="http://schemas.microsoft.com/office/powerpoint/2010/main" val="776226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76514"/>
            <a:ext cx="7686942" cy="1603461"/>
          </a:xfrm>
        </p:spPr>
        <p:txBody>
          <a:bodyPr>
            <a:normAutofit/>
          </a:bodyPr>
          <a:lstStyle/>
          <a:p>
            <a:r>
              <a:rPr lang="en-US" sz="1600" dirty="0">
                <a:solidFill>
                  <a:schemeClr val="tx1"/>
                </a:solidFill>
              </a:rPr>
              <a:t>The Golgi apparatus in this white blood cell is visible as a stack of semicircular, flattened rings in the lower portion of the image. You can see several vesicles near the Golgi apparatus. </a:t>
            </a:r>
          </a:p>
          <a:p>
            <a:r>
              <a:rPr lang="en-US" sz="1200" dirty="0">
                <a:solidFill>
                  <a:schemeClr val="tx1"/>
                </a:solidFill>
              </a:rPr>
              <a:t>(credit: modification of work by Louisa Howard)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In this transmission electron micrograph, the Golgi apparatus appears as a stack of membranes surrounded by unnamed organelles.">
            <a:extLst>
              <a:ext uri="{FF2B5EF4-FFF2-40B4-BE49-F238E27FC236}">
                <a16:creationId xmlns:a16="http://schemas.microsoft.com/office/drawing/2014/main" id="{2C30D871-46C5-2B8C-6F2C-C23183B560AA}"/>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8226" r="-8226"/>
          <a:stretch>
            <a:fillRect/>
          </a:stretch>
        </p:blipFill>
        <p:spPr>
          <a:xfrm>
            <a:off x="687434" y="1097592"/>
            <a:ext cx="7769132" cy="3372542"/>
          </a:xfrm>
        </p:spPr>
      </p:pic>
    </p:spTree>
    <p:extLst>
      <p:ext uri="{BB962C8B-B14F-4D97-AF65-F5344CB8AC3E}">
        <p14:creationId xmlns:p14="http://schemas.microsoft.com/office/powerpoint/2010/main" val="444861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5422248"/>
            <a:ext cx="7910511" cy="918574"/>
          </a:xfrm>
        </p:spPr>
        <p:txBody>
          <a:bodyPr>
            <a:normAutofit/>
          </a:bodyPr>
          <a:lstStyle/>
          <a:p>
            <a:r>
              <a:rPr lang="en-US" sz="1600" dirty="0"/>
              <a:t>A macrophage has engulfed (phagocytized) a potentially pathogenic bacterium and then fuses with a lysosomes within the cell to destroy the pathogen. Other organelles are present in the cell but for simplicity are not shown.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In this illustration, a eukaryotic cell is shown consuming a bacterium. As the bacterium is consumed, it is encapsulated in a vesicle. The vesicle fuses with a lysosome, and proteins inside the lysosome digest the bacterium.">
            <a:extLst>
              <a:ext uri="{FF2B5EF4-FFF2-40B4-BE49-F238E27FC236}">
                <a16:creationId xmlns:a16="http://schemas.microsoft.com/office/drawing/2014/main" id="{07D79534-31D5-5D35-7F0C-B2056F5F010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72208" y="1067929"/>
            <a:ext cx="5999583" cy="4177600"/>
          </a:xfrm>
          <a:prstGeom prst="rect">
            <a:avLst/>
          </a:prstGeom>
        </p:spPr>
      </p:pic>
    </p:spTree>
    <p:extLst>
      <p:ext uri="{BB962C8B-B14F-4D97-AF65-F5344CB8AC3E}">
        <p14:creationId xmlns:p14="http://schemas.microsoft.com/office/powerpoint/2010/main" val="611319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53965" y="1071934"/>
            <a:ext cx="3342576" cy="5208043"/>
          </a:xfrm>
        </p:spPr>
        <p:txBody>
          <a:bodyPr>
            <a:normAutofit/>
          </a:bodyPr>
          <a:lstStyle/>
          <a:p>
            <a:r>
              <a:rPr lang="en-US" sz="1600" dirty="0">
                <a:solidFill>
                  <a:schemeClr val="tx1"/>
                </a:solidFill>
              </a:rPr>
              <a:t>Microfilaments thicken the cortex around the cell's inner edge. Like rubber bands, they resist tension. There are microtubules in the cell's interior where they maintain their shape by resisting compressive forces. There are intermediate filaments throughout the cell that hold organelles in place.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Microfilaments line the inside of the plasma membrane, whereas microfilaments radiate out from the center of the cell. Intermediate filaments form a network throughout the cell that holds organelles in place.">
            <a:extLst>
              <a:ext uri="{FF2B5EF4-FFF2-40B4-BE49-F238E27FC236}">
                <a16:creationId xmlns:a16="http://schemas.microsoft.com/office/drawing/2014/main" id="{013756A7-B933-FCB7-52DA-9D9DDE3C3A9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1090" b="-1090"/>
          <a:stretch>
            <a:fillRect/>
          </a:stretch>
        </p:blipFill>
        <p:spPr>
          <a:xfrm>
            <a:off x="698500" y="1023764"/>
            <a:ext cx="4032250" cy="5256213"/>
          </a:xfrm>
        </p:spPr>
      </p:pic>
    </p:spTree>
    <p:extLst>
      <p:ext uri="{BB962C8B-B14F-4D97-AF65-F5344CB8AC3E}">
        <p14:creationId xmlns:p14="http://schemas.microsoft.com/office/powerpoint/2010/main" val="1658763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26001" y="1159194"/>
            <a:ext cx="3152922" cy="5120783"/>
          </a:xfrm>
        </p:spPr>
        <p:txBody>
          <a:bodyPr>
            <a:normAutofit/>
          </a:bodyPr>
          <a:lstStyle/>
          <a:p>
            <a:r>
              <a:rPr lang="en-US" sz="1600" dirty="0"/>
              <a:t>Two intertwined actin strands comprise microfilaments.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illustration shows two actin filaments wound together. Each actin filament is composed of many actin subunits connected together to form a chain.">
            <a:extLst>
              <a:ext uri="{FF2B5EF4-FFF2-40B4-BE49-F238E27FC236}">
                <a16:creationId xmlns:a16="http://schemas.microsoft.com/office/drawing/2014/main" id="{D3DAC7ED-A799-551D-7A89-B2641DADDB9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073" r="-3073"/>
          <a:stretch>
            <a:fillRect/>
          </a:stretch>
        </p:blipFill>
        <p:spPr>
          <a:xfrm>
            <a:off x="1165078" y="1205493"/>
            <a:ext cx="3788887" cy="4940924"/>
          </a:xfrm>
        </p:spPr>
      </p:pic>
    </p:spTree>
    <p:extLst>
      <p:ext uri="{BB962C8B-B14F-4D97-AF65-F5344CB8AC3E}">
        <p14:creationId xmlns:p14="http://schemas.microsoft.com/office/powerpoint/2010/main" val="1181775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918221"/>
            <a:ext cx="7910511" cy="1166938"/>
          </a:xfrm>
        </p:spPr>
        <p:txBody>
          <a:bodyPr>
            <a:normAutofit/>
          </a:bodyPr>
          <a:lstStyle/>
          <a:p>
            <a:pPr algn="ctr"/>
            <a:r>
              <a:rPr lang="en-US" sz="1600" dirty="0"/>
              <a:t>Intermediate filaments consist of several intertwined strands of fibrous proteins.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is illustration shows 10 intermediate filament fibers bundled together.">
            <a:extLst>
              <a:ext uri="{FF2B5EF4-FFF2-40B4-BE49-F238E27FC236}">
                <a16:creationId xmlns:a16="http://schemas.microsoft.com/office/drawing/2014/main" id="{A0EAC0B1-6B94-E51F-7D30-633DD585D335}"/>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51788" b="-51788"/>
          <a:stretch>
            <a:fillRect/>
          </a:stretch>
        </p:blipFill>
        <p:spPr>
          <a:xfrm>
            <a:off x="1092199" y="1185886"/>
            <a:ext cx="6959601" cy="3021129"/>
          </a:xfrm>
        </p:spPr>
      </p:pic>
    </p:spTree>
    <p:extLst>
      <p:ext uri="{BB962C8B-B14F-4D97-AF65-F5344CB8AC3E}">
        <p14:creationId xmlns:p14="http://schemas.microsoft.com/office/powerpoint/2010/main" val="883893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599" y="4622174"/>
            <a:ext cx="7686942" cy="1657804"/>
          </a:xfrm>
        </p:spPr>
        <p:txBody>
          <a:bodyPr>
            <a:normAutofit/>
          </a:bodyPr>
          <a:lstStyle/>
          <a:p>
            <a:r>
              <a:rPr lang="en-US" sz="1600" dirty="0"/>
              <a:t>Microtubules are hollow. Their walls consist of 13 polymerized dimers of α-tubulin and β-tubulin (right image). The left image shows the molecular structure of the tube.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left part of this figure is a molecular model of 13 polymerized dimers of alpha- and beta-tubulin joined together to form a hollow tube. The right part of this image shows the tubulin structure as a ring of spheres connected together.">
            <a:extLst>
              <a:ext uri="{FF2B5EF4-FFF2-40B4-BE49-F238E27FC236}">
                <a16:creationId xmlns:a16="http://schemas.microsoft.com/office/drawing/2014/main" id="{348719E8-CECC-C7F0-3877-A22939DE1C17}"/>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1334" r="-11334"/>
          <a:stretch>
            <a:fillRect/>
          </a:stretch>
        </p:blipFill>
        <p:spPr>
          <a:xfrm>
            <a:off x="540544" y="949725"/>
            <a:ext cx="8062913" cy="3500071"/>
          </a:xfrm>
        </p:spPr>
      </p:pic>
    </p:spTree>
    <p:extLst>
      <p:ext uri="{BB962C8B-B14F-4D97-AF65-F5344CB8AC3E}">
        <p14:creationId xmlns:p14="http://schemas.microsoft.com/office/powerpoint/2010/main" val="731142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53632"/>
            <a:ext cx="7686942" cy="1454569"/>
          </a:xfrm>
        </p:spPr>
        <p:txBody>
          <a:bodyPr>
            <a:normAutofit/>
          </a:bodyPr>
          <a:lstStyle/>
          <a:p>
            <a:r>
              <a:rPr lang="en-US" sz="1600" dirty="0"/>
              <a:t>This transmission electron micrograph of two flagella shows the 9 + 2 array of microtubules: nine microtubule doublets surround a single microtubule doublet. </a:t>
            </a:r>
          </a:p>
          <a:p>
            <a:r>
              <a:rPr lang="en-US" sz="1200" dirty="0"/>
              <a:t>(credit: modification of work by Dartmouth Electron Microscope Facility, Dartmouth College; scale-bar data from Matt </a:t>
            </a:r>
            <a:r>
              <a:rPr lang="de-DE" sz="1200" dirty="0"/>
              <a:t>Russell)</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transmission electron micrograph shows a cross section of nine microtubule doublets that form a hollow tube. Another microtubule doublet sits in the center of the tube.">
            <a:extLst>
              <a:ext uri="{FF2B5EF4-FFF2-40B4-BE49-F238E27FC236}">
                <a16:creationId xmlns:a16="http://schemas.microsoft.com/office/drawing/2014/main" id="{7CC2155F-E8AA-915B-241D-8B3CF96B7B63}"/>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0621" r="-40621"/>
          <a:stretch>
            <a:fillRect/>
          </a:stretch>
        </p:blipFill>
        <p:spPr>
          <a:xfrm>
            <a:off x="540543" y="1247362"/>
            <a:ext cx="8062913" cy="3500071"/>
          </a:xfrm>
        </p:spPr>
      </p:pic>
    </p:spTree>
    <p:extLst>
      <p:ext uri="{BB962C8B-B14F-4D97-AF65-F5344CB8AC3E}">
        <p14:creationId xmlns:p14="http://schemas.microsoft.com/office/powerpoint/2010/main" val="3370726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18100" y="1215343"/>
            <a:ext cx="3178442" cy="4724456"/>
          </a:xfrm>
        </p:spPr>
        <p:txBody>
          <a:bodyPr>
            <a:normAutofit/>
          </a:bodyPr>
          <a:lstStyle/>
          <a:p>
            <a:r>
              <a:rPr lang="en-US" sz="1600" dirty="0"/>
              <a:t>The extracellular matrix consists of a network of proteins and carbohydrates.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illustration shows the plasma membrane. Embedded in the plasma membrane are integral membrane proteins called integrins. On the exterior of the cell is a vast network of collagen fibers. The fibers are attached to the integrins via a protein called fibronectin. Proteoglycan complexes also extend from the plasma membrane to the extracellular matrix. A close-up view shows that each proteoglycan complex is composed of a polysaccharide core. Proteins branch from this core, and carbohydrates branch from the proteins. The inside of the cytoplasmic membrane is lined with microfilaments of the cytoskeleton.">
            <a:extLst>
              <a:ext uri="{FF2B5EF4-FFF2-40B4-BE49-F238E27FC236}">
                <a16:creationId xmlns:a16="http://schemas.microsoft.com/office/drawing/2014/main" id="{67E62D36-E1F5-5AF5-3431-00EF68BAA6D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9994" b="-9994"/>
          <a:stretch>
            <a:fillRect/>
          </a:stretch>
        </p:blipFill>
        <p:spPr>
          <a:xfrm>
            <a:off x="726069" y="800893"/>
            <a:ext cx="4032250" cy="5256213"/>
          </a:xfrm>
        </p:spPr>
      </p:pic>
    </p:spTree>
    <p:extLst>
      <p:ext uri="{BB962C8B-B14F-4D97-AF65-F5344CB8AC3E}">
        <p14:creationId xmlns:p14="http://schemas.microsoft.com/office/powerpoint/2010/main" val="1545431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84516"/>
            <a:ext cx="7874000" cy="1423685"/>
          </a:xfrm>
        </p:spPr>
        <p:txBody>
          <a:bodyPr>
            <a:normAutofit/>
          </a:bodyPr>
          <a:lstStyle/>
          <a:p>
            <a:r>
              <a:rPr lang="en-US" sz="1600" dirty="0"/>
              <a:t>A plasmodesma is a channel between two adjacent plant cells' cell walls. Plasmodesmata allow materials to pass from one plant cell's cytoplasm to an adjacent cell's cytoplasm.</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2" descr="This illustration shows two plant cells side-by-side. A gap in the cell wall, a plasmodesma, allows fluid and small molecules to pass from the cytoplasm of one cell to the cytoplasm of the other.">
            <a:extLst>
              <a:ext uri="{FF2B5EF4-FFF2-40B4-BE49-F238E27FC236}">
                <a16:creationId xmlns:a16="http://schemas.microsoft.com/office/drawing/2014/main" id="{3D206C28-7A6C-8EB5-9EA4-38F1193839AA}"/>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1191" r="-11191"/>
          <a:stretch>
            <a:fillRect/>
          </a:stretch>
        </p:blipFill>
        <p:spPr>
          <a:xfrm>
            <a:off x="540543" y="1161994"/>
            <a:ext cx="8062913" cy="3500071"/>
          </a:xfrm>
        </p:spPr>
      </p:pic>
    </p:spTree>
    <p:extLst>
      <p:ext uri="{BB962C8B-B14F-4D97-AF65-F5344CB8AC3E}">
        <p14:creationId xmlns:p14="http://schemas.microsoft.com/office/powerpoint/2010/main" val="2852352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243332" y="1051354"/>
            <a:ext cx="3276779" cy="5256847"/>
          </a:xfrm>
        </p:spPr>
        <p:txBody>
          <a:bodyPr>
            <a:normAutofit/>
          </a:bodyPr>
          <a:lstStyle/>
          <a:p>
            <a:r>
              <a:rPr lang="en-US" sz="1600" dirty="0"/>
              <a:t>Tight junctions form watertight connections between adjacent animal cells. Proteins create tight junction adherence. </a:t>
            </a:r>
          </a:p>
          <a:p>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4.29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is illustration shows two cell membranes joined together by a matrix of tight junctions.">
            <a:extLst>
              <a:ext uri="{FF2B5EF4-FFF2-40B4-BE49-F238E27FC236}">
                <a16:creationId xmlns:a16="http://schemas.microsoft.com/office/drawing/2014/main" id="{18F14251-1F76-0AF5-FA3B-BD6FC6CB229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2783" y="1125637"/>
            <a:ext cx="5388183" cy="4858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760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41042" y="1105222"/>
            <a:ext cx="2779069" cy="5251303"/>
          </a:xfrm>
        </p:spPr>
        <p:txBody>
          <a:bodyPr>
            <a:normAutofit/>
          </a:bodyPr>
          <a:lstStyle/>
          <a:p>
            <a:r>
              <a:rPr lang="en-US" sz="1600" dirty="0"/>
              <a:t>A desmosome forms a very strong spot weld between cells. It is created by the linkage of cadherins and intermediate filaments. </a:t>
            </a:r>
          </a:p>
          <a:p>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This illustration shows two cells fused together by a desmosome. Cadherins extend from each cell and join the two cells together. Intermediate filaments connect to cadherins on the inside of the cell.">
            <a:extLst>
              <a:ext uri="{FF2B5EF4-FFF2-40B4-BE49-F238E27FC236}">
                <a16:creationId xmlns:a16="http://schemas.microsoft.com/office/drawing/2014/main" id="{3A83E509-C0A6-76DA-23AF-63EFE00BDC3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9540" y="1105222"/>
            <a:ext cx="5477213" cy="496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61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88689" y="1043917"/>
            <a:ext cx="3523325" cy="5099461"/>
          </a:xfrm>
        </p:spPr>
        <p:txBody>
          <a:bodyPr>
            <a:normAutofit/>
          </a:bodyPr>
          <a:lstStyle/>
          <a:p>
            <a:r>
              <a:rPr lang="en-US" sz="1600" dirty="0"/>
              <a:t>A gap junction is a protein-lined pore that allows water and small molecules to pass between adjacent animal cells. </a:t>
            </a:r>
          </a:p>
          <a:p>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4.31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This illustration shows two cells joined together with protein pores called gap junctions that allow water and small molecules to pass through.">
            <a:extLst>
              <a:ext uri="{FF2B5EF4-FFF2-40B4-BE49-F238E27FC236}">
                <a16:creationId xmlns:a16="http://schemas.microsoft.com/office/drawing/2014/main" id="{FEB140CC-849F-C671-1BF4-1A7B8675479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0967" y="1043917"/>
            <a:ext cx="5239996" cy="5510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7305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628</TotalTime>
  <Words>3483</Words>
  <Application>Microsoft Office PowerPoint</Application>
  <PresentationFormat>On-screen Show (4:3)</PresentationFormat>
  <Paragraphs>145</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96</cp:revision>
  <dcterms:created xsi:type="dcterms:W3CDTF">2012-06-04T02:13:36Z</dcterms:created>
  <dcterms:modified xsi:type="dcterms:W3CDTF">2025-03-04T17:19:24Z</dcterms:modified>
</cp:coreProperties>
</file>