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7"/>
  </p:notesMasterIdLst>
  <p:handoutMasterIdLst>
    <p:handoutMasterId r:id="rId28"/>
  </p:handoutMasterIdLst>
  <p:sldIdLst>
    <p:sldId id="256" r:id="rId2"/>
    <p:sldId id="277" r:id="rId3"/>
    <p:sldId id="302" r:id="rId4"/>
    <p:sldId id="332" r:id="rId5"/>
    <p:sldId id="347" r:id="rId6"/>
    <p:sldId id="304" r:id="rId7"/>
    <p:sldId id="346" r:id="rId8"/>
    <p:sldId id="348" r:id="rId9"/>
    <p:sldId id="308" r:id="rId10"/>
    <p:sldId id="309" r:id="rId11"/>
    <p:sldId id="305" r:id="rId12"/>
    <p:sldId id="331" r:id="rId13"/>
    <p:sldId id="343" r:id="rId14"/>
    <p:sldId id="344" r:id="rId15"/>
    <p:sldId id="345" r:id="rId16"/>
    <p:sldId id="317" r:id="rId17"/>
    <p:sldId id="318" r:id="rId18"/>
    <p:sldId id="352" r:id="rId19"/>
    <p:sldId id="333" r:id="rId20"/>
    <p:sldId id="353" r:id="rId21"/>
    <p:sldId id="354" r:id="rId22"/>
    <p:sldId id="338" r:id="rId23"/>
    <p:sldId id="355" r:id="rId24"/>
    <p:sldId id="356" r:id="rId25"/>
    <p:sldId id="35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2" autoAdjust="0"/>
    <p:restoredTop sz="85752" autoAdjust="0"/>
  </p:normalViewPr>
  <p:slideViewPr>
    <p:cSldViewPr snapToGrid="0" snapToObjects="1">
      <p:cViewPr varScale="1">
        <p:scale>
          <a:sx n="111" d="100"/>
          <a:sy n="111" d="100"/>
        </p:scale>
        <p:origin x="912"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10/31/22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10/31/22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419743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690265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2134699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334540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Three different scenarios involving red blood cells (RBC) are shown. Left: A RBC placed in a hypotonic solution, where the concentration of solutes in the surrounding fluid is lower than those in the cell, will cause water to rush into the RBC and lead to lysis of the cell. Middle: there is no net water movement into or out of the cell as the concentration of the solutes inside the cell equal or is isotonic to that of the surrounding fluid. Right: a RBC placed in a hypertonic solution, where the concentration of solutes in the surrounding fluid is greater than that in the cell will cause water to rush out of the cell and into the surrounding fluid. This will cause the RBC to shrivel. </a:t>
            </a:r>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239628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745849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378732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Proton Gradient provides energy for a secondary active transporter. The proton pump creates an electrochemical gradient of protons (hydrogen ions, H+) using ATP to drive primary active transport. This gradient allows for cotransport/secondary transport of sucrose against its concentration gradient as protons come down their concentration gradient via their membrane cotransporter protein. </a:t>
            </a:r>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714946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510006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The sodium-potassium pump is an example of primary active transport that moves ions, sodium and potassium ions in this instance, across a membrane against their concentration gradients. The energy is provided by the hydrolysis of ATP. Three sodium ions are moved out of the cell for every 2 potassium ions that are brought into the cell. This creates an electrochemical gradient that is crucial for living cells.</a:t>
            </a:r>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85854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24242"/>
                </a:solidFill>
                <a:effectLst/>
                <a:latin typeface="Neue Helvetica W01"/>
              </a:rPr>
              <a:t>An electrochemical gradient (Na</a:t>
            </a:r>
            <a:r>
              <a:rPr lang="en-US" b="0" i="0" baseline="30000" dirty="0">
                <a:solidFill>
                  <a:srgbClr val="424242"/>
                </a:solidFill>
                <a:effectLst/>
                <a:latin typeface="Neue Helvetica W01"/>
              </a:rPr>
              <a:t>+</a:t>
            </a:r>
            <a:r>
              <a:rPr lang="en-US" b="0" i="0" dirty="0">
                <a:solidFill>
                  <a:srgbClr val="424242"/>
                </a:solidFill>
                <a:effectLst/>
                <a:latin typeface="Neue Helvetica W01"/>
              </a:rPr>
              <a:t> concentration - green), is generated by primary active transport. The energy stored in the Na</a:t>
            </a:r>
            <a:r>
              <a:rPr lang="en-US" b="0" i="0" baseline="30000" dirty="0">
                <a:solidFill>
                  <a:srgbClr val="424242"/>
                </a:solidFill>
                <a:effectLst/>
                <a:latin typeface="Neue Helvetica W01"/>
              </a:rPr>
              <a:t>+</a:t>
            </a:r>
            <a:r>
              <a:rPr lang="en-US" b="0" i="0" dirty="0">
                <a:solidFill>
                  <a:srgbClr val="424242"/>
                </a:solidFill>
                <a:effectLst/>
                <a:latin typeface="Neue Helvetica W01"/>
              </a:rPr>
              <a:t> gradient provides the energy to move other substances against their concentration gradients (Glucose - blue), a process called co-transport or secondary active transport.</a:t>
            </a:r>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422524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386836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1165623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21583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for</a:t>
            </a:r>
            <a:r>
              <a:rPr lang="en-US" dirty="0"/>
              <a:t> AP</a:t>
            </a:r>
            <a:r>
              <a:rPr lang="en-US" baseline="30000" dirty="0"/>
              <a:t>®</a:t>
            </a:r>
            <a:r>
              <a:rPr lang="en-US" dirty="0"/>
              <a:t> Courses</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5 STRUCTURE AND FUNCTION OF PLASMA MEMBRANES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6659" y="2518312"/>
            <a:ext cx="2010681"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56253"/>
            <a:ext cx="7910511" cy="1851949"/>
          </a:xfrm>
        </p:spPr>
        <p:txBody>
          <a:bodyPr>
            <a:normAutofit/>
          </a:bodyPr>
          <a:lstStyle/>
          <a:p>
            <a:r>
              <a:rPr lang="en-US" sz="1600" dirty="0"/>
              <a:t>Despite its seeming hustle and bustle, Grand Central Station functions with a high level of organization: People and objects move from one location to another, they cross or are contained within certain boundaries, and they provide a constant flow as part of larger activity. Analogously, a plasma membrane’s functions involve movement within the cell and across boundaries in the process of intracellular and intercellular activities. </a:t>
            </a:r>
          </a:p>
          <a:p>
            <a:r>
              <a:rPr lang="en-US" sz="1200" dirty="0"/>
              <a:t>(credit: modification of work by Randy </a:t>
            </a:r>
            <a:r>
              <a:rPr lang="en-US" sz="1200" dirty="0" err="1"/>
              <a:t>Le’Moine</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3" descr="This photo shows the hustle and bustle of Grand Central Station.">
            <a:extLst>
              <a:ext uri="{FF2B5EF4-FFF2-40B4-BE49-F238E27FC236}">
                <a16:creationId xmlns:a16="http://schemas.microsoft.com/office/drawing/2014/main" id="{C13C8C71-890C-3780-35D0-2AFC6188821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8674" r="-8674"/>
          <a:stretch>
            <a:fillRect/>
          </a:stretch>
        </p:blipFill>
        <p:spPr>
          <a:xfrm>
            <a:off x="728529" y="994430"/>
            <a:ext cx="7686942" cy="3336864"/>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31757"/>
            <a:ext cx="7993854" cy="1182643"/>
          </a:xfrm>
        </p:spPr>
        <p:txBody>
          <a:bodyPr>
            <a:normAutofit fontScale="92500"/>
          </a:bodyPr>
          <a:lstStyle/>
          <a:p>
            <a:r>
              <a:rPr lang="en-US" sz="1500" dirty="0"/>
              <a:t>The plasma membrane fluid mosaic model describes the plasma membrane as a fluid combination of phospholipids, cholesterol, and proteins. Carbohydrates attached to lipids (glycolipids) and to proteins (glycoproteins) extend from the membrane's outward-facing surface. </a:t>
            </a:r>
          </a:p>
          <a:p>
            <a:r>
              <a:rPr lang="en-US" sz="1300" dirty="0"/>
              <a:t>(credit: Rao, A., Ryan, K., Fletcher, S., Hawkins, A.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is illustration shows a phospholipid bilayer with proteins and cholesterol embedded in it. Integral membrane proteins span the entire membrane. Protein channels are integral membrane proteins with a central pore through which molecules can pass. Peripheral proteins are associated with the phospholipid head groups on one side of the membrane only. A glycoprotein is shown with the protein portion of the molecule embedded in the membrane and the carbohydrate portion jutting out from the membrane. A glycolipid is also shown with the lipid portion embedded in the membrane and the carbohydrate portion jutting out of the membrane.">
            <a:extLst>
              <a:ext uri="{FF2B5EF4-FFF2-40B4-BE49-F238E27FC236}">
                <a16:creationId xmlns:a16="http://schemas.microsoft.com/office/drawing/2014/main" id="{5C4A2B22-8CF7-5B64-0E69-BF2D6FC952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6124" y="983967"/>
            <a:ext cx="6531751" cy="416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81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06056" y="5236939"/>
            <a:ext cx="7590485" cy="1177461"/>
          </a:xfrm>
        </p:spPr>
        <p:txBody>
          <a:bodyPr>
            <a:normAutofit/>
          </a:bodyPr>
          <a:lstStyle/>
          <a:p>
            <a:r>
              <a:rPr lang="en-US" sz="1600" dirty="0">
                <a:solidFill>
                  <a:schemeClr val="tx1"/>
                </a:solidFill>
              </a:rPr>
              <a:t>A hydrophilic head and two hydrophobic tails comprise this phospholipid molecule. The hydrophilic head group consists of a phosphate-containing group attached to a glycerol molecule. The hydrophobic tails, each containing either a saturated or an unsaturated fatty acid, are long hydrocarbon chains.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An illustration of a phospholipid shows a hydrophilic head group composed of phosphate connected to a three-carbon glycerol molecule, and two hydrophobic tails composed of long hydrocarbon chains.">
            <a:extLst>
              <a:ext uri="{FF2B5EF4-FFF2-40B4-BE49-F238E27FC236}">
                <a16:creationId xmlns:a16="http://schemas.microsoft.com/office/drawing/2014/main" id="{013FDACB-1368-EFA5-7C1F-289F0EE46B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5516" y="1063791"/>
            <a:ext cx="6232967" cy="4000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33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17431" y="1090863"/>
            <a:ext cx="3179109" cy="5189114"/>
          </a:xfrm>
        </p:spPr>
        <p:txBody>
          <a:bodyPr>
            <a:normAutofit/>
          </a:bodyPr>
          <a:lstStyle/>
          <a:p>
            <a:r>
              <a:rPr lang="en-US" sz="1600" dirty="0"/>
              <a:t>In an aqueous solution, phospholipids tend to arrange themselves with their polar heads facing outward and their hydrophobic tails facing inward.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image on the left shows a spherical lipid bilayer. The image on the right shows a smaller sphere that has a single lipid layer only. The image at the bottom shows a lipid bilayer sheet.">
            <a:extLst>
              <a:ext uri="{FF2B5EF4-FFF2-40B4-BE49-F238E27FC236}">
                <a16:creationId xmlns:a16="http://schemas.microsoft.com/office/drawing/2014/main" id="{282F7CAF-1F96-D4C2-588A-7050499D192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2009" b="-2009"/>
          <a:stretch>
            <a:fillRect/>
          </a:stretch>
        </p:blipFill>
        <p:spPr>
          <a:xfrm>
            <a:off x="757905" y="1023763"/>
            <a:ext cx="4030663" cy="5256213"/>
          </a:xfrm>
        </p:spPr>
      </p:pic>
    </p:spTree>
    <p:extLst>
      <p:ext uri="{BB962C8B-B14F-4D97-AF65-F5344CB8AC3E}">
        <p14:creationId xmlns:p14="http://schemas.microsoft.com/office/powerpoint/2010/main" val="2145278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48066"/>
            <a:ext cx="7910512" cy="1660135"/>
          </a:xfrm>
        </p:spPr>
        <p:txBody>
          <a:bodyPr>
            <a:normAutofit/>
          </a:bodyPr>
          <a:lstStyle/>
          <a:p>
            <a:r>
              <a:rPr lang="en-US" sz="1600" dirty="0"/>
              <a:t>Integral membranes proteins may have one or more alpha-helices that span the membrane (examples 1 and 2), or they may have beta-sheets that span the membrane (example 3). </a:t>
            </a:r>
          </a:p>
          <a:p>
            <a:r>
              <a:rPr lang="en-US" sz="1200" dirty="0"/>
              <a:t>(credit: “</a:t>
            </a:r>
            <a:r>
              <a:rPr lang="en-US" sz="1200" dirty="0" err="1"/>
              <a:t>Foobar</a:t>
            </a:r>
            <a:r>
              <a:rPr lang="en-US" sz="1200" dirty="0"/>
              <a:t>”/Wikimedia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8" descr="The left part of this illustration shows an integral membrane protein with a single alpha-helix that spans the membrane. The middle part shows a protein with several alpha-helices spanning the membrane. The right part shows a protein with two beta-sheets spanning the membrane.">
            <a:extLst>
              <a:ext uri="{FF2B5EF4-FFF2-40B4-BE49-F238E27FC236}">
                <a16:creationId xmlns:a16="http://schemas.microsoft.com/office/drawing/2014/main" id="{EC01BBFE-4FE7-EA5D-B5AF-695E81A10D4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3894" r="-23894"/>
          <a:stretch>
            <a:fillRect/>
          </a:stretch>
        </p:blipFill>
        <p:spPr>
          <a:xfrm>
            <a:off x="977452" y="1114365"/>
            <a:ext cx="7189095" cy="3120751"/>
          </a:xfrm>
        </p:spPr>
      </p:pic>
    </p:spTree>
    <p:extLst>
      <p:ext uri="{BB962C8B-B14F-4D97-AF65-F5344CB8AC3E}">
        <p14:creationId xmlns:p14="http://schemas.microsoft.com/office/powerpoint/2010/main" val="1657534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26393" y="1090863"/>
            <a:ext cx="3470148" cy="5189114"/>
          </a:xfrm>
        </p:spPr>
        <p:txBody>
          <a:bodyPr>
            <a:normAutofit/>
          </a:bodyPr>
          <a:lstStyle/>
          <a:p>
            <a:r>
              <a:rPr lang="en-US" sz="1600" dirty="0"/>
              <a:t>HIV binds to the CD4 receptor, a glycoprotein on the surfaces of T cells. </a:t>
            </a:r>
          </a:p>
          <a:p>
            <a:r>
              <a:rPr lang="en-US" sz="1200" dirty="0"/>
              <a:t>(credit: modification of work by NIH, NIAID)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 name="Picture Placeholder 1" descr="This illustration shows the plasma membrane of a T cell. CD4 receptors extend from the membrane into the extracellular space. The HIV virus recognizes part of the CD4 receptor and attaches to it.">
            <a:extLst>
              <a:ext uri="{FF2B5EF4-FFF2-40B4-BE49-F238E27FC236}">
                <a16:creationId xmlns:a16="http://schemas.microsoft.com/office/drawing/2014/main" id="{10AA430B-FD32-3CBF-C671-C284BE03E42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6013" b="-6013"/>
          <a:stretch>
            <a:fillRect/>
          </a:stretch>
        </p:blipFill>
        <p:spPr>
          <a:xfrm>
            <a:off x="745958" y="911625"/>
            <a:ext cx="3571652" cy="4655804"/>
          </a:xfrm>
        </p:spPr>
      </p:pic>
    </p:spTree>
    <p:extLst>
      <p:ext uri="{BB962C8B-B14F-4D97-AF65-F5344CB8AC3E}">
        <p14:creationId xmlns:p14="http://schemas.microsoft.com/office/powerpoint/2010/main" val="126152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14915"/>
            <a:ext cx="7993855" cy="1163043"/>
          </a:xfrm>
        </p:spPr>
        <p:txBody>
          <a:bodyPr>
            <a:normAutofit/>
          </a:bodyPr>
          <a:lstStyle/>
          <a:p>
            <a:r>
              <a:rPr lang="en-US" sz="1600" dirty="0"/>
              <a:t>The exterior surface of the plasma membrane is not identical to the interior surface of the same membrane.</a:t>
            </a:r>
          </a:p>
          <a:p>
            <a:r>
              <a:rPr lang="en-US" sz="1200" dirty="0"/>
              <a:t>(credit: Rao, A., Ryan, K., Fletcher, S., Hawkins, A. and Tag, A.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is illustration shows that the inside and outside of a plasma membrane are different, with the exterior covered in the spherical heads, and the interior filled with the strandlike tails.">
            <a:extLst>
              <a:ext uri="{FF2B5EF4-FFF2-40B4-BE49-F238E27FC236}">
                <a16:creationId xmlns:a16="http://schemas.microsoft.com/office/drawing/2014/main" id="{3E418A6D-2C9C-FBFA-7383-9C8181D675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7158" y="960817"/>
            <a:ext cx="6149683" cy="4284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404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910512" cy="1365811"/>
          </a:xfrm>
        </p:spPr>
        <p:txBody>
          <a:bodyPr>
            <a:normAutofit/>
          </a:bodyPr>
          <a:lstStyle/>
          <a:p>
            <a:r>
              <a:rPr lang="en-US" sz="1600" dirty="0"/>
              <a:t>Diffusion through a permeable membrane moves a substance from an area of high concentration (extracellular fluid, in this case) down its concentration gradient (into the cytoplasm).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2" descr="The left part of this illustration shows a substance on one side of a membrane only. The middle part shows that, after some time, some of the substance has diffused across the plasma membrane. The right part shows that, after more time, an equal amount of the substance is on each side of the membrane.">
            <a:extLst>
              <a:ext uri="{FF2B5EF4-FFF2-40B4-BE49-F238E27FC236}">
                <a16:creationId xmlns:a16="http://schemas.microsoft.com/office/drawing/2014/main" id="{65ED4D06-C973-22C1-843F-F98392E22B8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04" r="-104"/>
          <a:stretch>
            <a:fillRect/>
          </a:stretch>
        </p:blipFill>
        <p:spPr>
          <a:xfrm>
            <a:off x="815703" y="1411064"/>
            <a:ext cx="7512594" cy="3261180"/>
          </a:xfrm>
        </p:spPr>
      </p:pic>
    </p:spTree>
    <p:extLst>
      <p:ext uri="{BB962C8B-B14F-4D97-AF65-F5344CB8AC3E}">
        <p14:creationId xmlns:p14="http://schemas.microsoft.com/office/powerpoint/2010/main" val="1630607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89630"/>
            <a:ext cx="7686942" cy="1180621"/>
          </a:xfrm>
        </p:spPr>
        <p:txBody>
          <a:bodyPr>
            <a:normAutofit/>
          </a:bodyPr>
          <a:lstStyle/>
          <a:p>
            <a:r>
              <a:rPr lang="en-US" sz="1400" dirty="0"/>
              <a:t>Ion channel proteins are gated. When they are closed, no ions can pass through them. However, when a channel opens, select ions diffuse through the channel. Channel proteins are highly specific, letting only a specific ion or subset of ions pass. </a:t>
            </a:r>
          </a:p>
          <a:p>
            <a:r>
              <a:rPr lang="en-US" sz="1300" dirty="0"/>
              <a:t>(credit: Rao, A., Ryan, K., Tag, A. and Fletcher, S. Department of Biology, Texas A&amp;M University)</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This illustration shows two channel proteins in the plasma membrane. One protein is labeled gate closed, and there is no space for particles to pass through.  The other is labeled gate open, and there is a space for substances to pass through.  Substances of the same type appear on both sides of the membrane near the open-gated protein.">
            <a:extLst>
              <a:ext uri="{FF2B5EF4-FFF2-40B4-BE49-F238E27FC236}">
                <a16:creationId xmlns:a16="http://schemas.microsoft.com/office/drawing/2014/main" id="{66CE2420-5340-A1B5-C9CE-1A23D19C0B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4443" y="960817"/>
            <a:ext cx="5635113" cy="4240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236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59082"/>
            <a:ext cx="7686942" cy="1048218"/>
          </a:xfrm>
        </p:spPr>
        <p:txBody>
          <a:bodyPr>
            <a:normAutofit/>
          </a:bodyPr>
          <a:lstStyle/>
          <a:p>
            <a:r>
              <a:rPr lang="en-US" sz="1400" dirty="0"/>
              <a:t>Some substances are able to move down their concentration gradient across the plasma membrane with the aid of carrier proteins. Carrier proteins change shape as they move molecules across the membrane.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is illustration shows a carrier protein embedded in the membrane with an opening that initially faces the extracellular surface, labeled the hydrophilic pocket. After a substance binds the carrier, it changes shape so that the opening faces the cytoplasm. The change id labeled conformational change. After the newly, and the substance is released.">
            <a:extLst>
              <a:ext uri="{FF2B5EF4-FFF2-40B4-BE49-F238E27FC236}">
                <a16:creationId xmlns:a16="http://schemas.microsoft.com/office/drawing/2014/main" id="{7208BE5C-DDA6-C9DC-1E3A-1A73C6C88C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89"/>
          <a:stretch/>
        </p:blipFill>
        <p:spPr bwMode="auto">
          <a:xfrm>
            <a:off x="1472366" y="946350"/>
            <a:ext cx="6199267" cy="4370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906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81074"/>
            <a:ext cx="7686941" cy="1298903"/>
          </a:xfrm>
        </p:spPr>
        <p:txBody>
          <a:bodyPr>
            <a:normAutofit/>
          </a:bodyPr>
          <a:lstStyle/>
          <a:p>
            <a:r>
              <a:rPr lang="en-US" sz="1600" dirty="0"/>
              <a:t>In osmosis, water always moves from an area of higher water concentration to one of lower concentration. In the diagram shown, the solute cannot pass through the selectively permeable membrane, but the water can.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This illustration shows a container whose contents are separated by a semipermeable membrane. Initially, there is a high concentration of solute on the right side of the membrane and a low concentration of the left. Over time, water diffuses across the membrane toward the side of the container that initially had a higher concentration of solute (lower concentration of water). As a result of osmosis, the water level is higher on this side of the membrane, and the solute concentration is the same on both sides.">
            <a:extLst>
              <a:ext uri="{FF2B5EF4-FFF2-40B4-BE49-F238E27FC236}">
                <a16:creationId xmlns:a16="http://schemas.microsoft.com/office/drawing/2014/main" id="{87FD4889-6CF3-7F37-ABE0-69B8ED07EEA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5213" r="-15213"/>
          <a:stretch>
            <a:fillRect/>
          </a:stretch>
        </p:blipFill>
        <p:spPr>
          <a:xfrm>
            <a:off x="772979" y="1266797"/>
            <a:ext cx="7598041" cy="3298272"/>
          </a:xfrm>
        </p:spPr>
      </p:pic>
    </p:spTree>
    <p:extLst>
      <p:ext uri="{BB962C8B-B14F-4D97-AF65-F5344CB8AC3E}">
        <p14:creationId xmlns:p14="http://schemas.microsoft.com/office/powerpoint/2010/main" val="3731808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978899"/>
            <a:ext cx="7910512" cy="367402"/>
          </a:xfrm>
        </p:spPr>
        <p:txBody>
          <a:bodyPr>
            <a:normAutofit/>
          </a:bodyPr>
          <a:lstStyle/>
          <a:p>
            <a:r>
              <a:rPr lang="en-US" sz="1200" dirty="0"/>
              <a:t>(credit: Tag, A., Rao, A., Hawkins, A and Fletcher, S.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e left part of this illustration shows shriveled red blood cells bathed in a hypertonic solution. The middle part shows healthy red blood cells bathed in an isotonic solution, and the right part shows bloated red blood cells bathed in a hypotonic solution.">
            <a:extLst>
              <a:ext uri="{FF2B5EF4-FFF2-40B4-BE49-F238E27FC236}">
                <a16:creationId xmlns:a16="http://schemas.microsoft.com/office/drawing/2014/main" id="{3948C11F-D53B-619E-E0DE-0B3D1B2919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2192" y="1002446"/>
            <a:ext cx="6597570" cy="4853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21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8500" y="4307305"/>
            <a:ext cx="7821612" cy="1195137"/>
          </a:xfrm>
        </p:spPr>
        <p:txBody>
          <a:bodyPr>
            <a:normAutofit/>
          </a:bodyPr>
          <a:lstStyle/>
          <a:p>
            <a:r>
              <a:rPr lang="en-US" sz="1600" dirty="0"/>
              <a:t>The turgor pressure within a plant cell depends on the tonicity of the solution that it is bathed in.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11" descr="The left part of this image shows a plant cell bathed in a hypertonic solution so that the plasma membrane has pulled away completely from the cell wall, and the central vacuole has shrunk. The middle part shows a plant cell bathed in an isotonic solution; the plasma membrane has pulled away from the cell wall a bit, and the central vacuole has shrunk. The right part shows a plant cell in a hypotonic solution. The central vacuole is large, and the plasma membrane is pressed against the cell wall.">
            <a:extLst>
              <a:ext uri="{FF2B5EF4-FFF2-40B4-BE49-F238E27FC236}">
                <a16:creationId xmlns:a16="http://schemas.microsoft.com/office/drawing/2014/main" id="{279425AE-4AA2-7B69-75C1-4670EEB3E0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453" y="1455086"/>
            <a:ext cx="7223093" cy="2370513"/>
          </a:xfrm>
          <a:prstGeom prst="rect">
            <a:avLst/>
          </a:prstGeom>
        </p:spPr>
      </p:pic>
    </p:spTree>
    <p:extLst>
      <p:ext uri="{BB962C8B-B14F-4D97-AF65-F5344CB8AC3E}">
        <p14:creationId xmlns:p14="http://schemas.microsoft.com/office/powerpoint/2010/main" val="1782355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92596"/>
            <a:ext cx="7910512" cy="1407503"/>
          </a:xfrm>
        </p:spPr>
        <p:txBody>
          <a:bodyPr>
            <a:normAutofit/>
          </a:bodyPr>
          <a:lstStyle/>
          <a:p>
            <a:r>
              <a:rPr lang="en-US" sz="1600" dirty="0"/>
              <a:t>Without adequate water, the plant on the left has lost turgor pressure, visible in its wilting; the turgor pressure is restored by watering it (right). </a:t>
            </a:r>
          </a:p>
          <a:p>
            <a:r>
              <a:rPr lang="en-US" sz="1200" dirty="0"/>
              <a:t>(credit: Victor M. Vicente </a:t>
            </a:r>
            <a:r>
              <a:rPr lang="en-US" sz="1200" dirty="0" err="1"/>
              <a:t>Selvas</a:t>
            </a:r>
            <a:r>
              <a:rPr lang="en-US" sz="1200" dirty="0"/>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e left photo shows a plant that has wilted, and the right photo shows a healthy plant.">
            <a:extLst>
              <a:ext uri="{FF2B5EF4-FFF2-40B4-BE49-F238E27FC236}">
                <a16:creationId xmlns:a16="http://schemas.microsoft.com/office/drawing/2014/main" id="{42D10608-FBF1-AC54-67B9-BD1A1ECC9BF5}"/>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112" r="-1112"/>
          <a:stretch>
            <a:fillRect/>
          </a:stretch>
        </p:blipFill>
        <p:spPr>
          <a:xfrm>
            <a:off x="540543" y="1141868"/>
            <a:ext cx="8062913" cy="3500071"/>
          </a:xfrm>
        </p:spPr>
      </p:pic>
    </p:spTree>
    <p:extLst>
      <p:ext uri="{BB962C8B-B14F-4D97-AF65-F5344CB8AC3E}">
        <p14:creationId xmlns:p14="http://schemas.microsoft.com/office/powerpoint/2010/main" val="4214066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296"/>
            <a:ext cx="7993856" cy="1290957"/>
          </a:xfrm>
        </p:spPr>
        <p:txBody>
          <a:bodyPr>
            <a:normAutofit/>
          </a:bodyPr>
          <a:lstStyle/>
          <a:p>
            <a:r>
              <a:rPr lang="en-US" sz="1600" dirty="0"/>
              <a:t>A paramecium’s contractile vacuole, here visualized using bright field light microscopy at 480x magnification, continuously pumps water out of the organism’s body to keep it from bursting in a hypotonic medium. </a:t>
            </a:r>
          </a:p>
          <a:p>
            <a:r>
              <a:rPr lang="en-US" sz="1200" dirty="0"/>
              <a:t>(credit: modification of work by NIH;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3" descr="A transmission electron micrograph shows an oval-shaped cell. Contractile vacuoles are prominent structures embedded in the cell membrane that pump out water.">
            <a:extLst>
              <a:ext uri="{FF2B5EF4-FFF2-40B4-BE49-F238E27FC236}">
                <a16:creationId xmlns:a16="http://schemas.microsoft.com/office/drawing/2014/main" id="{7CE284A9-51D0-0F88-8801-D73C83758023}"/>
              </a:ext>
            </a:extLst>
          </p:cNvPr>
          <p:cNvPicPr>
            <a:picLocks noChangeAspect="1"/>
          </p:cNvPicPr>
          <p:nvPr/>
        </p:nvPicPr>
        <p:blipFill>
          <a:blip r:embed="rId4">
            <a:extLst>
              <a:ext uri="{28A0092B-C50C-407E-A947-70E740481C1C}">
                <a14:useLocalDpi xmlns:a14="http://schemas.microsoft.com/office/drawing/2010/main" val="0"/>
              </a:ext>
            </a:extLst>
          </a:blip>
          <a:srcRect l="-2933" r="-2933"/>
          <a:stretch>
            <a:fillRect/>
          </a:stretch>
        </p:blipFill>
        <p:spPr>
          <a:xfrm>
            <a:off x="938460" y="1333908"/>
            <a:ext cx="7267080" cy="3154604"/>
          </a:xfrm>
          <a:prstGeom prst="rect">
            <a:avLst/>
          </a:prstGeom>
        </p:spPr>
      </p:pic>
    </p:spTree>
    <p:extLst>
      <p:ext uri="{BB962C8B-B14F-4D97-AF65-F5344CB8AC3E}">
        <p14:creationId xmlns:p14="http://schemas.microsoft.com/office/powerpoint/2010/main" val="2120809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997116"/>
            <a:ext cx="7910511" cy="1066800"/>
          </a:xfrm>
        </p:spPr>
        <p:txBody>
          <a:bodyPr>
            <a:normAutofit/>
          </a:bodyPr>
          <a:lstStyle/>
          <a:p>
            <a:r>
              <a:rPr lang="en-US" sz="1600" dirty="0"/>
              <a:t>Electrochemical gradients arise from the combined effects of concentration gradients and electrical gradients. Structures labeled A represent proteins. </a:t>
            </a:r>
          </a:p>
          <a:p>
            <a:r>
              <a:rPr lang="en-US" sz="1200" dirty="0"/>
              <a:t>(credit: “</a:t>
            </a:r>
            <a:r>
              <a:rPr lang="en-US" sz="1200" dirty="0" err="1"/>
              <a:t>Synaptitude</a:t>
            </a:r>
            <a:r>
              <a:rPr lang="en-US" sz="1200" dirty="0"/>
              <a:t>”/Wikimedia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a membrane bilayer with a potassium channel embedded in it. The cytoplasm has a high concentration of potassium associated with a negatively charged molecule. The extracellular fluid has a high concentration of sodium associated with chlorine ions.">
            <a:extLst>
              <a:ext uri="{FF2B5EF4-FFF2-40B4-BE49-F238E27FC236}">
                <a16:creationId xmlns:a16="http://schemas.microsoft.com/office/drawing/2014/main" id="{A8840E54-A1D8-A8A1-BCBD-11660576E5E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6903" r="-36903"/>
          <a:stretch>
            <a:fillRect/>
          </a:stretch>
        </p:blipFill>
        <p:spPr>
          <a:xfrm>
            <a:off x="457200" y="1146561"/>
            <a:ext cx="8062913" cy="3500071"/>
          </a:xfrm>
        </p:spPr>
      </p:pic>
    </p:spTree>
    <p:extLst>
      <p:ext uri="{BB962C8B-B14F-4D97-AF65-F5344CB8AC3E}">
        <p14:creationId xmlns:p14="http://schemas.microsoft.com/office/powerpoint/2010/main" val="3886860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6100829"/>
            <a:ext cx="7910511" cy="310328"/>
          </a:xfrm>
        </p:spPr>
        <p:txBody>
          <a:bodyPr>
            <a:normAutofit/>
          </a:bodyPr>
          <a:lstStyle/>
          <a:p>
            <a:r>
              <a:rPr lang="en-US" sz="1200" dirty="0"/>
              <a:t>(credit: Rao, A. Tag, A.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This illustration shows a membrane bilayer with a potassium channel embedded in it. Hydrogen ions flow out of the cell through a proton pump, then back into the cell as part of the sucrose-proton cotransporter. Sucrose flows with the protons from the lower concentration outside the cell to the higher concentration inside the cell, which is against the concentration gradient.">
            <a:extLst>
              <a:ext uri="{FF2B5EF4-FFF2-40B4-BE49-F238E27FC236}">
                <a16:creationId xmlns:a16="http://schemas.microsoft.com/office/drawing/2014/main" id="{A305D9CD-C36D-1757-9D8D-9D3D5BC58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099" y="911625"/>
            <a:ext cx="6803801" cy="508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06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31895"/>
            <a:ext cx="7686942" cy="1748081"/>
          </a:xfrm>
        </p:spPr>
        <p:txBody>
          <a:bodyPr>
            <a:normAutofit/>
          </a:bodyPr>
          <a:lstStyle/>
          <a:p>
            <a:r>
              <a:rPr lang="en-US" sz="1600" dirty="0"/>
              <a:t>A uniporter carries one molecule or ion. A symporter carries two different molecules or ions, both in the same direction. An antiporter also carries two different molecules or ions, but in different directions. </a:t>
            </a:r>
          </a:p>
          <a:p>
            <a:r>
              <a:rPr lang="en-US" sz="1200" dirty="0"/>
              <a:t>(credit: modification of work by “</a:t>
            </a:r>
            <a:r>
              <a:rPr lang="en-US" sz="1200" dirty="0" err="1"/>
              <a:t>Lupask</a:t>
            </a:r>
            <a:r>
              <a:rPr lang="en-US" sz="1200" dirty="0"/>
              <a:t>”/Wikimedia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is illustration shows a plasma membrane with three transport proteins embedded in it. The left image shows a uniporter that transports a substance in one direction. The middle image shows a symporter that transports two different substances in the same direction. The right image shows an antiporter that transports two different substances in opposite directions.">
            <a:extLst>
              <a:ext uri="{FF2B5EF4-FFF2-40B4-BE49-F238E27FC236}">
                <a16:creationId xmlns:a16="http://schemas.microsoft.com/office/drawing/2014/main" id="{B2302567-4113-0966-4DF9-2F688872E8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1315349"/>
            <a:ext cx="6908800"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226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6100829"/>
            <a:ext cx="7910511" cy="310328"/>
          </a:xfrm>
        </p:spPr>
        <p:txBody>
          <a:bodyPr>
            <a:normAutofit/>
          </a:bodyPr>
          <a:lstStyle/>
          <a:p>
            <a:r>
              <a:rPr lang="en-US" sz="1200" dirty="0"/>
              <a:t>(credit: Rao, A. Tag, A.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This illustration shows the sodium-potassium pump. Initially, the pumps opening faces the cytoplasm, where three sodium ions bind to it. The antiporter hydrolyzes and A T P to A D P and, as a result, undergoes a conformational change. The sodium ions are released into the extracellular space. Two potassium ions from the extracellular space now bind the antiporter, which changes conformation again, releasing the potassium ions into the cytoplasm.">
            <a:extLst>
              <a:ext uri="{FF2B5EF4-FFF2-40B4-BE49-F238E27FC236}">
                <a16:creationId xmlns:a16="http://schemas.microsoft.com/office/drawing/2014/main" id="{48460803-4073-927E-356D-1185462EB3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9803" y="911625"/>
            <a:ext cx="6803801" cy="5096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810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6100829"/>
            <a:ext cx="7910511" cy="310328"/>
          </a:xfrm>
        </p:spPr>
        <p:txBody>
          <a:bodyPr>
            <a:normAutofit/>
          </a:bodyPr>
          <a:lstStyle/>
          <a:p>
            <a:r>
              <a:rPr lang="en-US" sz="1200" dirty="0"/>
              <a:t>(credit: Rao, A. Tag, A. and Ryan, K. Department of Biology, Texas A&amp;M University)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This illustration shows a membrane bilayer with two integral membrane proteins embedded in it. The first, a sodium-potassium pump, uses energy from A T P hydrolysis to pump three sodium ions out of the cell for every two potassium ions it pumps into the cell. The result is a high concentration of sodium outside the cell and a high concentration of potassium inside the cell. There is also a high concentration of amino acids outside the cell, and a low concentration inside. A sodium-amino acid co-transporter simultaneously transports sodium and the amino acid into the cell. Text within the image reads as follows: Primary Active Transport: the sodium potassium pump moves sodium ions using the energy of ATP hydrolysis to establish a concentration of sodium ions. Secondary active transport:  Sodium ions moving with the concentration gradient established by the sodium potassium pump drives the transport of glucose against its concentration gradient.">
            <a:extLst>
              <a:ext uri="{FF2B5EF4-FFF2-40B4-BE49-F238E27FC236}">
                <a16:creationId xmlns:a16="http://schemas.microsoft.com/office/drawing/2014/main" id="{99B3E272-E6D0-841F-34E2-044872A6B7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099" y="911625"/>
            <a:ext cx="6803801" cy="5083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514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his illustration shows a plasma membrane forming a pocket around a particle in the extracellular fluid. The membrane subsequently engulfs the particle, which becomes trapped in a vacuole.">
            <a:extLst>
              <a:ext uri="{FF2B5EF4-FFF2-40B4-BE49-F238E27FC236}">
                <a16:creationId xmlns:a16="http://schemas.microsoft.com/office/drawing/2014/main" id="{9023E608-57CF-F42E-88F1-F541DFEE3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60" y="1025634"/>
            <a:ext cx="5163755" cy="4998301"/>
          </a:xfrm>
          <a:prstGeom prst="rect">
            <a:avLst/>
          </a:prstGeom>
          <a:noFill/>
          <a:extLst>
            <a:ext uri="{909E8E84-426E-40DD-AFC4-6F175D3DCCD1}">
              <a14:hiddenFill xmlns:a14="http://schemas.microsoft.com/office/drawing/2010/main">
                <a:solidFill>
                  <a:srgbClr val="FFFFFF"/>
                </a:solidFill>
              </a14:hiddenFill>
            </a:ext>
          </a:extLst>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7" name="Text Placeholder 6"/>
          <p:cNvSpPr>
            <a:spLocks noGrp="1"/>
          </p:cNvSpPr>
          <p:nvPr>
            <p:ph type="body" sz="quarter" idx="14"/>
          </p:nvPr>
        </p:nvSpPr>
        <p:spPr>
          <a:xfrm>
            <a:off x="5324353" y="1159194"/>
            <a:ext cx="2972189" cy="5120783"/>
          </a:xfrm>
        </p:spPr>
        <p:txBody>
          <a:bodyPr>
            <a:normAutofit/>
          </a:bodyPr>
          <a:lstStyle/>
          <a:p>
            <a:r>
              <a:rPr lang="en-US" sz="1600" dirty="0"/>
              <a:t>In phagocytosis, the cell membrane surrounds the particle and engulfs it. </a:t>
            </a:r>
          </a:p>
          <a:p>
            <a:r>
              <a:rPr lang="en-US" sz="1200" dirty="0"/>
              <a:t>(credit: modification of work by Mariana Ruiz Villareal)</a:t>
            </a:r>
          </a:p>
        </p:txBody>
      </p:sp>
    </p:spTree>
    <p:extLst>
      <p:ext uri="{BB962C8B-B14F-4D97-AF65-F5344CB8AC3E}">
        <p14:creationId xmlns:p14="http://schemas.microsoft.com/office/powerpoint/2010/main" val="1181775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5" descr="This illustration shows a plasma membrane forming a pocket around a particle in the extracellular fluid. The membrane subsequently engulfs the particle, which becomes trapped in a vacuole.">
            <a:extLst>
              <a:ext uri="{FF2B5EF4-FFF2-40B4-BE49-F238E27FC236}">
                <a16:creationId xmlns:a16="http://schemas.microsoft.com/office/drawing/2014/main" id="{028976E9-268B-7C25-85AC-8055B3902D71}"/>
              </a:ext>
            </a:extLst>
          </p:cNvPr>
          <p:cNvPicPr>
            <a:picLocks noChangeAspect="1"/>
          </p:cNvPicPr>
          <p:nvPr/>
        </p:nvPicPr>
        <p:blipFill>
          <a:blip r:embed="rId3" cstate="email">
            <a:extLst>
              <a:ext uri="{28A0092B-C50C-407E-A947-70E740481C1C}">
                <a14:useLocalDpi xmlns:a14="http://schemas.microsoft.com/office/drawing/2010/main" val="0"/>
              </a:ext>
            </a:extLst>
          </a:blip>
          <a:srcRect l="-1067" r="-1067"/>
          <a:stretch>
            <a:fillRect/>
          </a:stretch>
        </p:blipFill>
        <p:spPr>
          <a:xfrm>
            <a:off x="794381" y="1276059"/>
            <a:ext cx="4031619" cy="4607689"/>
          </a:xfrm>
          <a:prstGeom prst="rect">
            <a:avLst/>
          </a:prstGeom>
        </p:spPr>
      </p:pic>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7" name="Text Placeholder 6"/>
          <p:cNvSpPr>
            <a:spLocks noGrp="1"/>
          </p:cNvSpPr>
          <p:nvPr>
            <p:ph type="body" sz="quarter" idx="14"/>
          </p:nvPr>
        </p:nvSpPr>
        <p:spPr>
          <a:xfrm>
            <a:off x="5324353" y="1159194"/>
            <a:ext cx="2972189" cy="5120783"/>
          </a:xfrm>
        </p:spPr>
        <p:txBody>
          <a:bodyPr>
            <a:normAutofit/>
          </a:bodyPr>
          <a:lstStyle/>
          <a:p>
            <a:r>
              <a:rPr lang="en-US" sz="1600" dirty="0"/>
              <a:t>In pinocytosis, the cell membrane invaginates, surrounds a small volume of fluid, and pinches off. </a:t>
            </a:r>
          </a:p>
          <a:p>
            <a:r>
              <a:rPr lang="en-US" sz="1200" dirty="0"/>
              <a:t>(credit: modification of work by Mariana Ruiz Villareal)</a:t>
            </a:r>
          </a:p>
        </p:txBody>
      </p:sp>
      <p:pic>
        <p:nvPicPr>
          <p:cNvPr id="2" name="Picture 2" descr="This illustration shows a plasma membrane forming a pocket around fluid in the extracellular fluid. The membrane subsequently engulfs the fluid, which becomes trapped in a vacuole.">
            <a:extLst>
              <a:ext uri="{FF2B5EF4-FFF2-40B4-BE49-F238E27FC236}">
                <a16:creationId xmlns:a16="http://schemas.microsoft.com/office/drawing/2014/main" id="{9180D13C-C77F-9279-7266-F3F895AA40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761" y="1004851"/>
            <a:ext cx="4431350" cy="5275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661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7" name="Text Placeholder 6"/>
          <p:cNvSpPr>
            <a:spLocks noGrp="1"/>
          </p:cNvSpPr>
          <p:nvPr>
            <p:ph type="body" sz="quarter" idx="14"/>
          </p:nvPr>
        </p:nvSpPr>
        <p:spPr>
          <a:xfrm>
            <a:off x="4616165" y="1377387"/>
            <a:ext cx="3680377" cy="4902590"/>
          </a:xfrm>
        </p:spPr>
        <p:txBody>
          <a:bodyPr>
            <a:normAutofit/>
          </a:bodyPr>
          <a:lstStyle/>
          <a:p>
            <a:r>
              <a:rPr lang="en-US" sz="1600" dirty="0"/>
              <a:t>In receptor-mediated endocytosis, the cell's uptake of substances targets a single type of substance that binds to the receptor on the cell membrane's external surface.</a:t>
            </a:r>
          </a:p>
          <a:p>
            <a:r>
              <a:rPr lang="en-US" sz="1200" dirty="0"/>
              <a:t>(credit: modification of work by Mariana Ruiz Villareal)</a:t>
            </a:r>
          </a:p>
        </p:txBody>
      </p:sp>
      <p:pic>
        <p:nvPicPr>
          <p:cNvPr id="20482" name="Picture 2" descr="This illustration shows a part of the plasma membrane that is clathrin-coated on the cytoplasmic side and has receptors on the extracellular side. The receptors bind a substance, then pinch off to form a vesicle.">
            <a:extLst>
              <a:ext uri="{FF2B5EF4-FFF2-40B4-BE49-F238E27FC236}">
                <a16:creationId xmlns:a16="http://schemas.microsoft.com/office/drawing/2014/main" id="{52C03013-23A1-581F-2CB8-D7FB17439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761" y="974252"/>
            <a:ext cx="3680378" cy="5275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439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5.24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7" name="Text Placeholder 6"/>
          <p:cNvSpPr>
            <a:spLocks noGrp="1"/>
          </p:cNvSpPr>
          <p:nvPr>
            <p:ph type="body" sz="quarter" idx="14"/>
          </p:nvPr>
        </p:nvSpPr>
        <p:spPr>
          <a:xfrm>
            <a:off x="5416952" y="1167776"/>
            <a:ext cx="2879590" cy="5112201"/>
          </a:xfrm>
        </p:spPr>
        <p:txBody>
          <a:bodyPr>
            <a:normAutofit/>
          </a:bodyPr>
          <a:lstStyle/>
          <a:p>
            <a:r>
              <a:rPr lang="en-US" sz="1600" dirty="0"/>
              <a:t>In exocytosis, vesicles containing substances fuse with the plasma membrane. The contents then release to the cell's exterior.</a:t>
            </a:r>
          </a:p>
          <a:p>
            <a:r>
              <a:rPr lang="en-US" sz="1200" dirty="0"/>
              <a:t>(credit: modification of work by Mariana Ruiz Villareal)</a:t>
            </a:r>
          </a:p>
        </p:txBody>
      </p:sp>
      <p:pic>
        <p:nvPicPr>
          <p:cNvPr id="22530" name="Picture 2" descr="This illustration shows vesicles fusing with the plasma membrane and releasing their contents to the extracellular fluid.">
            <a:extLst>
              <a:ext uri="{FF2B5EF4-FFF2-40B4-BE49-F238E27FC236}">
                <a16:creationId xmlns:a16="http://schemas.microsoft.com/office/drawing/2014/main" id="{8D58744D-0076-4BD2-D42A-2A740A0D2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19" y="974252"/>
            <a:ext cx="4694468" cy="511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7293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2218</TotalTime>
  <Words>2774</Words>
  <Application>Microsoft Macintosh PowerPoint</Application>
  <PresentationFormat>On-screen Show (4:3)</PresentationFormat>
  <Paragraphs>123</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105</cp:revision>
  <dcterms:created xsi:type="dcterms:W3CDTF">2012-06-04T02:13:36Z</dcterms:created>
  <dcterms:modified xsi:type="dcterms:W3CDTF">2022-10-31T20:47:39Z</dcterms:modified>
</cp:coreProperties>
</file>