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912" r:id="rId1"/>
  </p:sldMasterIdLst>
  <p:notesMasterIdLst>
    <p:notesMasterId r:id="rId24"/>
  </p:notesMasterIdLst>
  <p:handoutMasterIdLst>
    <p:handoutMasterId r:id="rId25"/>
  </p:handoutMasterIdLst>
  <p:sldIdLst>
    <p:sldId id="256" r:id="rId2"/>
    <p:sldId id="277" r:id="rId3"/>
    <p:sldId id="332" r:id="rId4"/>
    <p:sldId id="302" r:id="rId5"/>
    <p:sldId id="304" r:id="rId6"/>
    <p:sldId id="352" r:id="rId7"/>
    <p:sldId id="353" r:id="rId8"/>
    <p:sldId id="347" r:id="rId9"/>
    <p:sldId id="348" r:id="rId10"/>
    <p:sldId id="308" r:id="rId11"/>
    <p:sldId id="354" r:id="rId12"/>
    <p:sldId id="346" r:id="rId13"/>
    <p:sldId id="309" r:id="rId14"/>
    <p:sldId id="305" r:id="rId15"/>
    <p:sldId id="331" r:id="rId16"/>
    <p:sldId id="343" r:id="rId17"/>
    <p:sldId id="344" r:id="rId18"/>
    <p:sldId id="345" r:id="rId19"/>
    <p:sldId id="317" r:id="rId20"/>
    <p:sldId id="318" r:id="rId21"/>
    <p:sldId id="338" r:id="rId22"/>
    <p:sldId id="355" r:id="rId23"/>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prnPr/>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6CB255"/>
    <a:srgbClr val="72A510"/>
    <a:srgbClr val="E5D419"/>
    <a:srgbClr val="212F62"/>
    <a:srgbClr val="A4EC1A"/>
  </p:clrMru>
  <p:extLst>
    <p:ext uri="{E76CE94A-603C-4142-B9EB-6D1370010A27}">
      <p14:discardImageEditData xmlns:p14="http://schemas.microsoft.com/office/powerpoint/2010/main" val="0"/>
    </p:ext>
    <p:ext uri="{D31A062A-798A-4329-ABDD-BBA856620510}">
      <p14:defaultImageDpi xmlns:p14="http://schemas.microsoft.com/office/powerpoint/2010/main" val="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7252" autoAdjust="0"/>
    <p:restoredTop sz="85752" autoAdjust="0"/>
  </p:normalViewPr>
  <p:slideViewPr>
    <p:cSldViewPr snapToGrid="0" snapToObjects="1">
      <p:cViewPr varScale="1">
        <p:scale>
          <a:sx n="111" d="100"/>
          <a:sy n="111" d="100"/>
        </p:scale>
        <p:origin x="912" y="208"/>
      </p:cViewPr>
      <p:guideLst>
        <p:guide orient="horz" pos="2160"/>
        <p:guide pos="2880"/>
      </p:guideLst>
    </p:cSldViewPr>
  </p:slideViewPr>
  <p:outlineViewPr>
    <p:cViewPr>
      <p:scale>
        <a:sx n="33" d="100"/>
        <a:sy n="33" d="100"/>
      </p:scale>
      <p:origin x="0" y="4464"/>
    </p:cViewPr>
  </p:outlin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presProps" Target="presProps.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handoutMaster" Target="handoutMasters/handoutMaster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notesMaster" Target="notesMasters/notesMaster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theme" Target="theme/theme1.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viewProps" Target="viewProps.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sz="quarter" idx="1"/>
          </p:nvPr>
        </p:nvSpPr>
        <p:spPr>
          <a:xfrm>
            <a:off x="3884613" y="0"/>
            <a:ext cx="2971800" cy="457200"/>
          </a:xfrm>
          <a:prstGeom prst="rect">
            <a:avLst/>
          </a:prstGeom>
        </p:spPr>
        <p:txBody>
          <a:bodyPr vert="horz" lIns="91440" tIns="45720" rIns="91440" bIns="45720" rtlCol="0"/>
          <a:lstStyle>
            <a:lvl1pPr algn="r">
              <a:defRPr sz="1200"/>
            </a:lvl1pPr>
          </a:lstStyle>
          <a:p>
            <a:fld id="{748D041A-73BB-E643-A8C7-50D88C2F22F5}" type="datetimeFigureOut">
              <a:rPr lang="en-US" smtClean="0"/>
              <a:t>11/29/22</a:t>
            </a:fld>
            <a:endParaRPr lang="en-US"/>
          </a:p>
        </p:txBody>
      </p:sp>
      <p:sp>
        <p:nvSpPr>
          <p:cNvPr id="4" name="Footer Placeholder 3"/>
          <p:cNvSpPr>
            <a:spLocks noGrp="1"/>
          </p:cNvSpPr>
          <p:nvPr>
            <p:ph type="ftr" sz="quarter" idx="2"/>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5" name="Slide Number Placeholder 4"/>
          <p:cNvSpPr>
            <a:spLocks noGrp="1"/>
          </p:cNvSpPr>
          <p:nvPr>
            <p:ph type="sldNum" sz="quarter" idx="3"/>
          </p:nvPr>
        </p:nvSpPr>
        <p:spPr>
          <a:xfrm>
            <a:off x="3884613" y="8685213"/>
            <a:ext cx="2971800" cy="457200"/>
          </a:xfrm>
          <a:prstGeom prst="rect">
            <a:avLst/>
          </a:prstGeom>
        </p:spPr>
        <p:txBody>
          <a:bodyPr vert="horz" lIns="91440" tIns="45720" rIns="91440" bIns="45720" rtlCol="0" anchor="b"/>
          <a:lstStyle>
            <a:lvl1pPr algn="r">
              <a:defRPr sz="1200"/>
            </a:lvl1pPr>
          </a:lstStyle>
          <a:p>
            <a:fld id="{D36EFEC5-3018-A548-B247-453C6EC1EC1A}" type="slidenum">
              <a:rPr lang="en-US" smtClean="0"/>
              <a:t>‹#›</a:t>
            </a:fld>
            <a:endParaRPr lang="en-US"/>
          </a:p>
        </p:txBody>
      </p:sp>
    </p:spTree>
    <p:extLst>
      <p:ext uri="{BB962C8B-B14F-4D97-AF65-F5344CB8AC3E}">
        <p14:creationId xmlns:p14="http://schemas.microsoft.com/office/powerpoint/2010/main" val="1330057210"/>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F9B8B8B2-B163-2B41-8C2F-394DA5923460}" type="datetimeFigureOut">
              <a:rPr lang="en-US" smtClean="0"/>
              <a:t>11/29/22</a:t>
            </a:fld>
            <a:endParaRPr lang="en-US"/>
          </a:p>
        </p:txBody>
      </p:sp>
      <p:sp>
        <p:nvSpPr>
          <p:cNvPr id="4" name="Slide Image Placeholder 3"/>
          <p:cNvSpPr>
            <a:spLocks noGrp="1" noRot="1" noChangeAspect="1"/>
          </p:cNvSpPr>
          <p:nvPr>
            <p:ph type="sldImg" idx="2"/>
          </p:nvPr>
        </p:nvSpPr>
        <p:spPr>
          <a:xfrm>
            <a:off x="1371600" y="1143000"/>
            <a:ext cx="41148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72221384-CCA1-F944-9C0C-9A9617B02E5E}" type="slidenum">
              <a:rPr lang="en-US" smtClean="0"/>
              <a:t>‹#›</a:t>
            </a:fld>
            <a:endParaRPr lang="en-US"/>
          </a:p>
        </p:txBody>
      </p:sp>
    </p:spTree>
    <p:extLst>
      <p:ext uri="{BB962C8B-B14F-4D97-AF65-F5344CB8AC3E}">
        <p14:creationId xmlns:p14="http://schemas.microsoft.com/office/powerpoint/2010/main" val="3293044034"/>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72221384-CCA1-F944-9C0C-9A9617B02E5E}" type="slidenum">
              <a:rPr lang="en-US" smtClean="0"/>
              <a:t>1</a:t>
            </a:fld>
            <a:endParaRPr lang="en-US"/>
          </a:p>
        </p:txBody>
      </p:sp>
    </p:spTree>
    <p:extLst>
      <p:ext uri="{BB962C8B-B14F-4D97-AF65-F5344CB8AC3E}">
        <p14:creationId xmlns:p14="http://schemas.microsoft.com/office/powerpoint/2010/main" val="4294850684"/>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72221384-CCA1-F944-9C0C-9A9617B02E5E}" type="slidenum">
              <a:rPr lang="en-US" smtClean="0"/>
              <a:t>2</a:t>
            </a:fld>
            <a:endParaRPr lang="en-US"/>
          </a:p>
        </p:txBody>
      </p:sp>
    </p:spTree>
    <p:extLst>
      <p:ext uri="{BB962C8B-B14F-4D97-AF65-F5344CB8AC3E}">
        <p14:creationId xmlns:p14="http://schemas.microsoft.com/office/powerpoint/2010/main" val="2673754566"/>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72221384-CCA1-F944-9C0C-9A9617B02E5E}" type="slidenum">
              <a:rPr lang="en-US" smtClean="0"/>
              <a:t>3</a:t>
            </a:fld>
            <a:endParaRPr lang="en-US"/>
          </a:p>
        </p:txBody>
      </p:sp>
    </p:spTree>
    <p:extLst>
      <p:ext uri="{BB962C8B-B14F-4D97-AF65-F5344CB8AC3E}">
        <p14:creationId xmlns:p14="http://schemas.microsoft.com/office/powerpoint/2010/main" val="4197436600"/>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72221384-CCA1-F944-9C0C-9A9617B02E5E}" type="slidenum">
              <a:rPr lang="en-US" smtClean="0"/>
              <a:t>4</a:t>
            </a:fld>
            <a:endParaRPr lang="en-US"/>
          </a:p>
        </p:txBody>
      </p:sp>
    </p:spTree>
    <p:extLst>
      <p:ext uri="{BB962C8B-B14F-4D97-AF65-F5344CB8AC3E}">
        <p14:creationId xmlns:p14="http://schemas.microsoft.com/office/powerpoint/2010/main" val="843879308"/>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72221384-CCA1-F944-9C0C-9A9617B02E5E}" type="slidenum">
              <a:rPr lang="en-US" smtClean="0"/>
              <a:t>5</a:t>
            </a:fld>
            <a:endParaRPr lang="en-US"/>
          </a:p>
        </p:txBody>
      </p:sp>
    </p:spTree>
    <p:extLst>
      <p:ext uri="{BB962C8B-B14F-4D97-AF65-F5344CB8AC3E}">
        <p14:creationId xmlns:p14="http://schemas.microsoft.com/office/powerpoint/2010/main" val="3427917320"/>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72221384-CCA1-F944-9C0C-9A9617B02E5E}" type="slidenum">
              <a:rPr lang="en-US" smtClean="0"/>
              <a:t>6</a:t>
            </a:fld>
            <a:endParaRPr lang="en-US"/>
          </a:p>
        </p:txBody>
      </p:sp>
    </p:spTree>
    <p:extLst>
      <p:ext uri="{BB962C8B-B14F-4D97-AF65-F5344CB8AC3E}">
        <p14:creationId xmlns:p14="http://schemas.microsoft.com/office/powerpoint/2010/main" val="3791938778"/>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72221384-CCA1-F944-9C0C-9A9617B02E5E}" type="slidenum">
              <a:rPr lang="en-US" smtClean="0"/>
              <a:t>7</a:t>
            </a:fld>
            <a:endParaRPr lang="en-US"/>
          </a:p>
        </p:txBody>
      </p:sp>
    </p:spTree>
    <p:extLst>
      <p:ext uri="{BB962C8B-B14F-4D97-AF65-F5344CB8AC3E}">
        <p14:creationId xmlns:p14="http://schemas.microsoft.com/office/powerpoint/2010/main" val="434886344"/>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72221384-CCA1-F944-9C0C-9A9617B02E5E}" type="slidenum">
              <a:rPr lang="en-US" smtClean="0"/>
              <a:t>8</a:t>
            </a:fld>
            <a:endParaRPr lang="en-US"/>
          </a:p>
        </p:txBody>
      </p:sp>
    </p:spTree>
    <p:extLst>
      <p:ext uri="{BB962C8B-B14F-4D97-AF65-F5344CB8AC3E}">
        <p14:creationId xmlns:p14="http://schemas.microsoft.com/office/powerpoint/2010/main" val="690265988"/>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72221384-CCA1-F944-9C0C-9A9617B02E5E}" type="slidenum">
              <a:rPr lang="en-US" smtClean="0"/>
              <a:t>9</a:t>
            </a:fld>
            <a:endParaRPr lang="en-US"/>
          </a:p>
        </p:txBody>
      </p:sp>
    </p:spTree>
    <p:extLst>
      <p:ext uri="{BB962C8B-B14F-4D97-AF65-F5344CB8AC3E}">
        <p14:creationId xmlns:p14="http://schemas.microsoft.com/office/powerpoint/2010/main" val="2134699314"/>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72221384-CCA1-F944-9C0C-9A9617B02E5E}" type="slidenum">
              <a:rPr lang="en-US" smtClean="0"/>
              <a:t>10</a:t>
            </a:fld>
            <a:endParaRPr lang="en-US"/>
          </a:p>
        </p:txBody>
      </p:sp>
    </p:spTree>
    <p:extLst>
      <p:ext uri="{BB962C8B-B14F-4D97-AF65-F5344CB8AC3E}">
        <p14:creationId xmlns:p14="http://schemas.microsoft.com/office/powerpoint/2010/main" val="1904783954"/>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72221384-CCA1-F944-9C0C-9A9617B02E5E}" type="slidenum">
              <a:rPr lang="en-US" smtClean="0"/>
              <a:t>11</a:t>
            </a:fld>
            <a:endParaRPr lang="en-US"/>
          </a:p>
        </p:txBody>
      </p:sp>
    </p:spTree>
    <p:extLst>
      <p:ext uri="{BB962C8B-B14F-4D97-AF65-F5344CB8AC3E}">
        <p14:creationId xmlns:p14="http://schemas.microsoft.com/office/powerpoint/2010/main" val="1393114137"/>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72221384-CCA1-F944-9C0C-9A9617B02E5E}" type="slidenum">
              <a:rPr lang="en-US" smtClean="0"/>
              <a:t>12</a:t>
            </a:fld>
            <a:endParaRPr lang="en-US"/>
          </a:p>
        </p:txBody>
      </p:sp>
    </p:spTree>
    <p:extLst>
      <p:ext uri="{BB962C8B-B14F-4D97-AF65-F5344CB8AC3E}">
        <p14:creationId xmlns:p14="http://schemas.microsoft.com/office/powerpoint/2010/main" val="670226734"/>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72221384-CCA1-F944-9C0C-9A9617B02E5E}" type="slidenum">
              <a:rPr lang="en-US" smtClean="0"/>
              <a:t>13</a:t>
            </a:fld>
            <a:endParaRPr lang="en-US"/>
          </a:p>
        </p:txBody>
      </p:sp>
    </p:spTree>
    <p:extLst>
      <p:ext uri="{BB962C8B-B14F-4D97-AF65-F5344CB8AC3E}">
        <p14:creationId xmlns:p14="http://schemas.microsoft.com/office/powerpoint/2010/main" val="1393880567"/>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72221384-CCA1-F944-9C0C-9A9617B02E5E}" type="slidenum">
              <a:rPr lang="en-US" smtClean="0"/>
              <a:t>14</a:t>
            </a:fld>
            <a:endParaRPr lang="en-US"/>
          </a:p>
        </p:txBody>
      </p:sp>
    </p:spTree>
    <p:extLst>
      <p:ext uri="{BB962C8B-B14F-4D97-AF65-F5344CB8AC3E}">
        <p14:creationId xmlns:p14="http://schemas.microsoft.com/office/powerpoint/2010/main" val="2860771794"/>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72221384-CCA1-F944-9C0C-9A9617B02E5E}" type="slidenum">
              <a:rPr lang="en-US" smtClean="0"/>
              <a:t>15</a:t>
            </a:fld>
            <a:endParaRPr lang="en-US"/>
          </a:p>
        </p:txBody>
      </p:sp>
    </p:spTree>
    <p:extLst>
      <p:ext uri="{BB962C8B-B14F-4D97-AF65-F5344CB8AC3E}">
        <p14:creationId xmlns:p14="http://schemas.microsoft.com/office/powerpoint/2010/main" val="3334540110"/>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72221384-CCA1-F944-9C0C-9A9617B02E5E}" type="slidenum">
              <a:rPr lang="en-US" smtClean="0"/>
              <a:t>16</a:t>
            </a:fld>
            <a:endParaRPr lang="en-US"/>
          </a:p>
        </p:txBody>
      </p:sp>
    </p:spTree>
    <p:extLst>
      <p:ext uri="{BB962C8B-B14F-4D97-AF65-F5344CB8AC3E}">
        <p14:creationId xmlns:p14="http://schemas.microsoft.com/office/powerpoint/2010/main" val="4239628453"/>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72221384-CCA1-F944-9C0C-9A9617B02E5E}" type="slidenum">
              <a:rPr lang="en-US" smtClean="0"/>
              <a:t>17</a:t>
            </a:fld>
            <a:endParaRPr lang="en-US"/>
          </a:p>
        </p:txBody>
      </p:sp>
    </p:spTree>
    <p:extLst>
      <p:ext uri="{BB962C8B-B14F-4D97-AF65-F5344CB8AC3E}">
        <p14:creationId xmlns:p14="http://schemas.microsoft.com/office/powerpoint/2010/main" val="1745849841"/>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72221384-CCA1-F944-9C0C-9A9617B02E5E}" type="slidenum">
              <a:rPr lang="en-US" smtClean="0"/>
              <a:t>18</a:t>
            </a:fld>
            <a:endParaRPr lang="en-US"/>
          </a:p>
        </p:txBody>
      </p:sp>
    </p:spTree>
    <p:extLst>
      <p:ext uri="{BB962C8B-B14F-4D97-AF65-F5344CB8AC3E}">
        <p14:creationId xmlns:p14="http://schemas.microsoft.com/office/powerpoint/2010/main" val="1378732131"/>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0" i="0" dirty="0">
                <a:solidFill>
                  <a:srgbClr val="424242"/>
                </a:solidFill>
                <a:effectLst/>
                <a:latin typeface="Neue Helvetica W01"/>
              </a:rPr>
              <a:t>Allosteric inhibitors modify the enzyme's active site so that substrate binding is reduced or prevented. In contrast, allosteric activators modify the enzyme's active site so that the affinity for the substrate increases. </a:t>
            </a:r>
            <a:endParaRPr lang="en-US" dirty="0"/>
          </a:p>
        </p:txBody>
      </p:sp>
      <p:sp>
        <p:nvSpPr>
          <p:cNvPr id="4" name="Slide Number Placeholder 3"/>
          <p:cNvSpPr>
            <a:spLocks noGrp="1"/>
          </p:cNvSpPr>
          <p:nvPr>
            <p:ph type="sldNum" sz="quarter" idx="5"/>
          </p:nvPr>
        </p:nvSpPr>
        <p:spPr/>
        <p:txBody>
          <a:bodyPr/>
          <a:lstStyle/>
          <a:p>
            <a:fld id="{72221384-CCA1-F944-9C0C-9A9617B02E5E}" type="slidenum">
              <a:rPr lang="en-US" smtClean="0"/>
              <a:t>19</a:t>
            </a:fld>
            <a:endParaRPr lang="en-US"/>
          </a:p>
        </p:txBody>
      </p:sp>
    </p:spTree>
    <p:extLst>
      <p:ext uri="{BB962C8B-B14F-4D97-AF65-F5344CB8AC3E}">
        <p14:creationId xmlns:p14="http://schemas.microsoft.com/office/powerpoint/2010/main" val="2198107838"/>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a:p>
            <a:endParaRPr lang="en-US" dirty="0"/>
          </a:p>
        </p:txBody>
      </p:sp>
      <p:sp>
        <p:nvSpPr>
          <p:cNvPr id="4" name="Slide Number Placeholder 3"/>
          <p:cNvSpPr>
            <a:spLocks noGrp="1"/>
          </p:cNvSpPr>
          <p:nvPr>
            <p:ph type="sldNum" sz="quarter" idx="5"/>
          </p:nvPr>
        </p:nvSpPr>
        <p:spPr/>
        <p:txBody>
          <a:bodyPr/>
          <a:lstStyle/>
          <a:p>
            <a:fld id="{72221384-CCA1-F944-9C0C-9A9617B02E5E}" type="slidenum">
              <a:rPr lang="en-US" smtClean="0"/>
              <a:t>20</a:t>
            </a:fld>
            <a:endParaRPr lang="en-US"/>
          </a:p>
        </p:txBody>
      </p:sp>
    </p:spTree>
    <p:extLst>
      <p:ext uri="{BB962C8B-B14F-4D97-AF65-F5344CB8AC3E}">
        <p14:creationId xmlns:p14="http://schemas.microsoft.com/office/powerpoint/2010/main" val="1022871357"/>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72221384-CCA1-F944-9C0C-9A9617B02E5E}" type="slidenum">
              <a:rPr lang="en-US" smtClean="0"/>
              <a:t>21</a:t>
            </a:fld>
            <a:endParaRPr lang="en-US"/>
          </a:p>
        </p:txBody>
      </p:sp>
    </p:spTree>
    <p:extLst>
      <p:ext uri="{BB962C8B-B14F-4D97-AF65-F5344CB8AC3E}">
        <p14:creationId xmlns:p14="http://schemas.microsoft.com/office/powerpoint/2010/main" val="2151490425"/>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0" i="0" dirty="0">
                <a:solidFill>
                  <a:srgbClr val="424242"/>
                </a:solidFill>
                <a:effectLst/>
                <a:latin typeface="Neue Helvetica W01"/>
              </a:rPr>
              <a:t>Metabolic pathways are a series of reactions that multiple enzymes catalyze. Feedback inhibition, where the pathway's end product inhibits an upstream step, is an important regulatory mechanism in cells. Metabolic pathways are a series of reactions catalyzed by multiple enzymes (Intermediates A – D, Enzymes 1 – 5). Feedback inhibition occurs when the pathway's end product (here isoleucine) inhibits an upstream enzyme (indicated by red bar). In this example, isoleucine will bind to Threonine Deaminase (at the allosteric site) and prevent threonine from binding to this enzyme’s active site, effectively blocking this metabolic pathway. When isoleucine levels decrease, Threonine will then bind to Threonine Deaminase’s active site and the metabolic pathway will resume. This is an important regulatory mechanism in cells to inhibit the overproduction of a product.</a:t>
            </a:r>
            <a:endParaRPr lang="en-US" dirty="0"/>
          </a:p>
        </p:txBody>
      </p:sp>
      <p:sp>
        <p:nvSpPr>
          <p:cNvPr id="4" name="Slide Number Placeholder 3"/>
          <p:cNvSpPr>
            <a:spLocks noGrp="1"/>
          </p:cNvSpPr>
          <p:nvPr>
            <p:ph type="sldNum" sz="quarter" idx="5"/>
          </p:nvPr>
        </p:nvSpPr>
        <p:spPr/>
        <p:txBody>
          <a:bodyPr/>
          <a:lstStyle/>
          <a:p>
            <a:fld id="{72221384-CCA1-F944-9C0C-9A9617B02E5E}" type="slidenum">
              <a:rPr lang="en-US" smtClean="0"/>
              <a:t>22</a:t>
            </a:fld>
            <a:endParaRPr lang="en-US"/>
          </a:p>
        </p:txBody>
      </p:sp>
    </p:spTree>
    <p:extLst>
      <p:ext uri="{BB962C8B-B14F-4D97-AF65-F5344CB8AC3E}">
        <p14:creationId xmlns:p14="http://schemas.microsoft.com/office/powerpoint/2010/main" val="2762586849"/>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3.jp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preserve="1" userDrawn="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457200" y="241326"/>
            <a:ext cx="8062912" cy="659535"/>
          </a:xfrm>
        </p:spPr>
        <p:txBody>
          <a:bodyPr/>
          <a:lstStyle/>
          <a:p>
            <a:r>
              <a:rPr lang="en-US" dirty="0"/>
              <a:t>Click to edit</a:t>
            </a:r>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F38DF745-7D3F-47F4-83A3-874385CFAA69}" type="slidenum">
              <a:rPr lang="en-US" smtClean="0"/>
              <a:pPr/>
              <a:t>‹#›</a:t>
            </a:fld>
            <a:endParaRPr lang="en-US"/>
          </a:p>
        </p:txBody>
      </p:sp>
      <p:sp>
        <p:nvSpPr>
          <p:cNvPr id="9" name="Picture Placeholder 8"/>
          <p:cNvSpPr>
            <a:spLocks noGrp="1"/>
          </p:cNvSpPr>
          <p:nvPr>
            <p:ph type="pic" sz="quarter" idx="13"/>
          </p:nvPr>
        </p:nvSpPr>
        <p:spPr>
          <a:xfrm>
            <a:off x="457199" y="1107618"/>
            <a:ext cx="4031619" cy="4607689"/>
          </a:xfrm>
        </p:spPr>
        <p:txBody>
          <a:bodyPr/>
          <a:lstStyle/>
          <a:p>
            <a:endParaRPr lang="en-US" dirty="0"/>
          </a:p>
        </p:txBody>
      </p:sp>
      <p:sp>
        <p:nvSpPr>
          <p:cNvPr id="11" name="Text Placeholder 10"/>
          <p:cNvSpPr>
            <a:spLocks noGrp="1"/>
          </p:cNvSpPr>
          <p:nvPr>
            <p:ph type="body" sz="quarter" idx="14"/>
          </p:nvPr>
        </p:nvSpPr>
        <p:spPr>
          <a:xfrm>
            <a:off x="4606925" y="1107618"/>
            <a:ext cx="3913188" cy="4607382"/>
          </a:xfrm>
        </p:spPr>
        <p:txBody>
          <a:bodyPr/>
          <a:lstStyle>
            <a:lvl1pPr>
              <a:buClr>
                <a:srgbClr val="6CB255"/>
              </a:buClr>
              <a:defRPr>
                <a:solidFill>
                  <a:srgbClr val="212F62"/>
                </a:solidFill>
              </a:defRPr>
            </a:lvl1pPr>
            <a:lvl2pPr marL="731520" indent="-457200">
              <a:buClr>
                <a:srgbClr val="6CB255"/>
              </a:buClr>
              <a:buFont typeface="+mj-lt"/>
              <a:buAutoNum type="alphaLcParenR"/>
              <a:defRPr>
                <a:solidFill>
                  <a:schemeClr val="tx1"/>
                </a:solidFill>
              </a:defRPr>
            </a:lvl2pPr>
            <a:lvl3pPr marL="1257300" indent="-342900">
              <a:buClr>
                <a:srgbClr val="6CB255"/>
              </a:buClr>
              <a:buFont typeface="+mj-lt"/>
              <a:buAutoNum type="alphaLcParenR"/>
              <a:defRPr>
                <a:solidFill>
                  <a:schemeClr val="tx1"/>
                </a:solidFill>
              </a:defRPr>
            </a:lvl3pPr>
            <a:lvl4pPr marL="1714500" indent="-342900">
              <a:buClr>
                <a:srgbClr val="6CB255"/>
              </a:buClr>
              <a:buFont typeface="+mj-lt"/>
              <a:buAutoNum type="alphaLcParenR"/>
              <a:defRPr>
                <a:solidFill>
                  <a:schemeClr val="tx1"/>
                </a:solidFill>
              </a:defRPr>
            </a:lvl4pPr>
            <a:lvl5pPr marL="2171700" indent="-342900">
              <a:buClr>
                <a:srgbClr val="6CB255"/>
              </a:buClr>
              <a:buFont typeface="+mj-lt"/>
              <a:buAutoNum type="alphaLcParenR"/>
              <a:defRPr>
                <a:solidFill>
                  <a:schemeClr val="tx1"/>
                </a:solidFill>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showMasterSp="0" preserve="1" userDrawn="1">
  <p:cSld name="Title and Content">
    <p:spTree>
      <p:nvGrpSpPr>
        <p:cNvPr id="1" name=""/>
        <p:cNvGrpSpPr/>
        <p:nvPr/>
      </p:nvGrpSpPr>
      <p:grpSpPr>
        <a:xfrm>
          <a:off x="0" y="0"/>
          <a:ext cx="0" cy="0"/>
          <a:chOff x="0" y="0"/>
          <a:chExt cx="0" cy="0"/>
        </a:xfrm>
      </p:grpSpPr>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F38DF745-7D3F-47F4-83A3-874385CFAA69}" type="slidenum">
              <a:rPr lang="en-US" smtClean="0"/>
              <a:pPr/>
              <a:t>‹#›</a:t>
            </a:fld>
            <a:endParaRPr lang="en-US"/>
          </a:p>
        </p:txBody>
      </p:sp>
      <p:sp>
        <p:nvSpPr>
          <p:cNvPr id="7" name="Title 1"/>
          <p:cNvSpPr>
            <a:spLocks noGrp="1"/>
          </p:cNvSpPr>
          <p:nvPr>
            <p:ph type="title"/>
          </p:nvPr>
        </p:nvSpPr>
        <p:spPr>
          <a:xfrm>
            <a:off x="457200" y="241326"/>
            <a:ext cx="8062912" cy="659535"/>
          </a:xfrm>
        </p:spPr>
        <p:txBody>
          <a:bodyPr/>
          <a:lstStyle/>
          <a:p>
            <a:r>
              <a:rPr lang="en-US" dirty="0"/>
              <a:t>Click to edit</a:t>
            </a:r>
          </a:p>
        </p:txBody>
      </p:sp>
      <p:sp>
        <p:nvSpPr>
          <p:cNvPr id="8" name="Picture Placeholder 8"/>
          <p:cNvSpPr>
            <a:spLocks noGrp="1"/>
          </p:cNvSpPr>
          <p:nvPr>
            <p:ph type="pic" sz="quarter" idx="13"/>
          </p:nvPr>
        </p:nvSpPr>
        <p:spPr>
          <a:xfrm>
            <a:off x="457199" y="1122386"/>
            <a:ext cx="8062913" cy="3500071"/>
          </a:xfrm>
        </p:spPr>
        <p:txBody>
          <a:bodyPr/>
          <a:lstStyle/>
          <a:p>
            <a:endParaRPr lang="en-US" dirty="0"/>
          </a:p>
        </p:txBody>
      </p:sp>
      <p:sp>
        <p:nvSpPr>
          <p:cNvPr id="9" name="Text Placeholder 10"/>
          <p:cNvSpPr>
            <a:spLocks noGrp="1"/>
          </p:cNvSpPr>
          <p:nvPr>
            <p:ph type="body" sz="quarter" idx="14"/>
          </p:nvPr>
        </p:nvSpPr>
        <p:spPr>
          <a:xfrm>
            <a:off x="457200" y="4843982"/>
            <a:ext cx="8062912" cy="1166382"/>
          </a:xfrm>
        </p:spPr>
        <p:txBody>
          <a:bodyPr/>
          <a:lstStyle>
            <a:lvl1pPr>
              <a:buClr>
                <a:srgbClr val="6CB255"/>
              </a:buClr>
              <a:defRPr>
                <a:solidFill>
                  <a:srgbClr val="000000"/>
                </a:solidFill>
              </a:defRPr>
            </a:lvl1pPr>
            <a:lvl2pPr marL="731520" indent="-457200">
              <a:buClr>
                <a:srgbClr val="6CB255"/>
              </a:buClr>
              <a:buFont typeface="+mj-lt"/>
              <a:buAutoNum type="alphaLcParenR"/>
              <a:defRPr>
                <a:solidFill>
                  <a:schemeClr val="tx1"/>
                </a:solidFill>
              </a:defRPr>
            </a:lvl2pPr>
            <a:lvl3pPr marL="1257300" indent="-342900">
              <a:buClr>
                <a:srgbClr val="6CB255"/>
              </a:buClr>
              <a:buFont typeface="+mj-lt"/>
              <a:buAutoNum type="alphaLcParenR"/>
              <a:defRPr>
                <a:solidFill>
                  <a:schemeClr val="tx1"/>
                </a:solidFill>
              </a:defRPr>
            </a:lvl3pPr>
            <a:lvl4pPr marL="1714500" indent="-342900">
              <a:buClr>
                <a:srgbClr val="6CB255"/>
              </a:buClr>
              <a:buFont typeface="+mj-lt"/>
              <a:buAutoNum type="alphaLcParenR"/>
              <a:defRPr>
                <a:solidFill>
                  <a:schemeClr val="tx1"/>
                </a:solidFill>
              </a:defRPr>
            </a:lvl4pPr>
            <a:lvl5pPr marL="2171700" indent="-342900">
              <a:buClr>
                <a:srgbClr val="6CB255"/>
              </a:buClr>
              <a:buFont typeface="+mj-lt"/>
              <a:buAutoNum type="alphaLcParenR"/>
              <a:defRPr>
                <a:solidFill>
                  <a:schemeClr val="tx1"/>
                </a:solidFill>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preserve="1" userDrawn="1">
  <p:cSld name="Content with Caption">
    <p:spTree>
      <p:nvGrpSpPr>
        <p:cNvPr id="1" name=""/>
        <p:cNvGrpSpPr/>
        <p:nvPr/>
      </p:nvGrpSpPr>
      <p:grpSpPr>
        <a:xfrm>
          <a:off x="0" y="0"/>
          <a:ext cx="0" cy="0"/>
          <a:chOff x="0" y="0"/>
          <a:chExt cx="0" cy="0"/>
        </a:xfrm>
      </p:grpSpPr>
      <p:sp>
        <p:nvSpPr>
          <p:cNvPr id="3" name="Content Placeholder 2"/>
          <p:cNvSpPr>
            <a:spLocks noGrp="1"/>
          </p:cNvSpPr>
          <p:nvPr>
            <p:ph idx="1"/>
          </p:nvPr>
        </p:nvSpPr>
        <p:spPr>
          <a:xfrm>
            <a:off x="3575050" y="1600200"/>
            <a:ext cx="5111750" cy="4480560"/>
          </a:xfrm>
        </p:spPr>
        <p:txBody>
          <a:bodyPr/>
          <a:lstStyle>
            <a:lvl1pPr>
              <a:defRPr sz="3200"/>
            </a:lvl1pPr>
            <a:lvl2pPr marL="788670" indent="-514350">
              <a:buFont typeface="+mj-lt"/>
              <a:buAutoNum type="alphaLcParenR"/>
              <a:defRPr sz="2800"/>
            </a:lvl2pPr>
            <a:lvl3pPr marL="1371600" indent="-457200">
              <a:buFont typeface="+mj-lt"/>
              <a:buAutoNum type="alphaLcParenR"/>
              <a:defRPr sz="2400"/>
            </a:lvl3pPr>
            <a:lvl4pPr marL="1828800" indent="-457200">
              <a:buFont typeface="+mj-lt"/>
              <a:buAutoNum type="alphaLcParenR"/>
              <a:defRPr sz="2000"/>
            </a:lvl4pPr>
            <a:lvl5pPr marL="2286000" indent="-457200">
              <a:buFont typeface="+mj-lt"/>
              <a:buAutoNum type="alphaLcParenR"/>
              <a:defRPr sz="2000"/>
            </a:lvl5pPr>
            <a:lvl6pPr>
              <a:defRPr sz="2000"/>
            </a:lvl6pPr>
            <a:lvl7pPr>
              <a:defRPr sz="2000"/>
            </a:lvl7pPr>
            <a:lvl8pPr>
              <a:defRPr sz="2000"/>
            </a:lvl8pPr>
            <a:lvl9pPr>
              <a:defRPr sz="2000"/>
            </a:lvl9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Text Placeholder 3"/>
          <p:cNvSpPr>
            <a:spLocks noGrp="1"/>
          </p:cNvSpPr>
          <p:nvPr>
            <p:ph type="body" sz="half" idx="2"/>
          </p:nvPr>
        </p:nvSpPr>
        <p:spPr>
          <a:xfrm>
            <a:off x="457200" y="1600200"/>
            <a:ext cx="3008313" cy="4480560"/>
          </a:xfrm>
        </p:spPr>
        <p:txBody>
          <a:bodyPr>
            <a:normAutofit/>
          </a:bodyPr>
          <a:lstStyle>
            <a:lvl1pPr marL="0" indent="0">
              <a:buNone/>
              <a:defRPr sz="16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dirty="0"/>
              <a:t>Click to edit Master text styles</a:t>
            </a:r>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F38DF745-7D3F-47F4-83A3-874385CFAA69}" type="slidenum">
              <a:rPr lang="en-US" smtClean="0"/>
              <a:pPr/>
              <a:t>‹#›</a:t>
            </a:fld>
            <a:endParaRPr lang="en-US"/>
          </a:p>
        </p:txBody>
      </p:sp>
      <p:sp>
        <p:nvSpPr>
          <p:cNvPr id="9" name="Title 1"/>
          <p:cNvSpPr>
            <a:spLocks noGrp="1"/>
          </p:cNvSpPr>
          <p:nvPr>
            <p:ph type="title"/>
          </p:nvPr>
        </p:nvSpPr>
        <p:spPr>
          <a:xfrm>
            <a:off x="457200" y="241326"/>
            <a:ext cx="8062912" cy="659535"/>
          </a:xfrm>
        </p:spPr>
        <p:txBody>
          <a:bodyPr/>
          <a:lstStyle/>
          <a:p>
            <a:r>
              <a:rPr lang="en-US" dirty="0"/>
              <a:t>Click to edit</a:t>
            </a: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showMasterSp="0" preserve="1" userDrawn="1">
  <p:cSld name="Title Slide">
    <p:spTree>
      <p:nvGrpSpPr>
        <p:cNvPr id="1" name=""/>
        <p:cNvGrpSpPr/>
        <p:nvPr/>
      </p:nvGrpSpPr>
      <p:grpSpPr>
        <a:xfrm>
          <a:off x="0" y="0"/>
          <a:ext cx="0" cy="0"/>
          <a:chOff x="0" y="0"/>
          <a:chExt cx="0" cy="0"/>
        </a:xfrm>
      </p:grpSpPr>
      <p:sp>
        <p:nvSpPr>
          <p:cNvPr id="8" name="Title 1"/>
          <p:cNvSpPr txBox="1">
            <a:spLocks/>
          </p:cNvSpPr>
          <p:nvPr userDrawn="1"/>
        </p:nvSpPr>
        <p:spPr>
          <a:xfrm>
            <a:off x="0" y="789677"/>
            <a:ext cx="9144000" cy="709154"/>
          </a:xfrm>
          <a:prstGeom prst="rect">
            <a:avLst/>
          </a:prstGeom>
        </p:spPr>
        <p:txBody>
          <a:bodyPr/>
          <a:lstStyle>
            <a:lvl1pPr algn="l" defTabSz="914400" rtl="0" eaLnBrk="1" latinLnBrk="0" hangingPunct="1">
              <a:spcBef>
                <a:spcPct val="0"/>
              </a:spcBef>
              <a:buNone/>
              <a:defRPr sz="3600" kern="1200" cap="all" spc="-60" baseline="0">
                <a:solidFill>
                  <a:srgbClr val="6CB255"/>
                </a:solidFill>
                <a:latin typeface="+mj-lt"/>
                <a:ea typeface="+mj-ea"/>
                <a:cs typeface="+mj-cs"/>
              </a:defRPr>
            </a:lvl1pPr>
          </a:lstStyle>
          <a:p>
            <a:pPr algn="ctr"/>
            <a:r>
              <a:rPr lang="en-US" sz="3500" dirty="0"/>
              <a:t>Biology </a:t>
            </a:r>
            <a:r>
              <a:rPr lang="en-US" sz="3500" cap="none" dirty="0"/>
              <a:t>for</a:t>
            </a:r>
            <a:r>
              <a:rPr lang="en-US" sz="3500" dirty="0"/>
              <a:t> AP</a:t>
            </a:r>
            <a:r>
              <a:rPr lang="en-US" sz="3500" baseline="30000" dirty="0"/>
              <a:t>®</a:t>
            </a:r>
            <a:r>
              <a:rPr lang="en-US" sz="3500" dirty="0"/>
              <a:t> Courses</a:t>
            </a:r>
            <a:endParaRPr lang="en-US" sz="1800" cap="none" dirty="0">
              <a:solidFill>
                <a:schemeClr val="accent3">
                  <a:lumMod val="20000"/>
                  <a:lumOff val="80000"/>
                </a:schemeClr>
              </a:solidFill>
              <a:latin typeface="+mn-lt"/>
            </a:endParaRPr>
          </a:p>
          <a:p>
            <a:pPr algn="ctr"/>
            <a:r>
              <a:rPr lang="en-US" sz="2000" b="1" cap="none" dirty="0">
                <a:solidFill>
                  <a:srgbClr val="212F62"/>
                </a:solidFill>
                <a:latin typeface="+mn-lt"/>
              </a:rPr>
              <a:t>Chapter # Chapter Title</a:t>
            </a:r>
          </a:p>
          <a:p>
            <a:pPr algn="ctr"/>
            <a:r>
              <a:rPr lang="en-US" sz="1600" cap="none" dirty="0">
                <a:solidFill>
                  <a:schemeClr val="tx1"/>
                </a:solidFill>
                <a:latin typeface="+mn-lt"/>
              </a:rPr>
              <a:t>PowerPoint Image Slideshow</a:t>
            </a:r>
          </a:p>
        </p:txBody>
      </p:sp>
      <p:pic>
        <p:nvPicPr>
          <p:cNvPr id="9" name="Picture 8"/>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3562758" y="2518312"/>
            <a:ext cx="2010682" cy="2602059"/>
          </a:xfrm>
          <a:prstGeom prst="rect">
            <a:avLst/>
          </a:prstGeom>
          <a:effectLst>
            <a:reflection blurRad="6350" stA="52000" endA="300" endPos="35000" dir="5400000" sy="-100000" algn="bl" rotWithShape="0"/>
          </a:effectLst>
          <a:scene3d>
            <a:camera prst="obliqueTopLeft"/>
            <a:lightRig rig="threePt" dir="t"/>
          </a:scene3d>
        </p:spPr>
      </p:pic>
    </p:spTree>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slideLayout" Target="../slideLayouts/slideLayout3.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image" Target="../media/image2.jpg"/><Relationship Id="rId5" Type="http://schemas.openxmlformats.org/officeDocument/2006/relationships/theme" Target="../theme/theme1.xml"/><Relationship Id="rId4" Type="http://schemas.openxmlformats.org/officeDocument/2006/relationships/slideLayout" Target="../slideLayouts/slideLayout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1">
          <a:blip r:embed="rId6"/>
          <a:srcRect/>
          <a:stretch>
            <a:fillRect/>
          </a:stretch>
        </a:blip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152718"/>
            <a:ext cx="5791200" cy="1371600"/>
          </a:xfrm>
          <a:prstGeom prst="rect">
            <a:avLst/>
          </a:prstGeom>
        </p:spPr>
        <p:txBody>
          <a:bodyPr vert="horz" lIns="91440" tIns="45720" rIns="91440" bIns="45720" rtlCol="0" anchor="b">
            <a:normAutofit/>
          </a:bodyPr>
          <a:lstStyle/>
          <a:p>
            <a:r>
              <a:rPr lang="en-US" dirty="0"/>
              <a:t>Click to edit Master title style</a:t>
            </a:r>
          </a:p>
        </p:txBody>
      </p:sp>
      <p:sp>
        <p:nvSpPr>
          <p:cNvPr id="3" name="Text Placeholder 2"/>
          <p:cNvSpPr>
            <a:spLocks noGrp="1"/>
          </p:cNvSpPr>
          <p:nvPr>
            <p:ph type="body" idx="1"/>
          </p:nvPr>
        </p:nvSpPr>
        <p:spPr>
          <a:xfrm>
            <a:off x="457200" y="1752600"/>
            <a:ext cx="7620000" cy="4373563"/>
          </a:xfrm>
          <a:prstGeom prst="rect">
            <a:avLst/>
          </a:prstGeom>
        </p:spPr>
        <p:txBody>
          <a:bodyPr vert="horz" lIns="91440" tIns="45720" rIns="91440" bIns="45720" rtlCol="0">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 name="Footer Placeholder 4"/>
          <p:cNvSpPr>
            <a:spLocks noGrp="1"/>
          </p:cNvSpPr>
          <p:nvPr>
            <p:ph type="ftr" sz="quarter" idx="3"/>
          </p:nvPr>
        </p:nvSpPr>
        <p:spPr>
          <a:xfrm>
            <a:off x="457200" y="6415875"/>
            <a:ext cx="3429000" cy="283845"/>
          </a:xfrm>
          <a:prstGeom prst="rect">
            <a:avLst/>
          </a:prstGeom>
        </p:spPr>
        <p:txBody>
          <a:bodyPr vert="horz" lIns="91440" tIns="45720" rIns="91440" bIns="45720" rtlCol="0" anchor="t"/>
          <a:lstStyle>
            <a:lvl1pPr algn="l">
              <a:defRPr sz="1000">
                <a:solidFill>
                  <a:schemeClr val="tx1"/>
                </a:solidFill>
              </a:defRPr>
            </a:lvl1pPr>
          </a:lstStyle>
          <a:p>
            <a:endParaRPr lang="en-US" dirty="0"/>
          </a:p>
        </p:txBody>
      </p:sp>
      <p:sp>
        <p:nvSpPr>
          <p:cNvPr id="6" name="Slide Number Placeholder 5"/>
          <p:cNvSpPr>
            <a:spLocks noGrp="1"/>
          </p:cNvSpPr>
          <p:nvPr>
            <p:ph type="sldNum" sz="quarter" idx="4"/>
          </p:nvPr>
        </p:nvSpPr>
        <p:spPr>
          <a:xfrm rot="16200000">
            <a:off x="8044814" y="683895"/>
            <a:ext cx="1315721" cy="365125"/>
          </a:xfrm>
          <a:prstGeom prst="rect">
            <a:avLst/>
          </a:prstGeom>
        </p:spPr>
        <p:txBody>
          <a:bodyPr vert="horz" lIns="91440" tIns="45720" rIns="91440" bIns="45720" rtlCol="0" anchor="ctr"/>
          <a:lstStyle>
            <a:lvl1pPr algn="r">
              <a:defRPr sz="2400" b="1">
                <a:solidFill>
                  <a:srgbClr val="FFFFFF"/>
                </a:solidFill>
              </a:defRPr>
            </a:lvl1pPr>
          </a:lstStyle>
          <a:p>
            <a:fld id="{F38DF745-7D3F-47F4-83A3-874385CFAA69}" type="slidenum">
              <a:rPr lang="en-US" smtClean="0"/>
              <a:pPr/>
              <a:t>‹#›</a:t>
            </a:fld>
            <a:endParaRPr lang="en-US" dirty="0"/>
          </a:p>
        </p:txBody>
      </p:sp>
    </p:spTree>
  </p:cSld>
  <p:clrMap bg1="lt1" tx1="dk1" bg2="lt2" tx2="dk2" accent1="accent1" accent2="accent2" accent3="accent3" accent4="accent4" accent5="accent5" accent6="accent6" hlink="hlink" folHlink="folHlink"/>
  <p:sldLayoutIdLst>
    <p:sldLayoutId id="2147483916" r:id="rId1"/>
    <p:sldLayoutId id="2147483914" r:id="rId2"/>
    <p:sldLayoutId id="2147483920" r:id="rId3"/>
    <p:sldLayoutId id="2147483913" r:id="rId4"/>
  </p:sldLayoutIdLst>
  <p:hf sldNum="0" hdr="0" ftr="0" dt="0"/>
  <p:txStyles>
    <p:titleStyle>
      <a:lvl1pPr algn="l" defTabSz="914400" rtl="0" eaLnBrk="1" latinLnBrk="0" hangingPunct="1">
        <a:spcBef>
          <a:spcPct val="0"/>
        </a:spcBef>
        <a:buNone/>
        <a:defRPr sz="2400" kern="1200" cap="all" spc="-60" baseline="0">
          <a:solidFill>
            <a:srgbClr val="6CB255"/>
          </a:solidFill>
          <a:latin typeface="+mj-lt"/>
          <a:ea typeface="+mj-ea"/>
          <a:cs typeface="+mj-cs"/>
        </a:defRPr>
      </a:lvl1pPr>
    </p:titleStyle>
    <p:bodyStyle>
      <a:lvl1pPr marL="0" indent="0" algn="l" defTabSz="914400" rtl="0" eaLnBrk="1" latinLnBrk="0" hangingPunct="1">
        <a:spcBef>
          <a:spcPct val="20000"/>
        </a:spcBef>
        <a:spcAft>
          <a:spcPts val="600"/>
        </a:spcAft>
        <a:buClr>
          <a:srgbClr val="6CB255"/>
        </a:buClr>
        <a:buFont typeface="Arial" pitchFamily="34" charset="0"/>
        <a:buNone/>
        <a:defRPr sz="2000" b="0" kern="1200">
          <a:solidFill>
            <a:schemeClr val="tx1"/>
          </a:solidFill>
          <a:latin typeface="+mn-lt"/>
          <a:ea typeface="+mn-ea"/>
          <a:cs typeface="+mn-cs"/>
        </a:defRPr>
      </a:lvl1pPr>
      <a:lvl2pPr marL="457200" indent="-182880" algn="l" defTabSz="914400" rtl="0" eaLnBrk="1" latinLnBrk="0" hangingPunct="1">
        <a:spcBef>
          <a:spcPct val="20000"/>
        </a:spcBef>
        <a:buClr>
          <a:srgbClr val="6CB255"/>
        </a:buClr>
        <a:buFont typeface="Arial" pitchFamily="34" charset="0"/>
        <a:buChar char="•"/>
        <a:defRPr sz="2000" kern="1200">
          <a:solidFill>
            <a:srgbClr val="000000"/>
          </a:solidFill>
          <a:latin typeface="+mn-lt"/>
          <a:ea typeface="+mn-ea"/>
          <a:cs typeface="+mn-cs"/>
        </a:defRPr>
      </a:lvl2pPr>
      <a:lvl3pPr marL="1143000" indent="-228600" algn="l" defTabSz="914400" rtl="0" eaLnBrk="1" latinLnBrk="0" hangingPunct="1">
        <a:spcBef>
          <a:spcPct val="20000"/>
        </a:spcBef>
        <a:buClr>
          <a:srgbClr val="6CB255"/>
        </a:buClr>
        <a:buFont typeface="Arial" pitchFamily="34" charset="0"/>
        <a:buChar char="•"/>
        <a:defRPr sz="1800" kern="1200">
          <a:solidFill>
            <a:srgbClr val="000000"/>
          </a:solidFill>
          <a:latin typeface="+mn-lt"/>
          <a:ea typeface="+mn-ea"/>
          <a:cs typeface="+mn-cs"/>
        </a:defRPr>
      </a:lvl3pPr>
      <a:lvl4pPr marL="1600200" indent="-228600" algn="l" defTabSz="914400" rtl="0" eaLnBrk="1" latinLnBrk="0" hangingPunct="1">
        <a:spcBef>
          <a:spcPct val="20000"/>
        </a:spcBef>
        <a:buClr>
          <a:srgbClr val="6CB255"/>
        </a:buClr>
        <a:buFont typeface="Arial" pitchFamily="34" charset="0"/>
        <a:buChar char="•"/>
        <a:defRPr sz="1800" kern="1200">
          <a:solidFill>
            <a:srgbClr val="000000"/>
          </a:solidFill>
          <a:latin typeface="+mn-lt"/>
          <a:ea typeface="+mn-ea"/>
          <a:cs typeface="+mn-cs"/>
        </a:defRPr>
      </a:lvl4pPr>
      <a:lvl5pPr marL="2057400" indent="-228600" algn="l" defTabSz="914400" rtl="0" eaLnBrk="1" latinLnBrk="0" hangingPunct="1">
        <a:spcBef>
          <a:spcPct val="20000"/>
        </a:spcBef>
        <a:buClr>
          <a:srgbClr val="6CB255"/>
        </a:buClr>
        <a:buFont typeface="Arial" pitchFamily="34" charset="0"/>
        <a:buChar char="•"/>
        <a:defRPr sz="1800" kern="1200" baseline="0">
          <a:solidFill>
            <a:srgbClr val="000000"/>
          </a:solidFill>
          <a:latin typeface="+mn-lt"/>
          <a:ea typeface="+mn-ea"/>
          <a:cs typeface="+mn-cs"/>
        </a:defRPr>
      </a:lvl5pPr>
      <a:lvl6pPr marL="2514600" indent="-228600" algn="l" defTabSz="914400" rtl="0" eaLnBrk="1" latinLnBrk="0" hangingPunct="1">
        <a:spcBef>
          <a:spcPct val="20000"/>
        </a:spcBef>
        <a:buClr>
          <a:schemeClr val="tx2"/>
        </a:buClr>
        <a:buFont typeface="Arial" pitchFamily="34" charset="0"/>
        <a:buChar char="•"/>
        <a:defRPr sz="1600" kern="1200">
          <a:solidFill>
            <a:schemeClr val="tx1"/>
          </a:solidFill>
          <a:latin typeface="+mn-lt"/>
          <a:ea typeface="+mn-ea"/>
          <a:cs typeface="+mn-cs"/>
        </a:defRPr>
      </a:lvl6pPr>
      <a:lvl7pPr marL="2971800" indent="-228600" algn="l" defTabSz="914400" rtl="0" eaLnBrk="1" latinLnBrk="0" hangingPunct="1">
        <a:spcBef>
          <a:spcPct val="20000"/>
        </a:spcBef>
        <a:buClr>
          <a:schemeClr val="tx2"/>
        </a:buClr>
        <a:buFont typeface="Arial" pitchFamily="34" charset="0"/>
        <a:buChar char="•"/>
        <a:defRPr sz="1600" kern="1200">
          <a:solidFill>
            <a:schemeClr val="tx1"/>
          </a:solidFill>
          <a:latin typeface="+mn-lt"/>
          <a:ea typeface="+mn-ea"/>
          <a:cs typeface="+mn-cs"/>
        </a:defRPr>
      </a:lvl7pPr>
      <a:lvl8pPr marL="3429000" indent="-228600" algn="l" defTabSz="914400" rtl="0" eaLnBrk="1" latinLnBrk="0" hangingPunct="1">
        <a:spcBef>
          <a:spcPct val="20000"/>
        </a:spcBef>
        <a:buClr>
          <a:schemeClr val="tx2"/>
        </a:buClr>
        <a:buFont typeface="Arial" pitchFamily="34" charset="0"/>
        <a:buChar char="•"/>
        <a:defRPr sz="1600" kern="1200">
          <a:solidFill>
            <a:schemeClr val="tx1"/>
          </a:solidFill>
          <a:latin typeface="+mn-lt"/>
          <a:ea typeface="+mn-ea"/>
          <a:cs typeface="+mn-cs"/>
        </a:defRPr>
      </a:lvl8pPr>
      <a:lvl9pPr marL="3886200" indent="-228600" algn="l" defTabSz="914400" rtl="0" eaLnBrk="1" latinLnBrk="0" hangingPunct="1">
        <a:spcBef>
          <a:spcPct val="20000"/>
        </a:spcBef>
        <a:buClr>
          <a:schemeClr val="tx2"/>
        </a:buClr>
        <a:buFont typeface="Arial" pitchFamily="34" charset="0"/>
        <a:buChar char="•"/>
        <a:defRPr sz="16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4.jpg"/><Relationship Id="rId2" Type="http://schemas.openxmlformats.org/officeDocument/2006/relationships/notesSlide" Target="../notesSlides/notesSlide1.xml"/><Relationship Id="rId1" Type="http://schemas.openxmlformats.org/officeDocument/2006/relationships/slideLayout" Target="../slideLayouts/slideLayout4.xml"/><Relationship Id="rId4" Type="http://schemas.openxmlformats.org/officeDocument/2006/relationships/image" Target="../media/image5.jpg"/></Relationships>
</file>

<file path=ppt/slides/_rels/slide2.xml.rels><?xml version="1.0" encoding="UTF-8" standalone="yes"?>
<Relationships xmlns="http://schemas.openxmlformats.org/package/2006/relationships"><Relationship Id="rId3" Type="http://schemas.openxmlformats.org/officeDocument/2006/relationships/image" Target="../media/image5.jpg"/><Relationship Id="rId2" Type="http://schemas.openxmlformats.org/officeDocument/2006/relationships/notesSlide" Target="../notesSlides/notesSlide2.xml"/><Relationship Id="rId1" Type="http://schemas.openxmlformats.org/officeDocument/2006/relationships/slideLayout" Target="../slideLayouts/slideLayout2.xml"/><Relationship Id="rId4" Type="http://schemas.openxmlformats.org/officeDocument/2006/relationships/image" Target="../media/image6.jpeg"/></Relationships>
</file>

<file path=ppt/slides/_rels/slide3.xml.rels><?xml version="1.0" encoding="UTF-8" standalone="yes"?>
<Relationships xmlns="http://schemas.openxmlformats.org/package/2006/relationships"><Relationship Id="rId3" Type="http://schemas.openxmlformats.org/officeDocument/2006/relationships/image" Target="../media/image5.jpg"/><Relationship Id="rId2" Type="http://schemas.openxmlformats.org/officeDocument/2006/relationships/notesSlide" Target="../notesSlides/notesSlide3.xml"/><Relationship Id="rId1" Type="http://schemas.openxmlformats.org/officeDocument/2006/relationships/slideLayout" Target="../slideLayouts/slideLayout2.xml"/><Relationship Id="rId4" Type="http://schemas.openxmlformats.org/officeDocument/2006/relationships/image" Target="../media/image7.jpeg"/></Relationships>
</file>

<file path=ppt/slides/_rels/slide4.xml.rels><?xml version="1.0" encoding="UTF-8" standalone="yes"?>
<Relationships xmlns="http://schemas.openxmlformats.org/package/2006/relationships"><Relationship Id="rId3" Type="http://schemas.openxmlformats.org/officeDocument/2006/relationships/image" Target="../media/image5.jpg"/><Relationship Id="rId2" Type="http://schemas.openxmlformats.org/officeDocument/2006/relationships/notesSlide" Target="../notesSlides/notesSlide4.xml"/><Relationship Id="rId1" Type="http://schemas.openxmlformats.org/officeDocument/2006/relationships/slideLayout" Target="../slideLayouts/slideLayout2.xml"/><Relationship Id="rId5" Type="http://schemas.openxmlformats.org/officeDocument/2006/relationships/image" Target="file://localhost/Volumes/ARTWORK/for%20Conversion/CNX-Biology(Majors)/Chapter%2006/Figure_06_01_02.jpg" TargetMode="External"/><Relationship Id="rId4" Type="http://schemas.openxmlformats.org/officeDocument/2006/relationships/image" Target="../media/image8.jpeg"/></Relationships>
</file>

<file path=ppt/slides/_rels/slide5.xml.rels><?xml version="1.0" encoding="UTF-8" standalone="yes"?>
<Relationships xmlns="http://schemas.openxmlformats.org/package/2006/relationships"><Relationship Id="rId3" Type="http://schemas.openxmlformats.org/officeDocument/2006/relationships/image" Target="../media/image5.jpg"/><Relationship Id="rId2" Type="http://schemas.openxmlformats.org/officeDocument/2006/relationships/notesSlide" Target="../notesSlides/notesSlide5.xml"/><Relationship Id="rId1" Type="http://schemas.openxmlformats.org/officeDocument/2006/relationships/slideLayout" Target="../slideLayouts/slideLayout2.xml"/><Relationship Id="rId5" Type="http://schemas.openxmlformats.org/officeDocument/2006/relationships/image" Target="file://localhost/Volumes/ARTWORK/for%20Conversion/CNX-Biology(Majors)/Chapter%2006/Figure_06_01_04.jpg" TargetMode="External"/><Relationship Id="rId4" Type="http://schemas.openxmlformats.org/officeDocument/2006/relationships/image" Target="../media/image9.jpeg"/></Relationships>
</file>

<file path=ppt/slides/_rels/slide6.xml.rels><?xml version="1.0" encoding="UTF-8" standalone="yes"?>
<Relationships xmlns="http://schemas.openxmlformats.org/package/2006/relationships"><Relationship Id="rId3" Type="http://schemas.openxmlformats.org/officeDocument/2006/relationships/image" Target="../media/image5.jpg"/><Relationship Id="rId2" Type="http://schemas.openxmlformats.org/officeDocument/2006/relationships/notesSlide" Target="../notesSlides/notesSlide6.xml"/><Relationship Id="rId1" Type="http://schemas.openxmlformats.org/officeDocument/2006/relationships/slideLayout" Target="../slideLayouts/slideLayout2.xml"/><Relationship Id="rId5" Type="http://schemas.openxmlformats.org/officeDocument/2006/relationships/image" Target="file://localhost/Volumes/ARTWORK/for%20Conversion/CNX-Biology(Majors)/Chapter%2006/Figure_06_01_03.jpg" TargetMode="External"/><Relationship Id="rId4" Type="http://schemas.openxmlformats.org/officeDocument/2006/relationships/image" Target="../media/image10.jpg"/></Relationships>
</file>

<file path=ppt/slides/_rels/slide7.xml.rels><?xml version="1.0" encoding="UTF-8" standalone="yes"?>
<Relationships xmlns="http://schemas.openxmlformats.org/package/2006/relationships"><Relationship Id="rId3" Type="http://schemas.openxmlformats.org/officeDocument/2006/relationships/image" Target="../media/image5.jpg"/><Relationship Id="rId2" Type="http://schemas.openxmlformats.org/officeDocument/2006/relationships/notesSlide" Target="../notesSlides/notesSlide7.xml"/><Relationship Id="rId1" Type="http://schemas.openxmlformats.org/officeDocument/2006/relationships/slideLayout" Target="../slideLayouts/slideLayout2.xml"/><Relationship Id="rId5" Type="http://schemas.openxmlformats.org/officeDocument/2006/relationships/image" Target="file://localhost/Volumes/ARTWORK/for%20Conversion/CNX-Biology(Majors)/Chapter%2006/Figure_06_03_01ab.jpg" TargetMode="External"/><Relationship Id="rId4" Type="http://schemas.openxmlformats.org/officeDocument/2006/relationships/image" Target="../media/image11.jpg"/></Relationships>
</file>

<file path=ppt/slides/_rels/slide8.xml.rels><?xml version="1.0" encoding="UTF-8" standalone="yes"?>
<Relationships xmlns="http://schemas.openxmlformats.org/package/2006/relationships"><Relationship Id="rId3" Type="http://schemas.openxmlformats.org/officeDocument/2006/relationships/image" Target="../media/image5.jpg"/><Relationship Id="rId2" Type="http://schemas.openxmlformats.org/officeDocument/2006/relationships/notesSlide" Target="../notesSlides/notesSlide8.xml"/><Relationship Id="rId1" Type="http://schemas.openxmlformats.org/officeDocument/2006/relationships/slideLayout" Target="../slideLayouts/slideLayout2.xml"/><Relationship Id="rId5" Type="http://schemas.openxmlformats.org/officeDocument/2006/relationships/image" Target="file://localhost/Volumes/ARTWORK/for%20Conversion/CNX-Biology(Majors)/Chapter%2006/Figure_06_03_02ab.jpg" TargetMode="External"/><Relationship Id="rId4" Type="http://schemas.openxmlformats.org/officeDocument/2006/relationships/image" Target="../media/image12.jpeg"/></Relationships>
</file>

<file path=ppt/slides/_rels/slide9.xml.rels><?xml version="1.0" encoding="UTF-8" standalone="yes"?>
<Relationships xmlns="http://schemas.openxmlformats.org/package/2006/relationships"><Relationship Id="rId3" Type="http://schemas.openxmlformats.org/officeDocument/2006/relationships/image" Target="../media/image5.jpg"/><Relationship Id="rId2" Type="http://schemas.openxmlformats.org/officeDocument/2006/relationships/notesSlide" Target="../notesSlides/notesSlide9.xml"/><Relationship Id="rId1" Type="http://schemas.openxmlformats.org/officeDocument/2006/relationships/slideLayout" Target="../slideLayouts/slideLayout2.xml"/><Relationship Id="rId5" Type="http://schemas.openxmlformats.org/officeDocument/2006/relationships/image" Target="file://localhost/Volumes/ARTWORK/for%20Conversion/CNX-Biology(Majors)/Chapter%2006/Figure_B06_03_05abcd.png" TargetMode="External"/><Relationship Id="rId4" Type="http://schemas.openxmlformats.org/officeDocument/2006/relationships/image" Target="../media/image13.png"/></Relationships>
</file>

<file path=ppt/slides/_rels/slide10.xml.rels><?xml version="1.0" encoding="UTF-8" standalone="yes"?>
<Relationships xmlns="http://schemas.openxmlformats.org/package/2006/relationships"><Relationship Id="rId3" Type="http://schemas.openxmlformats.org/officeDocument/2006/relationships/image" Target="../media/image5.jpg"/><Relationship Id="rId2" Type="http://schemas.openxmlformats.org/officeDocument/2006/relationships/notesSlide" Target="../notesSlides/notesSlide10.xml"/><Relationship Id="rId1" Type="http://schemas.openxmlformats.org/officeDocument/2006/relationships/slideLayout" Target="../slideLayouts/slideLayout2.xml"/><Relationship Id="rId4" Type="http://schemas.openxmlformats.org/officeDocument/2006/relationships/image" Target="../media/image14.jpeg"/></Relationships>
</file>

<file path=ppt/slides/_rels/slide11.xml.rels><?xml version="1.0" encoding="UTF-8" standalone="yes"?>
<Relationships xmlns="http://schemas.openxmlformats.org/package/2006/relationships"><Relationship Id="rId3" Type="http://schemas.openxmlformats.org/officeDocument/2006/relationships/image" Target="../media/image5.jpg"/><Relationship Id="rId2" Type="http://schemas.openxmlformats.org/officeDocument/2006/relationships/notesSlide" Target="../notesSlides/notesSlide11.xml"/><Relationship Id="rId1" Type="http://schemas.openxmlformats.org/officeDocument/2006/relationships/slideLayout" Target="../slideLayouts/slideLayout2.xml"/><Relationship Id="rId5" Type="http://schemas.openxmlformats.org/officeDocument/2006/relationships/image" Target="file://localhost/Volumes/ARTWORK/for%20Conversion/CNX-Biology(Majors)/Chapter%2006/Figure_06_03_04.jpg" TargetMode="External"/><Relationship Id="rId4" Type="http://schemas.openxmlformats.org/officeDocument/2006/relationships/image" Target="../media/image15.jpeg"/></Relationships>
</file>

<file path=ppt/slides/_rels/slide12.xml.rels><?xml version="1.0" encoding="UTF-8" standalone="yes"?>
<Relationships xmlns="http://schemas.openxmlformats.org/package/2006/relationships"><Relationship Id="rId3" Type="http://schemas.openxmlformats.org/officeDocument/2006/relationships/image" Target="../media/image5.jpg"/><Relationship Id="rId2" Type="http://schemas.openxmlformats.org/officeDocument/2006/relationships/notesSlide" Target="../notesSlides/notesSlide12.xml"/><Relationship Id="rId1" Type="http://schemas.openxmlformats.org/officeDocument/2006/relationships/slideLayout" Target="../slideLayouts/slideLayout2.xml"/><Relationship Id="rId5" Type="http://schemas.openxmlformats.org/officeDocument/2006/relationships/image" Target="file://localhost/Volumes/ARTWORK/for%20Conversion/CNX-Biology(Majors)/Chapter%2006/Figure_06_02_01.jpg" TargetMode="External"/><Relationship Id="rId4" Type="http://schemas.openxmlformats.org/officeDocument/2006/relationships/image" Target="../media/image16.jpeg"/></Relationships>
</file>

<file path=ppt/slides/_rels/slide13.xml.rels><?xml version="1.0" encoding="UTF-8" standalone="yes"?>
<Relationships xmlns="http://schemas.openxmlformats.org/package/2006/relationships"><Relationship Id="rId3" Type="http://schemas.openxmlformats.org/officeDocument/2006/relationships/image" Target="../media/image5.jpg"/><Relationship Id="rId2" Type="http://schemas.openxmlformats.org/officeDocument/2006/relationships/notesSlide" Target="../notesSlides/notesSlide13.xml"/><Relationship Id="rId1" Type="http://schemas.openxmlformats.org/officeDocument/2006/relationships/slideLayout" Target="../slideLayouts/slideLayout2.xml"/><Relationship Id="rId5" Type="http://schemas.openxmlformats.org/officeDocument/2006/relationships/image" Target="file://localhost/Volumes/ARTWORK/for%20Conversion/CNX-Biology(Majors)/Chapter%2006/Figure_06_02_02.jpg" TargetMode="External"/><Relationship Id="rId4" Type="http://schemas.openxmlformats.org/officeDocument/2006/relationships/image" Target="../media/image17.jpeg"/></Relationships>
</file>

<file path=ppt/slides/_rels/slide14.xml.rels><?xml version="1.0" encoding="UTF-8" standalone="yes"?>
<Relationships xmlns="http://schemas.openxmlformats.org/package/2006/relationships"><Relationship Id="rId3" Type="http://schemas.openxmlformats.org/officeDocument/2006/relationships/image" Target="../media/image5.jpg"/><Relationship Id="rId2" Type="http://schemas.openxmlformats.org/officeDocument/2006/relationships/notesSlide" Target="../notesSlides/notesSlide14.xml"/><Relationship Id="rId1" Type="http://schemas.openxmlformats.org/officeDocument/2006/relationships/slideLayout" Target="../slideLayouts/slideLayout2.xml"/><Relationship Id="rId5" Type="http://schemas.openxmlformats.org/officeDocument/2006/relationships/image" Target="file://localhost/Volumes/ARTWORK/for%20Conversion/CNX-Biology(Majors)/Chapter%2006/Figure_06_04_01.jpg" TargetMode="External"/><Relationship Id="rId4" Type="http://schemas.openxmlformats.org/officeDocument/2006/relationships/image" Target="../media/image18.jpg"/></Relationships>
</file>

<file path=ppt/slides/_rels/slide15.xml.rels><?xml version="1.0" encoding="UTF-8" standalone="yes"?>
<Relationships xmlns="http://schemas.openxmlformats.org/package/2006/relationships"><Relationship Id="rId3" Type="http://schemas.openxmlformats.org/officeDocument/2006/relationships/image" Target="../media/image5.jpg"/><Relationship Id="rId2" Type="http://schemas.openxmlformats.org/officeDocument/2006/relationships/notesSlide" Target="../notesSlides/notesSlide15.xml"/><Relationship Id="rId1" Type="http://schemas.openxmlformats.org/officeDocument/2006/relationships/slideLayout" Target="../slideLayouts/slideLayout2.xml"/><Relationship Id="rId5" Type="http://schemas.openxmlformats.org/officeDocument/2006/relationships/image" Target="file://localhost/Volumes/ARTWORK/for%20Conversion/CNX-Biology(Majors)/Chapter%2006/Figure_06_04_02.png" TargetMode="External"/><Relationship Id="rId4" Type="http://schemas.openxmlformats.org/officeDocument/2006/relationships/image" Target="../media/image19.png"/></Relationships>
</file>

<file path=ppt/slides/_rels/slide16.xml.rels><?xml version="1.0" encoding="UTF-8" standalone="yes"?>
<Relationships xmlns="http://schemas.openxmlformats.org/package/2006/relationships"><Relationship Id="rId3" Type="http://schemas.openxmlformats.org/officeDocument/2006/relationships/image" Target="../media/image5.jpg"/><Relationship Id="rId2" Type="http://schemas.openxmlformats.org/officeDocument/2006/relationships/notesSlide" Target="../notesSlides/notesSlide16.xml"/><Relationship Id="rId1" Type="http://schemas.openxmlformats.org/officeDocument/2006/relationships/slideLayout" Target="../slideLayouts/slideLayout2.xml"/><Relationship Id="rId5" Type="http://schemas.openxmlformats.org/officeDocument/2006/relationships/image" Target="file://localhost/Volumes/ARTWORK/for%20Conversion/CNX-Biology(Majors)/Chapter%2006/Figure_06_05_01.jpg" TargetMode="External"/><Relationship Id="rId4" Type="http://schemas.openxmlformats.org/officeDocument/2006/relationships/image" Target="../media/image20.jpeg"/></Relationships>
</file>

<file path=ppt/slides/_rels/slide17.xml.rels><?xml version="1.0" encoding="UTF-8" standalone="yes"?>
<Relationships xmlns="http://schemas.openxmlformats.org/package/2006/relationships"><Relationship Id="rId3" Type="http://schemas.openxmlformats.org/officeDocument/2006/relationships/image" Target="../media/image5.jpg"/><Relationship Id="rId2" Type="http://schemas.openxmlformats.org/officeDocument/2006/relationships/notesSlide" Target="../notesSlides/notesSlide17.xml"/><Relationship Id="rId1" Type="http://schemas.openxmlformats.org/officeDocument/2006/relationships/slideLayout" Target="../slideLayouts/slideLayout2.xml"/><Relationship Id="rId5" Type="http://schemas.openxmlformats.org/officeDocument/2006/relationships/image" Target="file://localhost/Volumes/ARTWORK/for%20Conversion/CNX-Biology(Majors)/Chapter%2006/Figure_06_05_03.jpg" TargetMode="External"/><Relationship Id="rId4" Type="http://schemas.openxmlformats.org/officeDocument/2006/relationships/image" Target="../media/image21.jpg"/></Relationships>
</file>

<file path=ppt/slides/_rels/slide18.xml.rels><?xml version="1.0" encoding="UTF-8" standalone="yes"?>
<Relationships xmlns="http://schemas.openxmlformats.org/package/2006/relationships"><Relationship Id="rId3" Type="http://schemas.openxmlformats.org/officeDocument/2006/relationships/image" Target="../media/image5.jpg"/><Relationship Id="rId2" Type="http://schemas.openxmlformats.org/officeDocument/2006/relationships/notesSlide" Target="../notesSlides/notesSlide18.xml"/><Relationship Id="rId1" Type="http://schemas.openxmlformats.org/officeDocument/2006/relationships/slideLayout" Target="../slideLayouts/slideLayout2.xml"/><Relationship Id="rId5" Type="http://schemas.openxmlformats.org/officeDocument/2006/relationships/image" Target="file://localhost/Volumes/ARTWORK/for%20Conversion/CNX-Biology(Majors)/Chapter%2006/Figure_06_05_04.jpg" TargetMode="External"/><Relationship Id="rId4" Type="http://schemas.openxmlformats.org/officeDocument/2006/relationships/image" Target="../media/image22.jpeg"/></Relationships>
</file>

<file path=ppt/slides/_rels/slide19.xml.rels><?xml version="1.0" encoding="UTF-8" standalone="yes"?>
<Relationships xmlns="http://schemas.openxmlformats.org/package/2006/relationships"><Relationship Id="rId3" Type="http://schemas.openxmlformats.org/officeDocument/2006/relationships/image" Target="../media/image5.jpg"/><Relationship Id="rId2" Type="http://schemas.openxmlformats.org/officeDocument/2006/relationships/notesSlide" Target="../notesSlides/notesSlide19.xml"/><Relationship Id="rId1" Type="http://schemas.openxmlformats.org/officeDocument/2006/relationships/slideLayout" Target="../slideLayouts/slideLayout2.xml"/><Relationship Id="rId4" Type="http://schemas.openxmlformats.org/officeDocument/2006/relationships/image" Target="../media/image23.jpeg"/></Relationships>
</file>

<file path=ppt/slides/_rels/slide20.xml.rels><?xml version="1.0" encoding="UTF-8" standalone="yes"?>
<Relationships xmlns="http://schemas.openxmlformats.org/package/2006/relationships"><Relationship Id="rId3" Type="http://schemas.openxmlformats.org/officeDocument/2006/relationships/image" Target="../media/image5.jpg"/><Relationship Id="rId2" Type="http://schemas.openxmlformats.org/officeDocument/2006/relationships/notesSlide" Target="../notesSlides/notesSlide20.xml"/><Relationship Id="rId1" Type="http://schemas.openxmlformats.org/officeDocument/2006/relationships/slideLayout" Target="../slideLayouts/slideLayout2.xml"/><Relationship Id="rId5" Type="http://schemas.openxmlformats.org/officeDocument/2006/relationships/image" Target="file://localhost/Volumes/ARTWORK/for%20Conversion/CNX-Biology(Majors)/Chapter%2006/Figure_06_05_08.jpg" TargetMode="External"/><Relationship Id="rId4" Type="http://schemas.openxmlformats.org/officeDocument/2006/relationships/image" Target="../media/image24.jpg"/></Relationships>
</file>

<file path=ppt/slides/_rels/slide21.xml.rels><?xml version="1.0" encoding="UTF-8" standalone="yes"?>
<Relationships xmlns="http://schemas.openxmlformats.org/package/2006/relationships"><Relationship Id="rId3" Type="http://schemas.openxmlformats.org/officeDocument/2006/relationships/image" Target="../media/image5.jpg"/><Relationship Id="rId2" Type="http://schemas.openxmlformats.org/officeDocument/2006/relationships/notesSlide" Target="../notesSlides/notesSlide21.xml"/><Relationship Id="rId1" Type="http://schemas.openxmlformats.org/officeDocument/2006/relationships/slideLayout" Target="../slideLayouts/slideLayout2.xml"/><Relationship Id="rId5" Type="http://schemas.openxmlformats.org/officeDocument/2006/relationships/image" Target="file://localhost/Volumes/ARTWORK/for%20Conversion/CNX-Biology(Majors)/Chapter%2006/Figure_06_05_06.jpg" TargetMode="External"/><Relationship Id="rId4" Type="http://schemas.openxmlformats.org/officeDocument/2006/relationships/image" Target="../media/image25.jpeg"/></Relationships>
</file>

<file path=ppt/slides/_rels/slide22.xml.rels><?xml version="1.0" encoding="UTF-8" standalone="yes"?>
<Relationships xmlns="http://schemas.openxmlformats.org/package/2006/relationships"><Relationship Id="rId3" Type="http://schemas.openxmlformats.org/officeDocument/2006/relationships/image" Target="../media/image26.jpeg"/><Relationship Id="rId2" Type="http://schemas.openxmlformats.org/officeDocument/2006/relationships/notesSlide" Target="../notesSlides/notesSlide22.xml"/><Relationship Id="rId1" Type="http://schemas.openxmlformats.org/officeDocument/2006/relationships/slideLayout" Target="../slideLayouts/slideLayout2.xml"/><Relationship Id="rId4" Type="http://schemas.openxmlformats.org/officeDocument/2006/relationships/image" Target="../media/image5.jpg"/></Relationships>
</file>

<file path=ppt/slides/slide1.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5" name="Title 1"/>
          <p:cNvSpPr txBox="1">
            <a:spLocks/>
          </p:cNvSpPr>
          <p:nvPr/>
        </p:nvSpPr>
        <p:spPr>
          <a:xfrm>
            <a:off x="0" y="789677"/>
            <a:ext cx="9144000" cy="709154"/>
          </a:xfrm>
          <a:prstGeom prst="rect">
            <a:avLst/>
          </a:prstGeom>
        </p:spPr>
        <p:txBody>
          <a:bodyPr/>
          <a:lstStyle>
            <a:lvl1pPr algn="l" defTabSz="914400" rtl="0" eaLnBrk="1" latinLnBrk="0" hangingPunct="1">
              <a:spcBef>
                <a:spcPct val="0"/>
              </a:spcBef>
              <a:buNone/>
              <a:defRPr sz="3600" kern="1200" cap="all" spc="-60" baseline="0">
                <a:solidFill>
                  <a:srgbClr val="6CB255"/>
                </a:solidFill>
                <a:latin typeface="+mj-lt"/>
                <a:ea typeface="+mj-ea"/>
                <a:cs typeface="+mj-cs"/>
              </a:defRPr>
            </a:lvl1pPr>
          </a:lstStyle>
          <a:p>
            <a:pPr algn="ctr"/>
            <a:r>
              <a:rPr lang="en-US" dirty="0"/>
              <a:t>Biology </a:t>
            </a:r>
            <a:r>
              <a:rPr lang="en-US" cap="none" dirty="0"/>
              <a:t>2e</a:t>
            </a:r>
            <a:endParaRPr lang="en-US" sz="2000" cap="none" dirty="0">
              <a:solidFill>
                <a:schemeClr val="accent3">
                  <a:lumMod val="20000"/>
                  <a:lumOff val="80000"/>
                </a:schemeClr>
              </a:solidFill>
            </a:endParaRPr>
          </a:p>
          <a:p>
            <a:pPr algn="ctr"/>
            <a:endParaRPr lang="en-US" sz="1800" cap="none" dirty="0">
              <a:solidFill>
                <a:schemeClr val="accent3">
                  <a:lumMod val="20000"/>
                  <a:lumOff val="80000"/>
                </a:schemeClr>
              </a:solidFill>
              <a:latin typeface="+mn-lt"/>
            </a:endParaRPr>
          </a:p>
          <a:p>
            <a:pPr algn="ctr"/>
            <a:r>
              <a:rPr lang="en-US" sz="2000" b="1" cap="none" dirty="0">
                <a:solidFill>
                  <a:srgbClr val="212F62"/>
                </a:solidFill>
                <a:latin typeface="+mn-lt"/>
              </a:rPr>
              <a:t>Chapter 6 METABOLISM</a:t>
            </a:r>
          </a:p>
          <a:p>
            <a:pPr algn="ctr"/>
            <a:r>
              <a:rPr lang="en-US" sz="1600" cap="none" dirty="0">
                <a:solidFill>
                  <a:schemeClr val="tx1"/>
                </a:solidFill>
                <a:latin typeface="+mn-lt"/>
              </a:rPr>
              <a:t>PowerPoint Image Slide Show</a:t>
            </a:r>
          </a:p>
        </p:txBody>
      </p:sp>
      <p:pic>
        <p:nvPicPr>
          <p:cNvPr id="4" name="Picture 3"/>
          <p:cNvPicPr>
            <a:picLocks noChangeAspect="1"/>
          </p:cNvPicPr>
          <p:nvPr/>
        </p:nvPicPr>
        <p:blipFill>
          <a:blip r:embed="rId3">
            <a:extLst>
              <a:ext uri="{28A0092B-C50C-407E-A947-70E740481C1C}">
                <a14:useLocalDpi xmlns:a14="http://schemas.microsoft.com/office/drawing/2010/main" val="0"/>
              </a:ext>
            </a:extLst>
          </a:blip>
          <a:srcRect/>
          <a:stretch/>
        </p:blipFill>
        <p:spPr>
          <a:xfrm>
            <a:off x="3567605" y="2518312"/>
            <a:ext cx="2008789" cy="2602059"/>
          </a:xfrm>
          <a:prstGeom prst="rect">
            <a:avLst/>
          </a:prstGeom>
          <a:effectLst>
            <a:reflection blurRad="6350" stA="52000" endA="300" endPos="35000" dir="5400000" sy="-100000" algn="bl" rotWithShape="0"/>
          </a:effectLst>
          <a:scene3d>
            <a:camera prst="obliqueTopLeft"/>
            <a:lightRig rig="threePt" dir="t"/>
          </a:scene3d>
        </p:spPr>
      </p:pic>
      <p:pic>
        <p:nvPicPr>
          <p:cNvPr id="7" name="Picture 6">
            <a:extLst>
              <a:ext uri="{FF2B5EF4-FFF2-40B4-BE49-F238E27FC236}">
                <a16:creationId xmlns:a16="http://schemas.microsoft.com/office/drawing/2014/main" id="{1B43616B-5053-A05A-828F-194E67E15292}"/>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7233007" y="211262"/>
            <a:ext cx="1693024" cy="409803"/>
          </a:xfrm>
          <a:prstGeom prst="rect">
            <a:avLst/>
          </a:prstGeom>
        </p:spPr>
      </p:pic>
    </p:spTree>
    <p:extLst>
      <p:ext uri="{BB962C8B-B14F-4D97-AF65-F5344CB8AC3E}">
        <p14:creationId xmlns:p14="http://schemas.microsoft.com/office/powerpoint/2010/main" val="1322443130"/>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ext Placeholder 6"/>
          <p:cNvSpPr>
            <a:spLocks noGrp="1"/>
          </p:cNvSpPr>
          <p:nvPr>
            <p:ph type="body" sz="quarter" idx="14"/>
          </p:nvPr>
        </p:nvSpPr>
        <p:spPr>
          <a:xfrm>
            <a:off x="609600" y="4748504"/>
            <a:ext cx="7910511" cy="1559698"/>
          </a:xfrm>
        </p:spPr>
        <p:txBody>
          <a:bodyPr>
            <a:normAutofit/>
          </a:bodyPr>
          <a:lstStyle/>
          <a:p>
            <a:r>
              <a:rPr lang="en-US" sz="1600" dirty="0"/>
              <a:t>A hummingbird needs energy to maintain prolonged periods of flight. The bird obtains its energy from taking in food and transforming the nutrients into energy through a series of biochemical reactions. The flight muscles in birds are extremely efficient in energy production. </a:t>
            </a:r>
          </a:p>
          <a:p>
            <a:r>
              <a:rPr lang="en-US" sz="1200" dirty="0"/>
              <a:t>(credit: modification of work by Cory </a:t>
            </a:r>
            <a:r>
              <a:rPr lang="en-US" sz="1200" dirty="0" err="1"/>
              <a:t>Zanker</a:t>
            </a:r>
            <a:r>
              <a:rPr lang="en-US" sz="1200" dirty="0"/>
              <a:t>)</a:t>
            </a:r>
          </a:p>
        </p:txBody>
      </p:sp>
      <p:sp>
        <p:nvSpPr>
          <p:cNvPr id="8" name="Disclaimer">
            <a:extLst>
              <a:ext uri="{FF2B5EF4-FFF2-40B4-BE49-F238E27FC236}">
                <a16:creationId xmlns:a16="http://schemas.microsoft.com/office/drawing/2014/main" id="{E0903B24-30F4-944D-5067-FB7FF370995C}"/>
              </a:ext>
            </a:extLst>
          </p:cNvPr>
          <p:cNvSpPr txBox="1">
            <a:spLocks/>
          </p:cNvSpPr>
          <p:nvPr/>
        </p:nvSpPr>
        <p:spPr>
          <a:xfrm>
            <a:off x="609601" y="6414400"/>
            <a:ext cx="7686942" cy="283845"/>
          </a:xfrm>
          <a:prstGeom prst="rect">
            <a:avLst/>
          </a:prstGeom>
        </p:spPr>
        <p:txBody>
          <a:bodyPr/>
          <a:lstStyle>
            <a:defPPr>
              <a:defRPr lang="en-US"/>
            </a:defPPr>
            <a:lvl1pPr marL="0" algn="l" defTabSz="914400" rtl="0" eaLnBrk="1" latinLnBrk="0" hangingPunct="1">
              <a:defRPr sz="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dirty="0"/>
              <a:t>This </a:t>
            </a:r>
            <a:r>
              <a:rPr lang="en-US" dirty="0" err="1"/>
              <a:t>OpenStax</a:t>
            </a:r>
            <a:r>
              <a:rPr lang="en-US" dirty="0"/>
              <a:t> ancillary resource is © Rice University under a CC-BY 4.0 International license; it may be reproduced or modified but must be attributed to </a:t>
            </a:r>
            <a:r>
              <a:rPr lang="en-US" dirty="0" err="1"/>
              <a:t>OpenStax</a:t>
            </a:r>
            <a:r>
              <a:rPr lang="en-US" dirty="0"/>
              <a:t>, Rice University and any changes must be noted. Any images credited to other sources are similarly available for reproduction, but must be attributed to their sources.</a:t>
            </a:r>
          </a:p>
        </p:txBody>
      </p:sp>
      <p:sp>
        <p:nvSpPr>
          <p:cNvPr id="9" name="Figure Number">
            <a:extLst>
              <a:ext uri="{FF2B5EF4-FFF2-40B4-BE49-F238E27FC236}">
                <a16:creationId xmlns:a16="http://schemas.microsoft.com/office/drawing/2014/main" id="{CDCD06E1-7C38-F024-95C0-2945844F1532}"/>
              </a:ext>
            </a:extLst>
          </p:cNvPr>
          <p:cNvSpPr txBox="1">
            <a:spLocks/>
          </p:cNvSpPr>
          <p:nvPr/>
        </p:nvSpPr>
        <p:spPr>
          <a:xfrm>
            <a:off x="609600" y="231676"/>
            <a:ext cx="8062912" cy="659535"/>
          </a:xfrm>
          <a:prstGeom prst="rect">
            <a:avLst/>
          </a:prstGeom>
        </p:spPr>
        <p:txBody>
          <a:bodyPr vert="horz" lIns="91440" tIns="45720" rIns="91440" bIns="45720" rtlCol="0" anchor="b">
            <a:normAutofit/>
          </a:bodyPr>
          <a:lstStyle>
            <a:lvl1pPr algn="l" defTabSz="914400" rtl="0" eaLnBrk="1" latinLnBrk="0" hangingPunct="1">
              <a:spcBef>
                <a:spcPct val="0"/>
              </a:spcBef>
              <a:buNone/>
              <a:defRPr sz="2400" kern="1200" cap="all" spc="-60" baseline="0">
                <a:solidFill>
                  <a:srgbClr val="6CB255"/>
                </a:solidFill>
                <a:latin typeface="+mj-lt"/>
                <a:ea typeface="+mj-ea"/>
                <a:cs typeface="+mj-cs"/>
              </a:defRPr>
            </a:lvl1pPr>
          </a:lstStyle>
          <a:p>
            <a:r>
              <a:rPr lang="en-US" dirty="0"/>
              <a:t>Figure 6.1</a:t>
            </a:r>
          </a:p>
        </p:txBody>
      </p:sp>
      <p:pic>
        <p:nvPicPr>
          <p:cNvPr id="10" name="Picture 9">
            <a:extLst>
              <a:ext uri="{FF2B5EF4-FFF2-40B4-BE49-F238E27FC236}">
                <a16:creationId xmlns:a16="http://schemas.microsoft.com/office/drawing/2014/main" id="{F37B826F-B73A-519E-2FB0-94F9B980CF7E}"/>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233007" y="211262"/>
            <a:ext cx="1693024" cy="409803"/>
          </a:xfrm>
          <a:prstGeom prst="rect">
            <a:avLst/>
          </a:prstGeom>
        </p:spPr>
      </p:pic>
      <p:pic>
        <p:nvPicPr>
          <p:cNvPr id="11" name="Picture Placeholder 1" descr="In this photo, a hummingbird drinks from a feeder.">
            <a:extLst>
              <a:ext uri="{FF2B5EF4-FFF2-40B4-BE49-F238E27FC236}">
                <a16:creationId xmlns:a16="http://schemas.microsoft.com/office/drawing/2014/main" id="{707B3490-BB65-0F15-70A9-784562DCBB86}"/>
              </a:ext>
            </a:extLst>
          </p:cNvPr>
          <p:cNvPicPr>
            <a:picLocks noGrp="1" noChangeAspect="1"/>
          </p:cNvPicPr>
          <p:nvPr>
            <p:ph type="pic" sz="quarter" idx="13"/>
          </p:nvPr>
        </p:nvPicPr>
        <p:blipFill>
          <a:blip r:embed="rId4" cstate="email">
            <a:extLst>
              <a:ext uri="{28A0092B-C50C-407E-A947-70E740481C1C}">
                <a14:useLocalDpi xmlns:a14="http://schemas.microsoft.com/office/drawing/2010/main" val="0"/>
              </a:ext>
            </a:extLst>
          </a:blip>
          <a:srcRect l="-12221" r="-12221"/>
          <a:stretch>
            <a:fillRect/>
          </a:stretch>
        </p:blipFill>
        <p:spPr>
          <a:xfrm>
            <a:off x="533398" y="1069639"/>
            <a:ext cx="8062913" cy="3500437"/>
          </a:xfrm>
        </p:spPr>
      </p:pic>
    </p:spTree>
    <p:extLst>
      <p:ext uri="{BB962C8B-B14F-4D97-AF65-F5344CB8AC3E}">
        <p14:creationId xmlns:p14="http://schemas.microsoft.com/office/powerpoint/2010/main" val="1039996947"/>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ext Placeholder 6"/>
          <p:cNvSpPr>
            <a:spLocks noGrp="1"/>
          </p:cNvSpPr>
          <p:nvPr>
            <p:ph type="body" sz="quarter" idx="14"/>
          </p:nvPr>
        </p:nvSpPr>
        <p:spPr>
          <a:xfrm>
            <a:off x="4788568" y="1187940"/>
            <a:ext cx="3507973" cy="5092037"/>
          </a:xfrm>
        </p:spPr>
        <p:txBody>
          <a:bodyPr>
            <a:normAutofit/>
          </a:bodyPr>
          <a:lstStyle/>
          <a:p>
            <a:r>
              <a:rPr lang="en-US" sz="1600" dirty="0"/>
              <a:t>Most life forms on earth get their energy from the sun. Plants use photosynthesis to capture sunlight, and herbivores eat those plants to obtain energy. Carnivores eat the herbivores, and decomposers digest plant and animal matter.</a:t>
            </a:r>
          </a:p>
        </p:txBody>
      </p:sp>
      <p:sp>
        <p:nvSpPr>
          <p:cNvPr id="8" name="Disclaimer">
            <a:extLst>
              <a:ext uri="{FF2B5EF4-FFF2-40B4-BE49-F238E27FC236}">
                <a16:creationId xmlns:a16="http://schemas.microsoft.com/office/drawing/2014/main" id="{E0903B24-30F4-944D-5067-FB7FF370995C}"/>
              </a:ext>
            </a:extLst>
          </p:cNvPr>
          <p:cNvSpPr txBox="1">
            <a:spLocks/>
          </p:cNvSpPr>
          <p:nvPr/>
        </p:nvSpPr>
        <p:spPr>
          <a:xfrm>
            <a:off x="609601" y="6414400"/>
            <a:ext cx="7686942" cy="283845"/>
          </a:xfrm>
          <a:prstGeom prst="rect">
            <a:avLst/>
          </a:prstGeom>
        </p:spPr>
        <p:txBody>
          <a:bodyPr/>
          <a:lstStyle>
            <a:defPPr>
              <a:defRPr lang="en-US"/>
            </a:defPPr>
            <a:lvl1pPr marL="0" algn="l" defTabSz="914400" rtl="0" eaLnBrk="1" latinLnBrk="0" hangingPunct="1">
              <a:defRPr sz="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dirty="0"/>
              <a:t>This </a:t>
            </a:r>
            <a:r>
              <a:rPr lang="en-US" dirty="0" err="1"/>
              <a:t>OpenStax</a:t>
            </a:r>
            <a:r>
              <a:rPr lang="en-US" dirty="0"/>
              <a:t> ancillary resource is © Rice University under a CC-BY 4.0 International license; it may be reproduced or modified but must be attributed to </a:t>
            </a:r>
            <a:r>
              <a:rPr lang="en-US" dirty="0" err="1"/>
              <a:t>OpenStax</a:t>
            </a:r>
            <a:r>
              <a:rPr lang="en-US" dirty="0"/>
              <a:t>, Rice University and any changes must be noted. Any images credited to other sources are similarly available for reproduction, but must be attributed to their sources.</a:t>
            </a:r>
          </a:p>
        </p:txBody>
      </p:sp>
      <p:sp>
        <p:nvSpPr>
          <p:cNvPr id="9" name="Figure Number">
            <a:extLst>
              <a:ext uri="{FF2B5EF4-FFF2-40B4-BE49-F238E27FC236}">
                <a16:creationId xmlns:a16="http://schemas.microsoft.com/office/drawing/2014/main" id="{CDCD06E1-7C38-F024-95C0-2945844F1532}"/>
              </a:ext>
            </a:extLst>
          </p:cNvPr>
          <p:cNvSpPr txBox="1">
            <a:spLocks/>
          </p:cNvSpPr>
          <p:nvPr/>
        </p:nvSpPr>
        <p:spPr>
          <a:xfrm>
            <a:off x="609600" y="231676"/>
            <a:ext cx="8062912" cy="659535"/>
          </a:xfrm>
          <a:prstGeom prst="rect">
            <a:avLst/>
          </a:prstGeom>
        </p:spPr>
        <p:txBody>
          <a:bodyPr vert="horz" lIns="91440" tIns="45720" rIns="91440" bIns="45720" rtlCol="0" anchor="b">
            <a:normAutofit/>
          </a:bodyPr>
          <a:lstStyle>
            <a:lvl1pPr algn="l" defTabSz="914400" rtl="0" eaLnBrk="1" latinLnBrk="0" hangingPunct="1">
              <a:spcBef>
                <a:spcPct val="0"/>
              </a:spcBef>
              <a:buNone/>
              <a:defRPr sz="2400" kern="1200" cap="all" spc="-60" baseline="0">
                <a:solidFill>
                  <a:srgbClr val="6CB255"/>
                </a:solidFill>
                <a:latin typeface="+mj-lt"/>
                <a:ea typeface="+mj-ea"/>
                <a:cs typeface="+mj-cs"/>
              </a:defRPr>
            </a:lvl1pPr>
          </a:lstStyle>
          <a:p>
            <a:r>
              <a:rPr lang="en-US" dirty="0"/>
              <a:t>Figure 6.2</a:t>
            </a:r>
          </a:p>
        </p:txBody>
      </p:sp>
      <p:pic>
        <p:nvPicPr>
          <p:cNvPr id="11" name="Picture 10">
            <a:extLst>
              <a:ext uri="{FF2B5EF4-FFF2-40B4-BE49-F238E27FC236}">
                <a16:creationId xmlns:a16="http://schemas.microsoft.com/office/drawing/2014/main" id="{4CE7CBBF-E732-7770-00B6-8D87D51C6AA5}"/>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233007" y="211262"/>
            <a:ext cx="1693024" cy="409803"/>
          </a:xfrm>
          <a:prstGeom prst="rect">
            <a:avLst/>
          </a:prstGeom>
        </p:spPr>
      </p:pic>
      <p:pic>
        <p:nvPicPr>
          <p:cNvPr id="10" name="Picture Placeholder 1" descr="This diagram shows energy from the sun being transferred to producers, such as plants, as well as releasing heat. The producers in turn transfer the energy to consumers and decomposers, which release heat. Animals also transfer energy to decomposers.">
            <a:extLst>
              <a:ext uri="{FF2B5EF4-FFF2-40B4-BE49-F238E27FC236}">
                <a16:creationId xmlns:a16="http://schemas.microsoft.com/office/drawing/2014/main" id="{F5733917-213A-27D5-4C5C-1E3EAB89D444}"/>
              </a:ext>
            </a:extLst>
          </p:cNvPr>
          <p:cNvPicPr>
            <a:picLocks noGrp="1" noChangeAspect="1"/>
          </p:cNvPicPr>
          <p:nvPr>
            <p:ph type="pic" sz="quarter" idx="13"/>
          </p:nvPr>
        </p:nvPicPr>
        <p:blipFill>
          <a:blip r:embed="rId4" cstate="email">
            <a:extLst>
              <a:ext uri="{28A0092B-C50C-407E-A947-70E740481C1C}">
                <a14:useLocalDpi xmlns:a14="http://schemas.microsoft.com/office/drawing/2010/main" val="0"/>
              </a:ext>
            </a:extLst>
          </a:blip>
          <a:srcRect t="-6890" b="-6890"/>
          <a:stretch>
            <a:fillRect/>
          </a:stretch>
        </p:blipFill>
        <p:spPr>
          <a:xfrm>
            <a:off x="609600" y="861457"/>
            <a:ext cx="4032250" cy="5256213"/>
          </a:xfrm>
        </p:spPr>
      </p:pic>
    </p:spTree>
    <p:extLst>
      <p:ext uri="{BB962C8B-B14F-4D97-AF65-F5344CB8AC3E}">
        <p14:creationId xmlns:p14="http://schemas.microsoft.com/office/powerpoint/2010/main" val="73233116"/>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ext Placeholder 6"/>
          <p:cNvSpPr>
            <a:spLocks noGrp="1"/>
          </p:cNvSpPr>
          <p:nvPr>
            <p:ph type="body" sz="quarter" idx="14"/>
          </p:nvPr>
        </p:nvSpPr>
        <p:spPr>
          <a:xfrm>
            <a:off x="609599" y="4805442"/>
            <a:ext cx="7993855" cy="1608958"/>
          </a:xfrm>
        </p:spPr>
        <p:txBody>
          <a:bodyPr>
            <a:normAutofit/>
          </a:bodyPr>
          <a:lstStyle/>
          <a:p>
            <a:r>
              <a:rPr lang="en-US" sz="1600" dirty="0"/>
              <a:t>Plants, like this oak tree, use energy from sunlight to make sugar and other organic molecules. Both plants and animals, like this squirrel, use cellular respiration to derive energy from the organic molecules originally produced by plants.</a:t>
            </a:r>
          </a:p>
          <a:p>
            <a:r>
              <a:rPr lang="en-US" sz="1200" dirty="0"/>
              <a:t>(credit “acorn”: modification of work by Noel Reynolds; credit “squirrel”: modification of work by Dawn </a:t>
            </a:r>
            <a:r>
              <a:rPr lang="en-US" sz="1200" dirty="0" err="1"/>
              <a:t>Huczek</a:t>
            </a:r>
            <a:r>
              <a:rPr lang="en-US" sz="1200" dirty="0"/>
              <a:t>)</a:t>
            </a:r>
          </a:p>
        </p:txBody>
      </p:sp>
      <p:sp>
        <p:nvSpPr>
          <p:cNvPr id="8" name="Disclaimer">
            <a:extLst>
              <a:ext uri="{FF2B5EF4-FFF2-40B4-BE49-F238E27FC236}">
                <a16:creationId xmlns:a16="http://schemas.microsoft.com/office/drawing/2014/main" id="{E0903B24-30F4-944D-5067-FB7FF370995C}"/>
              </a:ext>
            </a:extLst>
          </p:cNvPr>
          <p:cNvSpPr txBox="1">
            <a:spLocks/>
          </p:cNvSpPr>
          <p:nvPr/>
        </p:nvSpPr>
        <p:spPr>
          <a:xfrm>
            <a:off x="609601" y="6414400"/>
            <a:ext cx="7686942" cy="283845"/>
          </a:xfrm>
          <a:prstGeom prst="rect">
            <a:avLst/>
          </a:prstGeom>
        </p:spPr>
        <p:txBody>
          <a:bodyPr/>
          <a:lstStyle>
            <a:defPPr>
              <a:defRPr lang="en-US"/>
            </a:defPPr>
            <a:lvl1pPr marL="0" algn="l" defTabSz="914400" rtl="0" eaLnBrk="1" latinLnBrk="0" hangingPunct="1">
              <a:defRPr sz="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dirty="0"/>
              <a:t>This </a:t>
            </a:r>
            <a:r>
              <a:rPr lang="en-US" dirty="0" err="1"/>
              <a:t>OpenStax</a:t>
            </a:r>
            <a:r>
              <a:rPr lang="en-US" dirty="0"/>
              <a:t> ancillary resource is © Rice University under a CC-BY 4.0 International license; it may be reproduced or modified but must be attributed to </a:t>
            </a:r>
            <a:r>
              <a:rPr lang="en-US" dirty="0" err="1"/>
              <a:t>OpenStax</a:t>
            </a:r>
            <a:r>
              <a:rPr lang="en-US" dirty="0"/>
              <a:t>, Rice University and any changes must be noted. Any images credited to other sources are similarly available for reproduction, but must be attributed to their sources.</a:t>
            </a:r>
          </a:p>
        </p:txBody>
      </p:sp>
      <p:sp>
        <p:nvSpPr>
          <p:cNvPr id="9" name="Figure Number">
            <a:extLst>
              <a:ext uri="{FF2B5EF4-FFF2-40B4-BE49-F238E27FC236}">
                <a16:creationId xmlns:a16="http://schemas.microsoft.com/office/drawing/2014/main" id="{CDCD06E1-7C38-F024-95C0-2945844F1532}"/>
              </a:ext>
            </a:extLst>
          </p:cNvPr>
          <p:cNvSpPr txBox="1">
            <a:spLocks/>
          </p:cNvSpPr>
          <p:nvPr/>
        </p:nvSpPr>
        <p:spPr>
          <a:xfrm>
            <a:off x="609600" y="231676"/>
            <a:ext cx="8062912" cy="659535"/>
          </a:xfrm>
          <a:prstGeom prst="rect">
            <a:avLst/>
          </a:prstGeom>
        </p:spPr>
        <p:txBody>
          <a:bodyPr vert="horz" lIns="91440" tIns="45720" rIns="91440" bIns="45720" rtlCol="0" anchor="b">
            <a:normAutofit/>
          </a:bodyPr>
          <a:lstStyle>
            <a:lvl1pPr algn="l" defTabSz="914400" rtl="0" eaLnBrk="1" latinLnBrk="0" hangingPunct="1">
              <a:spcBef>
                <a:spcPct val="0"/>
              </a:spcBef>
              <a:buNone/>
              <a:defRPr sz="2400" kern="1200" cap="all" spc="-60" baseline="0">
                <a:solidFill>
                  <a:srgbClr val="6CB255"/>
                </a:solidFill>
                <a:latin typeface="+mj-lt"/>
                <a:ea typeface="+mj-ea"/>
                <a:cs typeface="+mj-cs"/>
              </a:defRPr>
            </a:lvl1pPr>
          </a:lstStyle>
          <a:p>
            <a:r>
              <a:rPr lang="en-US" dirty="0"/>
              <a:t>Figure 6.3</a:t>
            </a:r>
          </a:p>
        </p:txBody>
      </p:sp>
      <p:pic>
        <p:nvPicPr>
          <p:cNvPr id="11" name="Picture 10">
            <a:extLst>
              <a:ext uri="{FF2B5EF4-FFF2-40B4-BE49-F238E27FC236}">
                <a16:creationId xmlns:a16="http://schemas.microsoft.com/office/drawing/2014/main" id="{4CE7CBBF-E732-7770-00B6-8D87D51C6AA5}"/>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233007" y="211262"/>
            <a:ext cx="1693024" cy="409803"/>
          </a:xfrm>
          <a:prstGeom prst="rect">
            <a:avLst/>
          </a:prstGeom>
        </p:spPr>
      </p:pic>
      <p:pic>
        <p:nvPicPr>
          <p:cNvPr id="12" name="Figure_06_01_02_DNU.jpg" descr="The photo on the left shows acorns growing on an oak tree. The photo on the right shows a squirrel eating.">
            <a:extLst>
              <a:ext uri="{FF2B5EF4-FFF2-40B4-BE49-F238E27FC236}">
                <a16:creationId xmlns:a16="http://schemas.microsoft.com/office/drawing/2014/main" id="{4AE14DB8-E86E-C437-E07E-25B8F75C35DE}"/>
              </a:ext>
            </a:extLst>
          </p:cNvPr>
          <p:cNvPicPr>
            <a:picLocks noGrp="1" noChangeAspect="1"/>
          </p:cNvPicPr>
          <p:nvPr>
            <p:ph type="pic" sz="quarter" idx="13"/>
          </p:nvPr>
        </p:nvPicPr>
        <p:blipFill>
          <a:blip r:embed="rId4" r:link="rId5" cstate="email">
            <a:extLst>
              <a:ext uri="{28A0092B-C50C-407E-A947-70E740481C1C}">
                <a14:useLocalDpi xmlns:a14="http://schemas.microsoft.com/office/drawing/2010/main" val="0"/>
              </a:ext>
            </a:extLst>
          </a:blip>
          <a:srcRect/>
          <a:stretch>
            <a:fillRect/>
          </a:stretch>
        </p:blipFill>
        <p:spPr>
          <a:xfrm>
            <a:off x="1097621" y="1098108"/>
            <a:ext cx="6948758" cy="3500437"/>
          </a:xfrm>
        </p:spPr>
      </p:pic>
    </p:spTree>
    <p:extLst>
      <p:ext uri="{BB962C8B-B14F-4D97-AF65-F5344CB8AC3E}">
        <p14:creationId xmlns:p14="http://schemas.microsoft.com/office/powerpoint/2010/main" val="2817818870"/>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ext Placeholder 6"/>
          <p:cNvSpPr>
            <a:spLocks noGrp="1"/>
          </p:cNvSpPr>
          <p:nvPr>
            <p:ph type="body" sz="quarter" idx="14"/>
          </p:nvPr>
        </p:nvSpPr>
        <p:spPr>
          <a:xfrm>
            <a:off x="609600" y="4977114"/>
            <a:ext cx="7910512" cy="1331087"/>
          </a:xfrm>
        </p:spPr>
        <p:txBody>
          <a:bodyPr>
            <a:normAutofit/>
          </a:bodyPr>
          <a:lstStyle/>
          <a:p>
            <a:r>
              <a:rPr lang="en-US" sz="1600" dirty="0"/>
              <a:t>This tree shows the evolution of the various branches of life. The vertical dimension is time. Early life forms, in blue, used anaerobic metabolism to obtain energy from their surroundings.</a:t>
            </a:r>
          </a:p>
        </p:txBody>
      </p:sp>
      <p:sp>
        <p:nvSpPr>
          <p:cNvPr id="8" name="Disclaimer">
            <a:extLst>
              <a:ext uri="{FF2B5EF4-FFF2-40B4-BE49-F238E27FC236}">
                <a16:creationId xmlns:a16="http://schemas.microsoft.com/office/drawing/2014/main" id="{E0903B24-30F4-944D-5067-FB7FF370995C}"/>
              </a:ext>
            </a:extLst>
          </p:cNvPr>
          <p:cNvSpPr txBox="1">
            <a:spLocks/>
          </p:cNvSpPr>
          <p:nvPr/>
        </p:nvSpPr>
        <p:spPr>
          <a:xfrm>
            <a:off x="609601" y="6414400"/>
            <a:ext cx="7686942" cy="283845"/>
          </a:xfrm>
          <a:prstGeom prst="rect">
            <a:avLst/>
          </a:prstGeom>
        </p:spPr>
        <p:txBody>
          <a:bodyPr/>
          <a:lstStyle>
            <a:defPPr>
              <a:defRPr lang="en-US"/>
            </a:defPPr>
            <a:lvl1pPr marL="0" algn="l" defTabSz="914400" rtl="0" eaLnBrk="1" latinLnBrk="0" hangingPunct="1">
              <a:defRPr sz="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dirty="0"/>
              <a:t>This </a:t>
            </a:r>
            <a:r>
              <a:rPr lang="en-US" dirty="0" err="1"/>
              <a:t>OpenStax</a:t>
            </a:r>
            <a:r>
              <a:rPr lang="en-US" dirty="0"/>
              <a:t> ancillary resource is © Rice University under a CC-BY 4.0 International license; it may be reproduced or modified but must be attributed to </a:t>
            </a:r>
            <a:r>
              <a:rPr lang="en-US" dirty="0" err="1"/>
              <a:t>OpenStax</a:t>
            </a:r>
            <a:r>
              <a:rPr lang="en-US" dirty="0"/>
              <a:t>, Rice University and any changes must be noted. Any images credited to other sources are similarly available for reproduction, but must be attributed to their sources.</a:t>
            </a:r>
          </a:p>
        </p:txBody>
      </p:sp>
      <p:sp>
        <p:nvSpPr>
          <p:cNvPr id="9" name="Figure Number">
            <a:extLst>
              <a:ext uri="{FF2B5EF4-FFF2-40B4-BE49-F238E27FC236}">
                <a16:creationId xmlns:a16="http://schemas.microsoft.com/office/drawing/2014/main" id="{CDCD06E1-7C38-F024-95C0-2945844F1532}"/>
              </a:ext>
            </a:extLst>
          </p:cNvPr>
          <p:cNvSpPr txBox="1">
            <a:spLocks/>
          </p:cNvSpPr>
          <p:nvPr/>
        </p:nvSpPr>
        <p:spPr>
          <a:xfrm>
            <a:off x="609600" y="231676"/>
            <a:ext cx="8062912" cy="659535"/>
          </a:xfrm>
          <a:prstGeom prst="rect">
            <a:avLst/>
          </a:prstGeom>
        </p:spPr>
        <p:txBody>
          <a:bodyPr vert="horz" lIns="91440" tIns="45720" rIns="91440" bIns="45720" rtlCol="0" anchor="b">
            <a:normAutofit/>
          </a:bodyPr>
          <a:lstStyle>
            <a:lvl1pPr algn="l" defTabSz="914400" rtl="0" eaLnBrk="1" latinLnBrk="0" hangingPunct="1">
              <a:spcBef>
                <a:spcPct val="0"/>
              </a:spcBef>
              <a:buNone/>
              <a:defRPr sz="2400" kern="1200" cap="all" spc="-60" baseline="0">
                <a:solidFill>
                  <a:srgbClr val="6CB255"/>
                </a:solidFill>
                <a:latin typeface="+mj-lt"/>
                <a:ea typeface="+mj-ea"/>
                <a:cs typeface="+mj-cs"/>
              </a:defRPr>
            </a:lvl1pPr>
          </a:lstStyle>
          <a:p>
            <a:r>
              <a:rPr lang="en-US" dirty="0"/>
              <a:t>Figure 6.4</a:t>
            </a:r>
          </a:p>
        </p:txBody>
      </p:sp>
      <p:pic>
        <p:nvPicPr>
          <p:cNvPr id="11" name="Picture 10">
            <a:extLst>
              <a:ext uri="{FF2B5EF4-FFF2-40B4-BE49-F238E27FC236}">
                <a16:creationId xmlns:a16="http://schemas.microsoft.com/office/drawing/2014/main" id="{4CE7CBBF-E732-7770-00B6-8D87D51C6AA5}"/>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233007" y="211262"/>
            <a:ext cx="1693024" cy="409803"/>
          </a:xfrm>
          <a:prstGeom prst="rect">
            <a:avLst/>
          </a:prstGeom>
        </p:spPr>
      </p:pic>
      <p:pic>
        <p:nvPicPr>
          <p:cNvPr id="12" name="Figure_06_01_04.jpg" descr="At the base of the evolutionary tree is the prokaryotic ancestor. This ancestor gave rise to archaebacteria, eubacteria, and Protista, which in turn gave rise to plants, fungi, and animals.">
            <a:extLst>
              <a:ext uri="{FF2B5EF4-FFF2-40B4-BE49-F238E27FC236}">
                <a16:creationId xmlns:a16="http://schemas.microsoft.com/office/drawing/2014/main" id="{CA306700-2306-96B6-6B52-BC7BEEE298D3}"/>
              </a:ext>
            </a:extLst>
          </p:cNvPr>
          <p:cNvPicPr>
            <a:picLocks noGrp="1" noChangeAspect="1"/>
          </p:cNvPicPr>
          <p:nvPr>
            <p:ph type="pic" sz="quarter" idx="13"/>
          </p:nvPr>
        </p:nvPicPr>
        <p:blipFill>
          <a:blip r:embed="rId4" r:link="rId5" cstate="email">
            <a:extLst>
              <a:ext uri="{28A0092B-C50C-407E-A947-70E740481C1C}">
                <a14:useLocalDpi xmlns:a14="http://schemas.microsoft.com/office/drawing/2010/main" val="0"/>
              </a:ext>
            </a:extLst>
          </a:blip>
          <a:srcRect l="-4994" r="-4994"/>
          <a:stretch>
            <a:fillRect/>
          </a:stretch>
        </p:blipFill>
        <p:spPr>
          <a:xfrm>
            <a:off x="540543" y="1206531"/>
            <a:ext cx="8062913" cy="3500437"/>
          </a:xfrm>
        </p:spPr>
      </p:pic>
    </p:spTree>
    <p:extLst>
      <p:ext uri="{BB962C8B-B14F-4D97-AF65-F5344CB8AC3E}">
        <p14:creationId xmlns:p14="http://schemas.microsoft.com/office/powerpoint/2010/main" val="1657534849"/>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ext Placeholder 6"/>
          <p:cNvSpPr>
            <a:spLocks noGrp="1"/>
          </p:cNvSpPr>
          <p:nvPr>
            <p:ph type="body" sz="quarter" idx="14"/>
          </p:nvPr>
        </p:nvSpPr>
        <p:spPr>
          <a:xfrm>
            <a:off x="609600" y="4166886"/>
            <a:ext cx="7910512" cy="2141315"/>
          </a:xfrm>
        </p:spPr>
        <p:txBody>
          <a:bodyPr>
            <a:normAutofit/>
          </a:bodyPr>
          <a:lstStyle/>
          <a:p>
            <a:r>
              <a:rPr lang="en-US" sz="1600" dirty="0"/>
              <a:t>Anabolic pathways are those that require energy to synthesize larger molecules. Catabolic pathways are those that generate energy by breaking down larger molecules. Both types of pathways are required for maintaining the cell’s energy balance.</a:t>
            </a:r>
          </a:p>
        </p:txBody>
      </p:sp>
      <p:sp>
        <p:nvSpPr>
          <p:cNvPr id="8" name="Disclaimer">
            <a:extLst>
              <a:ext uri="{FF2B5EF4-FFF2-40B4-BE49-F238E27FC236}">
                <a16:creationId xmlns:a16="http://schemas.microsoft.com/office/drawing/2014/main" id="{E0903B24-30F4-944D-5067-FB7FF370995C}"/>
              </a:ext>
            </a:extLst>
          </p:cNvPr>
          <p:cNvSpPr txBox="1">
            <a:spLocks/>
          </p:cNvSpPr>
          <p:nvPr/>
        </p:nvSpPr>
        <p:spPr>
          <a:xfrm>
            <a:off x="609601" y="6414400"/>
            <a:ext cx="7686942" cy="283845"/>
          </a:xfrm>
          <a:prstGeom prst="rect">
            <a:avLst/>
          </a:prstGeom>
        </p:spPr>
        <p:txBody>
          <a:bodyPr/>
          <a:lstStyle>
            <a:defPPr>
              <a:defRPr lang="en-US"/>
            </a:defPPr>
            <a:lvl1pPr marL="0" algn="l" defTabSz="914400" rtl="0" eaLnBrk="1" latinLnBrk="0" hangingPunct="1">
              <a:defRPr sz="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dirty="0"/>
              <a:t>This </a:t>
            </a:r>
            <a:r>
              <a:rPr lang="en-US" dirty="0" err="1"/>
              <a:t>OpenStax</a:t>
            </a:r>
            <a:r>
              <a:rPr lang="en-US" dirty="0"/>
              <a:t> ancillary resource is © Rice University under a CC-BY 4.0 International license; it may be reproduced or modified but must be attributed to </a:t>
            </a:r>
            <a:r>
              <a:rPr lang="en-US" dirty="0" err="1"/>
              <a:t>OpenStax</a:t>
            </a:r>
            <a:r>
              <a:rPr lang="en-US" dirty="0"/>
              <a:t>, Rice University and any changes must be noted. Any images credited to other sources are similarly available for reproduction, but must be attributed to their sources.</a:t>
            </a:r>
          </a:p>
        </p:txBody>
      </p:sp>
      <p:sp>
        <p:nvSpPr>
          <p:cNvPr id="9" name="Figure Number">
            <a:extLst>
              <a:ext uri="{FF2B5EF4-FFF2-40B4-BE49-F238E27FC236}">
                <a16:creationId xmlns:a16="http://schemas.microsoft.com/office/drawing/2014/main" id="{CDCD06E1-7C38-F024-95C0-2945844F1532}"/>
              </a:ext>
            </a:extLst>
          </p:cNvPr>
          <p:cNvSpPr txBox="1">
            <a:spLocks/>
          </p:cNvSpPr>
          <p:nvPr/>
        </p:nvSpPr>
        <p:spPr>
          <a:xfrm>
            <a:off x="609600" y="231676"/>
            <a:ext cx="8062912" cy="659535"/>
          </a:xfrm>
          <a:prstGeom prst="rect">
            <a:avLst/>
          </a:prstGeom>
        </p:spPr>
        <p:txBody>
          <a:bodyPr vert="horz" lIns="91440" tIns="45720" rIns="91440" bIns="45720" rtlCol="0" anchor="b">
            <a:normAutofit/>
          </a:bodyPr>
          <a:lstStyle>
            <a:lvl1pPr algn="l" defTabSz="914400" rtl="0" eaLnBrk="1" latinLnBrk="0" hangingPunct="1">
              <a:spcBef>
                <a:spcPct val="0"/>
              </a:spcBef>
              <a:buNone/>
              <a:defRPr sz="2400" kern="1200" cap="all" spc="-60" baseline="0">
                <a:solidFill>
                  <a:srgbClr val="6CB255"/>
                </a:solidFill>
                <a:latin typeface="+mj-lt"/>
                <a:ea typeface="+mj-ea"/>
                <a:cs typeface="+mj-cs"/>
              </a:defRPr>
            </a:lvl1pPr>
          </a:lstStyle>
          <a:p>
            <a:r>
              <a:rPr lang="en-US" dirty="0"/>
              <a:t>Figure 6.5</a:t>
            </a:r>
          </a:p>
        </p:txBody>
      </p:sp>
      <p:pic>
        <p:nvPicPr>
          <p:cNvPr id="11" name="Picture 10">
            <a:extLst>
              <a:ext uri="{FF2B5EF4-FFF2-40B4-BE49-F238E27FC236}">
                <a16:creationId xmlns:a16="http://schemas.microsoft.com/office/drawing/2014/main" id="{4CE7CBBF-E732-7770-00B6-8D87D51C6AA5}"/>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233007" y="211262"/>
            <a:ext cx="1693024" cy="409803"/>
          </a:xfrm>
          <a:prstGeom prst="rect">
            <a:avLst/>
          </a:prstGeom>
        </p:spPr>
      </p:pic>
      <p:pic>
        <p:nvPicPr>
          <p:cNvPr id="10" name="Figure_06_01_03.jpg" descr="Anabolic and catabolic pathways are shown. In the anabolic pathway (top), four small molecules have energy added to them to make one large molecule. In the catabolic pathway (bottom), one large molecule is broken down into two components: four small molecules plus energy.">
            <a:extLst>
              <a:ext uri="{FF2B5EF4-FFF2-40B4-BE49-F238E27FC236}">
                <a16:creationId xmlns:a16="http://schemas.microsoft.com/office/drawing/2014/main" id="{6D4B70D7-72AF-43CE-1859-2403498F8749}"/>
              </a:ext>
            </a:extLst>
          </p:cNvPr>
          <p:cNvPicPr>
            <a:picLocks noGrp="1" noChangeAspect="1"/>
          </p:cNvPicPr>
          <p:nvPr>
            <p:ph type="pic" sz="quarter" idx="13"/>
          </p:nvPr>
        </p:nvPicPr>
        <p:blipFill>
          <a:blip r:embed="rId4" r:link="rId5">
            <a:extLst>
              <a:ext uri="{28A0092B-C50C-407E-A947-70E740481C1C}">
                <a14:useLocalDpi xmlns:a14="http://schemas.microsoft.com/office/drawing/2010/main" val="0"/>
              </a:ext>
            </a:extLst>
          </a:blip>
          <a:srcRect t="-18100" b="-18100"/>
          <a:stretch>
            <a:fillRect/>
          </a:stretch>
        </p:blipFill>
        <p:spPr>
          <a:xfrm>
            <a:off x="728528" y="997410"/>
            <a:ext cx="7686943" cy="3337213"/>
          </a:xfrm>
        </p:spPr>
      </p:pic>
    </p:spTree>
    <p:extLst>
      <p:ext uri="{BB962C8B-B14F-4D97-AF65-F5344CB8AC3E}">
        <p14:creationId xmlns:p14="http://schemas.microsoft.com/office/powerpoint/2010/main" val="1684161635"/>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ext Placeholder 6"/>
          <p:cNvSpPr>
            <a:spLocks noGrp="1"/>
          </p:cNvSpPr>
          <p:nvPr>
            <p:ph type="body" sz="quarter" idx="14"/>
          </p:nvPr>
        </p:nvSpPr>
        <p:spPr>
          <a:xfrm>
            <a:off x="609600" y="4830516"/>
            <a:ext cx="7910512" cy="1477685"/>
          </a:xfrm>
        </p:spPr>
        <p:txBody>
          <a:bodyPr>
            <a:normAutofit/>
          </a:bodyPr>
          <a:lstStyle/>
          <a:p>
            <a:r>
              <a:rPr lang="en-US" sz="1600" dirty="0"/>
              <a:t>Water behind a dam has potential energy. Moving water, such as in a waterfall or a rapidly flowing river, has kinetic energy. </a:t>
            </a:r>
          </a:p>
          <a:p>
            <a:r>
              <a:rPr lang="en-US" sz="1200" dirty="0"/>
              <a:t>(credit “dam”: modification of work by "Pascal"/Flickr; credit “waterfall”: modification of work by Frank Gualtieri)</a:t>
            </a:r>
          </a:p>
        </p:txBody>
      </p:sp>
      <p:sp>
        <p:nvSpPr>
          <p:cNvPr id="8" name="Disclaimer">
            <a:extLst>
              <a:ext uri="{FF2B5EF4-FFF2-40B4-BE49-F238E27FC236}">
                <a16:creationId xmlns:a16="http://schemas.microsoft.com/office/drawing/2014/main" id="{E0903B24-30F4-944D-5067-FB7FF370995C}"/>
              </a:ext>
            </a:extLst>
          </p:cNvPr>
          <p:cNvSpPr txBox="1">
            <a:spLocks/>
          </p:cNvSpPr>
          <p:nvPr/>
        </p:nvSpPr>
        <p:spPr>
          <a:xfrm>
            <a:off x="609601" y="6414400"/>
            <a:ext cx="7686942" cy="283845"/>
          </a:xfrm>
          <a:prstGeom prst="rect">
            <a:avLst/>
          </a:prstGeom>
        </p:spPr>
        <p:txBody>
          <a:bodyPr/>
          <a:lstStyle>
            <a:defPPr>
              <a:defRPr lang="en-US"/>
            </a:defPPr>
            <a:lvl1pPr marL="0" algn="l" defTabSz="914400" rtl="0" eaLnBrk="1" latinLnBrk="0" hangingPunct="1">
              <a:defRPr sz="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dirty="0"/>
              <a:t>This </a:t>
            </a:r>
            <a:r>
              <a:rPr lang="en-US" dirty="0" err="1"/>
              <a:t>OpenStax</a:t>
            </a:r>
            <a:r>
              <a:rPr lang="en-US" dirty="0"/>
              <a:t> ancillary resource is © Rice University under a CC-BY 4.0 International license; it may be reproduced or modified but must be attributed to </a:t>
            </a:r>
            <a:r>
              <a:rPr lang="en-US" dirty="0" err="1"/>
              <a:t>OpenStax</a:t>
            </a:r>
            <a:r>
              <a:rPr lang="en-US" dirty="0"/>
              <a:t>, Rice University and any changes must be noted. Any images credited to other sources are similarly available for reproduction, but must be attributed to their sources.</a:t>
            </a:r>
          </a:p>
        </p:txBody>
      </p:sp>
      <p:sp>
        <p:nvSpPr>
          <p:cNvPr id="9" name="Figure Number">
            <a:extLst>
              <a:ext uri="{FF2B5EF4-FFF2-40B4-BE49-F238E27FC236}">
                <a16:creationId xmlns:a16="http://schemas.microsoft.com/office/drawing/2014/main" id="{CDCD06E1-7C38-F024-95C0-2945844F1532}"/>
              </a:ext>
            </a:extLst>
          </p:cNvPr>
          <p:cNvSpPr txBox="1">
            <a:spLocks/>
          </p:cNvSpPr>
          <p:nvPr/>
        </p:nvSpPr>
        <p:spPr>
          <a:xfrm>
            <a:off x="609600" y="231676"/>
            <a:ext cx="8062912" cy="659535"/>
          </a:xfrm>
          <a:prstGeom prst="rect">
            <a:avLst/>
          </a:prstGeom>
        </p:spPr>
        <p:txBody>
          <a:bodyPr vert="horz" lIns="91440" tIns="45720" rIns="91440" bIns="45720" rtlCol="0" anchor="b">
            <a:normAutofit/>
          </a:bodyPr>
          <a:lstStyle>
            <a:lvl1pPr algn="l" defTabSz="914400" rtl="0" eaLnBrk="1" latinLnBrk="0" hangingPunct="1">
              <a:spcBef>
                <a:spcPct val="0"/>
              </a:spcBef>
              <a:buNone/>
              <a:defRPr sz="2400" kern="1200" cap="all" spc="-60" baseline="0">
                <a:solidFill>
                  <a:srgbClr val="6CB255"/>
                </a:solidFill>
                <a:latin typeface="+mj-lt"/>
                <a:ea typeface="+mj-ea"/>
                <a:cs typeface="+mj-cs"/>
              </a:defRPr>
            </a:lvl1pPr>
          </a:lstStyle>
          <a:p>
            <a:r>
              <a:rPr lang="en-US" dirty="0"/>
              <a:t>Figure 6.6</a:t>
            </a:r>
          </a:p>
        </p:txBody>
      </p:sp>
      <p:pic>
        <p:nvPicPr>
          <p:cNvPr id="11" name="Picture 10">
            <a:extLst>
              <a:ext uri="{FF2B5EF4-FFF2-40B4-BE49-F238E27FC236}">
                <a16:creationId xmlns:a16="http://schemas.microsoft.com/office/drawing/2014/main" id="{4CE7CBBF-E732-7770-00B6-8D87D51C6AA5}"/>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233007" y="211262"/>
            <a:ext cx="1693024" cy="409803"/>
          </a:xfrm>
          <a:prstGeom prst="rect">
            <a:avLst/>
          </a:prstGeom>
        </p:spPr>
      </p:pic>
      <p:pic>
        <p:nvPicPr>
          <p:cNvPr id="12" name="Figure_06_03_01ab.jpg" descr="The photo on the left shows water behind a dam. The photo on the right shows a waterfall.">
            <a:extLst>
              <a:ext uri="{FF2B5EF4-FFF2-40B4-BE49-F238E27FC236}">
                <a16:creationId xmlns:a16="http://schemas.microsoft.com/office/drawing/2014/main" id="{FDEA42B3-6881-51F7-9030-38F1B59D2647}"/>
              </a:ext>
            </a:extLst>
          </p:cNvPr>
          <p:cNvPicPr>
            <a:picLocks noGrp="1" noChangeAspect="1"/>
          </p:cNvPicPr>
          <p:nvPr>
            <p:ph type="pic" sz="quarter" idx="13"/>
          </p:nvPr>
        </p:nvPicPr>
        <p:blipFill>
          <a:blip r:embed="rId4" r:link="rId5">
            <a:extLst>
              <a:ext uri="{28A0092B-C50C-407E-A947-70E740481C1C}">
                <a14:useLocalDpi xmlns:a14="http://schemas.microsoft.com/office/drawing/2010/main" val="0"/>
              </a:ext>
            </a:extLst>
          </a:blip>
          <a:srcRect l="-1251" r="-1251"/>
          <a:stretch>
            <a:fillRect/>
          </a:stretch>
        </p:blipFill>
        <p:spPr>
          <a:xfrm>
            <a:off x="540543" y="1110645"/>
            <a:ext cx="8062913" cy="3500437"/>
          </a:xfrm>
        </p:spPr>
      </p:pic>
    </p:spTree>
    <p:extLst>
      <p:ext uri="{BB962C8B-B14F-4D97-AF65-F5344CB8AC3E}">
        <p14:creationId xmlns:p14="http://schemas.microsoft.com/office/powerpoint/2010/main" val="3730682790"/>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ext Placeholder 6"/>
          <p:cNvSpPr>
            <a:spLocks noGrp="1"/>
          </p:cNvSpPr>
          <p:nvPr>
            <p:ph type="body" sz="quarter" idx="14"/>
          </p:nvPr>
        </p:nvSpPr>
        <p:spPr>
          <a:xfrm>
            <a:off x="5117431" y="1226916"/>
            <a:ext cx="3179109" cy="5053060"/>
          </a:xfrm>
        </p:spPr>
        <p:txBody>
          <a:bodyPr>
            <a:normAutofit/>
          </a:bodyPr>
          <a:lstStyle/>
          <a:p>
            <a:r>
              <a:rPr lang="en-US" sz="1600" dirty="0"/>
              <a:t>The molecules in gasoline (octane, the chemical formula shown) contain chemical energy within the chemical bonds. This energy is transformed into kinetic energy that allows a car to race on a racetrack. </a:t>
            </a:r>
          </a:p>
          <a:p>
            <a:r>
              <a:rPr lang="en-US" sz="1200" dirty="0"/>
              <a:t>(credit “car”: modification of work by Russell </a:t>
            </a:r>
            <a:r>
              <a:rPr lang="en-US" sz="1200" dirty="0" err="1"/>
              <a:t>Trow</a:t>
            </a:r>
            <a:r>
              <a:rPr lang="en-US" sz="1200" dirty="0"/>
              <a:t>)</a:t>
            </a:r>
          </a:p>
        </p:txBody>
      </p:sp>
      <p:sp>
        <p:nvSpPr>
          <p:cNvPr id="8" name="Disclaimer">
            <a:extLst>
              <a:ext uri="{FF2B5EF4-FFF2-40B4-BE49-F238E27FC236}">
                <a16:creationId xmlns:a16="http://schemas.microsoft.com/office/drawing/2014/main" id="{E0903B24-30F4-944D-5067-FB7FF370995C}"/>
              </a:ext>
            </a:extLst>
          </p:cNvPr>
          <p:cNvSpPr txBox="1">
            <a:spLocks/>
          </p:cNvSpPr>
          <p:nvPr/>
        </p:nvSpPr>
        <p:spPr>
          <a:xfrm>
            <a:off x="609601" y="6414400"/>
            <a:ext cx="7686942" cy="283845"/>
          </a:xfrm>
          <a:prstGeom prst="rect">
            <a:avLst/>
          </a:prstGeom>
        </p:spPr>
        <p:txBody>
          <a:bodyPr/>
          <a:lstStyle>
            <a:defPPr>
              <a:defRPr lang="en-US"/>
            </a:defPPr>
            <a:lvl1pPr marL="0" algn="l" defTabSz="914400" rtl="0" eaLnBrk="1" latinLnBrk="0" hangingPunct="1">
              <a:defRPr sz="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dirty="0"/>
              <a:t>This </a:t>
            </a:r>
            <a:r>
              <a:rPr lang="en-US" dirty="0" err="1"/>
              <a:t>OpenStax</a:t>
            </a:r>
            <a:r>
              <a:rPr lang="en-US" dirty="0"/>
              <a:t> ancillary resource is © Rice University under a CC-BY 4.0 International license; it may be reproduced or modified but must be attributed to </a:t>
            </a:r>
            <a:r>
              <a:rPr lang="en-US" dirty="0" err="1"/>
              <a:t>OpenStax</a:t>
            </a:r>
            <a:r>
              <a:rPr lang="en-US" dirty="0"/>
              <a:t>, Rice University and any changes must be noted. Any images credited to other sources are similarly available for reproduction, but must be attributed to their sources.</a:t>
            </a:r>
          </a:p>
        </p:txBody>
      </p:sp>
      <p:sp>
        <p:nvSpPr>
          <p:cNvPr id="9" name="Figure Number">
            <a:extLst>
              <a:ext uri="{FF2B5EF4-FFF2-40B4-BE49-F238E27FC236}">
                <a16:creationId xmlns:a16="http://schemas.microsoft.com/office/drawing/2014/main" id="{CDCD06E1-7C38-F024-95C0-2945844F1532}"/>
              </a:ext>
            </a:extLst>
          </p:cNvPr>
          <p:cNvSpPr txBox="1">
            <a:spLocks/>
          </p:cNvSpPr>
          <p:nvPr/>
        </p:nvSpPr>
        <p:spPr>
          <a:xfrm>
            <a:off x="609600" y="231676"/>
            <a:ext cx="8062912" cy="659535"/>
          </a:xfrm>
          <a:prstGeom prst="rect">
            <a:avLst/>
          </a:prstGeom>
        </p:spPr>
        <p:txBody>
          <a:bodyPr vert="horz" lIns="91440" tIns="45720" rIns="91440" bIns="45720" rtlCol="0" anchor="b">
            <a:normAutofit/>
          </a:bodyPr>
          <a:lstStyle>
            <a:lvl1pPr algn="l" defTabSz="914400" rtl="0" eaLnBrk="1" latinLnBrk="0" hangingPunct="1">
              <a:spcBef>
                <a:spcPct val="0"/>
              </a:spcBef>
              <a:buNone/>
              <a:defRPr sz="2400" kern="1200" cap="all" spc="-60" baseline="0">
                <a:solidFill>
                  <a:srgbClr val="6CB255"/>
                </a:solidFill>
                <a:latin typeface="+mj-lt"/>
                <a:ea typeface="+mj-ea"/>
                <a:cs typeface="+mj-cs"/>
              </a:defRPr>
            </a:lvl1pPr>
          </a:lstStyle>
          <a:p>
            <a:r>
              <a:rPr lang="en-US" dirty="0"/>
              <a:t>Figure 6.7</a:t>
            </a:r>
          </a:p>
        </p:txBody>
      </p:sp>
      <p:pic>
        <p:nvPicPr>
          <p:cNvPr id="11" name="Picture 10">
            <a:extLst>
              <a:ext uri="{FF2B5EF4-FFF2-40B4-BE49-F238E27FC236}">
                <a16:creationId xmlns:a16="http://schemas.microsoft.com/office/drawing/2014/main" id="{4CE7CBBF-E732-7770-00B6-8D87D51C6AA5}"/>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233007" y="211262"/>
            <a:ext cx="1693024" cy="409803"/>
          </a:xfrm>
          <a:prstGeom prst="rect">
            <a:avLst/>
          </a:prstGeom>
        </p:spPr>
      </p:pic>
      <p:pic>
        <p:nvPicPr>
          <p:cNvPr id="12" name="Figure_06_03_02ab.jpg" descr="The molecular formula of octane (top), which is a chain of eight carbons and eighteen hydrogens, fuels a racecar speeding along a track (bottom).">
            <a:extLst>
              <a:ext uri="{FF2B5EF4-FFF2-40B4-BE49-F238E27FC236}">
                <a16:creationId xmlns:a16="http://schemas.microsoft.com/office/drawing/2014/main" id="{7D5B05A2-E0A6-F5B8-BA6D-DB33E3480F2B}"/>
              </a:ext>
            </a:extLst>
          </p:cNvPr>
          <p:cNvPicPr>
            <a:picLocks noGrp="1" noChangeAspect="1"/>
          </p:cNvPicPr>
          <p:nvPr>
            <p:ph type="pic" sz="quarter" idx="13"/>
          </p:nvPr>
        </p:nvPicPr>
        <p:blipFill>
          <a:blip r:embed="rId4" r:link="rId5" cstate="email">
            <a:extLst>
              <a:ext uri="{28A0092B-C50C-407E-A947-70E740481C1C}">
                <a14:useLocalDpi xmlns:a14="http://schemas.microsoft.com/office/drawing/2010/main" val="0"/>
              </a:ext>
            </a:extLst>
          </a:blip>
          <a:srcRect t="-6977" b="-6977"/>
          <a:stretch>
            <a:fillRect/>
          </a:stretch>
        </p:blipFill>
        <p:spPr>
          <a:xfrm>
            <a:off x="847460" y="891211"/>
            <a:ext cx="4032250" cy="5256213"/>
          </a:xfrm>
        </p:spPr>
      </p:pic>
    </p:spTree>
    <p:extLst>
      <p:ext uri="{BB962C8B-B14F-4D97-AF65-F5344CB8AC3E}">
        <p14:creationId xmlns:p14="http://schemas.microsoft.com/office/powerpoint/2010/main" val="2145278811"/>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ext Placeholder 6"/>
          <p:cNvSpPr>
            <a:spLocks noGrp="1"/>
          </p:cNvSpPr>
          <p:nvPr>
            <p:ph type="body" sz="quarter" idx="14"/>
          </p:nvPr>
        </p:nvSpPr>
        <p:spPr>
          <a:xfrm>
            <a:off x="609599" y="4668759"/>
            <a:ext cx="7993855" cy="1745642"/>
          </a:xfrm>
        </p:spPr>
        <p:txBody>
          <a:bodyPr>
            <a:normAutofit/>
          </a:bodyPr>
          <a:lstStyle/>
          <a:p>
            <a:r>
              <a:rPr lang="en-US" sz="1600" dirty="0"/>
              <a:t>Shown are some examples of endergonic processes (ones that require energy) and exergonic processes (ones that release energy). These include </a:t>
            </a:r>
            <a:r>
              <a:rPr lang="en-US" sz="1600" dirty="0">
                <a:solidFill>
                  <a:srgbClr val="6CB255"/>
                </a:solidFill>
              </a:rPr>
              <a:t>(a)</a:t>
            </a:r>
            <a:r>
              <a:rPr lang="en-US" sz="1600" dirty="0"/>
              <a:t> a compost pile decomposing, </a:t>
            </a:r>
            <a:r>
              <a:rPr lang="en-US" sz="1600" dirty="0">
                <a:solidFill>
                  <a:srgbClr val="6CB255"/>
                </a:solidFill>
              </a:rPr>
              <a:t>(b)</a:t>
            </a:r>
            <a:r>
              <a:rPr lang="en-US" sz="1600" dirty="0"/>
              <a:t> a chick hatching from a fertilized egg, </a:t>
            </a:r>
            <a:r>
              <a:rPr lang="en-US" sz="1600" dirty="0">
                <a:solidFill>
                  <a:srgbClr val="6CB255"/>
                </a:solidFill>
              </a:rPr>
              <a:t>(c)</a:t>
            </a:r>
            <a:r>
              <a:rPr lang="en-US" sz="1600" dirty="0"/>
              <a:t> sand art being destroyed, and </a:t>
            </a:r>
            <a:r>
              <a:rPr lang="en-US" sz="1600" dirty="0">
                <a:solidFill>
                  <a:srgbClr val="6CB255"/>
                </a:solidFill>
              </a:rPr>
              <a:t>(d)</a:t>
            </a:r>
            <a:r>
              <a:rPr lang="en-US" sz="1600" dirty="0"/>
              <a:t> a ball rolling down a hill. </a:t>
            </a:r>
          </a:p>
          <a:p>
            <a:r>
              <a:rPr lang="en-US" sz="1400" dirty="0"/>
              <a:t>(credit a: modification of work by Natalie Maynor; credit b: modification of work by USDA; credit c: modification of work by “</a:t>
            </a:r>
            <a:r>
              <a:rPr lang="en-US" sz="1400" dirty="0" err="1"/>
              <a:t>Athlex</a:t>
            </a:r>
            <a:r>
              <a:rPr lang="en-US" sz="1400" dirty="0"/>
              <a:t>”/Flickr; credit d: modification of work </a:t>
            </a:r>
            <a:r>
              <a:rPr lang="de-DE" sz="1400" dirty="0" err="1"/>
              <a:t>by</a:t>
            </a:r>
            <a:r>
              <a:rPr lang="de-DE" sz="1400" dirty="0"/>
              <a:t> Harry </a:t>
            </a:r>
            <a:r>
              <a:rPr lang="de-DE" sz="1400" dirty="0" err="1"/>
              <a:t>Malsch</a:t>
            </a:r>
            <a:r>
              <a:rPr lang="de-DE" sz="1400" dirty="0"/>
              <a:t>)</a:t>
            </a:r>
            <a:endParaRPr lang="en-US" sz="1400" dirty="0"/>
          </a:p>
        </p:txBody>
      </p:sp>
      <p:sp>
        <p:nvSpPr>
          <p:cNvPr id="8" name="Disclaimer">
            <a:extLst>
              <a:ext uri="{FF2B5EF4-FFF2-40B4-BE49-F238E27FC236}">
                <a16:creationId xmlns:a16="http://schemas.microsoft.com/office/drawing/2014/main" id="{E0903B24-30F4-944D-5067-FB7FF370995C}"/>
              </a:ext>
            </a:extLst>
          </p:cNvPr>
          <p:cNvSpPr txBox="1">
            <a:spLocks/>
          </p:cNvSpPr>
          <p:nvPr/>
        </p:nvSpPr>
        <p:spPr>
          <a:xfrm>
            <a:off x="609601" y="6414400"/>
            <a:ext cx="7686942" cy="283845"/>
          </a:xfrm>
          <a:prstGeom prst="rect">
            <a:avLst/>
          </a:prstGeom>
        </p:spPr>
        <p:txBody>
          <a:bodyPr/>
          <a:lstStyle>
            <a:defPPr>
              <a:defRPr lang="en-US"/>
            </a:defPPr>
            <a:lvl1pPr marL="0" algn="l" defTabSz="914400" rtl="0" eaLnBrk="1" latinLnBrk="0" hangingPunct="1">
              <a:defRPr sz="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dirty="0"/>
              <a:t>This </a:t>
            </a:r>
            <a:r>
              <a:rPr lang="en-US" dirty="0" err="1"/>
              <a:t>OpenStax</a:t>
            </a:r>
            <a:r>
              <a:rPr lang="en-US" dirty="0"/>
              <a:t> ancillary resource is © Rice University under a CC-BY 4.0 International license; it may be reproduced or modified but must be attributed to </a:t>
            </a:r>
            <a:r>
              <a:rPr lang="en-US" dirty="0" err="1"/>
              <a:t>OpenStax</a:t>
            </a:r>
            <a:r>
              <a:rPr lang="en-US" dirty="0"/>
              <a:t>, Rice University and any changes must be noted. Any images credited to other sources are similarly available for reproduction, but must be attributed to their sources.</a:t>
            </a:r>
          </a:p>
        </p:txBody>
      </p:sp>
      <p:sp>
        <p:nvSpPr>
          <p:cNvPr id="9" name="Figure Number">
            <a:extLst>
              <a:ext uri="{FF2B5EF4-FFF2-40B4-BE49-F238E27FC236}">
                <a16:creationId xmlns:a16="http://schemas.microsoft.com/office/drawing/2014/main" id="{CDCD06E1-7C38-F024-95C0-2945844F1532}"/>
              </a:ext>
            </a:extLst>
          </p:cNvPr>
          <p:cNvSpPr txBox="1">
            <a:spLocks/>
          </p:cNvSpPr>
          <p:nvPr/>
        </p:nvSpPr>
        <p:spPr>
          <a:xfrm>
            <a:off x="609600" y="231676"/>
            <a:ext cx="8062912" cy="659535"/>
          </a:xfrm>
          <a:prstGeom prst="rect">
            <a:avLst/>
          </a:prstGeom>
        </p:spPr>
        <p:txBody>
          <a:bodyPr vert="horz" lIns="91440" tIns="45720" rIns="91440" bIns="45720" rtlCol="0" anchor="b">
            <a:normAutofit/>
          </a:bodyPr>
          <a:lstStyle>
            <a:lvl1pPr algn="l" defTabSz="914400" rtl="0" eaLnBrk="1" latinLnBrk="0" hangingPunct="1">
              <a:spcBef>
                <a:spcPct val="0"/>
              </a:spcBef>
              <a:buNone/>
              <a:defRPr sz="2400" kern="1200" cap="all" spc="-60" baseline="0">
                <a:solidFill>
                  <a:srgbClr val="6CB255"/>
                </a:solidFill>
                <a:latin typeface="+mj-lt"/>
                <a:ea typeface="+mj-ea"/>
                <a:cs typeface="+mj-cs"/>
              </a:defRPr>
            </a:lvl1pPr>
          </a:lstStyle>
          <a:p>
            <a:r>
              <a:rPr lang="en-US" dirty="0"/>
              <a:t>Figure 6.8</a:t>
            </a:r>
          </a:p>
        </p:txBody>
      </p:sp>
      <p:pic>
        <p:nvPicPr>
          <p:cNvPr id="11" name="Picture 10">
            <a:extLst>
              <a:ext uri="{FF2B5EF4-FFF2-40B4-BE49-F238E27FC236}">
                <a16:creationId xmlns:a16="http://schemas.microsoft.com/office/drawing/2014/main" id="{4CE7CBBF-E732-7770-00B6-8D87D51C6AA5}"/>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233007" y="211262"/>
            <a:ext cx="1693024" cy="409803"/>
          </a:xfrm>
          <a:prstGeom prst="rect">
            <a:avLst/>
          </a:prstGeom>
        </p:spPr>
      </p:pic>
      <p:pic>
        <p:nvPicPr>
          <p:cNvPr id="12" name="Figure_B06_03_05abcd.png" descr="Four photos show (a) a compost pile, (b) a baby chick emerging from a fertilized egg, (c) sand art, and (d) a ball rolling downhill.">
            <a:extLst>
              <a:ext uri="{FF2B5EF4-FFF2-40B4-BE49-F238E27FC236}">
                <a16:creationId xmlns:a16="http://schemas.microsoft.com/office/drawing/2014/main" id="{1A4F870F-5AD4-98F1-6DE8-DC828FB123D6}"/>
              </a:ext>
            </a:extLst>
          </p:cNvPr>
          <p:cNvPicPr>
            <a:picLocks noGrp="1" noChangeAspect="1"/>
          </p:cNvPicPr>
          <p:nvPr>
            <p:ph type="pic" sz="quarter" idx="13"/>
          </p:nvPr>
        </p:nvPicPr>
        <p:blipFill>
          <a:blip r:embed="rId4" r:link="rId5" cstate="email">
            <a:extLst>
              <a:ext uri="{28A0092B-C50C-407E-A947-70E740481C1C}">
                <a14:useLocalDpi xmlns:a14="http://schemas.microsoft.com/office/drawing/2010/main" val="0"/>
              </a:ext>
            </a:extLst>
          </a:blip>
          <a:srcRect l="-42202" r="-42202"/>
          <a:stretch>
            <a:fillRect/>
          </a:stretch>
        </p:blipFill>
        <p:spPr>
          <a:xfrm>
            <a:off x="540543" y="1029766"/>
            <a:ext cx="8062913" cy="3500437"/>
          </a:xfrm>
        </p:spPr>
      </p:pic>
    </p:spTree>
    <p:extLst>
      <p:ext uri="{BB962C8B-B14F-4D97-AF65-F5344CB8AC3E}">
        <p14:creationId xmlns:p14="http://schemas.microsoft.com/office/powerpoint/2010/main" val="1787404946"/>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ext Placeholder 6"/>
          <p:cNvSpPr>
            <a:spLocks noGrp="1"/>
          </p:cNvSpPr>
          <p:nvPr>
            <p:ph type="body" sz="quarter" idx="14"/>
          </p:nvPr>
        </p:nvSpPr>
        <p:spPr>
          <a:xfrm>
            <a:off x="609600" y="4340506"/>
            <a:ext cx="7910512" cy="1967695"/>
          </a:xfrm>
        </p:spPr>
        <p:txBody>
          <a:bodyPr>
            <a:normAutofit/>
          </a:bodyPr>
          <a:lstStyle/>
          <a:p>
            <a:r>
              <a:rPr lang="en-US" sz="1600" dirty="0"/>
              <a:t>Exergonic and endergonic reactions result in changes in Gibbs free energy. Exergonic reactions release energy; endergonic reactions require energy to proceed.</a:t>
            </a:r>
          </a:p>
          <a:p>
            <a:r>
              <a:rPr lang="en-US" sz="1200" dirty="0"/>
              <a:t>(credit: Tag, A., Rao, A., Fletcher, S. and Ryan, A. Department of Biology, Texas A&amp;M University)</a:t>
            </a:r>
          </a:p>
          <a:p>
            <a:endParaRPr lang="en-US" sz="1600" dirty="0"/>
          </a:p>
        </p:txBody>
      </p:sp>
      <p:sp>
        <p:nvSpPr>
          <p:cNvPr id="8" name="Disclaimer">
            <a:extLst>
              <a:ext uri="{FF2B5EF4-FFF2-40B4-BE49-F238E27FC236}">
                <a16:creationId xmlns:a16="http://schemas.microsoft.com/office/drawing/2014/main" id="{E0903B24-30F4-944D-5067-FB7FF370995C}"/>
              </a:ext>
            </a:extLst>
          </p:cNvPr>
          <p:cNvSpPr txBox="1">
            <a:spLocks/>
          </p:cNvSpPr>
          <p:nvPr/>
        </p:nvSpPr>
        <p:spPr>
          <a:xfrm>
            <a:off x="609601" y="6414400"/>
            <a:ext cx="7686942" cy="283845"/>
          </a:xfrm>
          <a:prstGeom prst="rect">
            <a:avLst/>
          </a:prstGeom>
        </p:spPr>
        <p:txBody>
          <a:bodyPr/>
          <a:lstStyle>
            <a:defPPr>
              <a:defRPr lang="en-US"/>
            </a:defPPr>
            <a:lvl1pPr marL="0" algn="l" defTabSz="914400" rtl="0" eaLnBrk="1" latinLnBrk="0" hangingPunct="1">
              <a:defRPr sz="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dirty="0"/>
              <a:t>This </a:t>
            </a:r>
            <a:r>
              <a:rPr lang="en-US" dirty="0" err="1"/>
              <a:t>OpenStax</a:t>
            </a:r>
            <a:r>
              <a:rPr lang="en-US" dirty="0"/>
              <a:t> ancillary resource is © Rice University under a CC-BY 4.0 International license; it may be reproduced or modified but must be attributed to </a:t>
            </a:r>
            <a:r>
              <a:rPr lang="en-US" dirty="0" err="1"/>
              <a:t>OpenStax</a:t>
            </a:r>
            <a:r>
              <a:rPr lang="en-US" dirty="0"/>
              <a:t>, Rice University and any changes must be noted. Any images credited to other sources are similarly available for reproduction, but must be attributed to their sources.</a:t>
            </a:r>
          </a:p>
        </p:txBody>
      </p:sp>
      <p:sp>
        <p:nvSpPr>
          <p:cNvPr id="9" name="Figure Number">
            <a:extLst>
              <a:ext uri="{FF2B5EF4-FFF2-40B4-BE49-F238E27FC236}">
                <a16:creationId xmlns:a16="http://schemas.microsoft.com/office/drawing/2014/main" id="{CDCD06E1-7C38-F024-95C0-2945844F1532}"/>
              </a:ext>
            </a:extLst>
          </p:cNvPr>
          <p:cNvSpPr txBox="1">
            <a:spLocks/>
          </p:cNvSpPr>
          <p:nvPr/>
        </p:nvSpPr>
        <p:spPr>
          <a:xfrm>
            <a:off x="609600" y="231676"/>
            <a:ext cx="8062912" cy="659535"/>
          </a:xfrm>
          <a:prstGeom prst="rect">
            <a:avLst/>
          </a:prstGeom>
        </p:spPr>
        <p:txBody>
          <a:bodyPr vert="horz" lIns="91440" tIns="45720" rIns="91440" bIns="45720" rtlCol="0" anchor="b">
            <a:normAutofit/>
          </a:bodyPr>
          <a:lstStyle>
            <a:lvl1pPr algn="l" defTabSz="914400" rtl="0" eaLnBrk="1" latinLnBrk="0" hangingPunct="1">
              <a:spcBef>
                <a:spcPct val="0"/>
              </a:spcBef>
              <a:buNone/>
              <a:defRPr sz="2400" kern="1200" cap="all" spc="-60" baseline="0">
                <a:solidFill>
                  <a:srgbClr val="6CB255"/>
                </a:solidFill>
                <a:latin typeface="+mj-lt"/>
                <a:ea typeface="+mj-ea"/>
                <a:cs typeface="+mj-cs"/>
              </a:defRPr>
            </a:lvl1pPr>
          </a:lstStyle>
          <a:p>
            <a:r>
              <a:rPr lang="en-US" dirty="0"/>
              <a:t>Figure 6.9</a:t>
            </a:r>
          </a:p>
        </p:txBody>
      </p:sp>
      <p:pic>
        <p:nvPicPr>
          <p:cNvPr id="11" name="Picture 10">
            <a:extLst>
              <a:ext uri="{FF2B5EF4-FFF2-40B4-BE49-F238E27FC236}">
                <a16:creationId xmlns:a16="http://schemas.microsoft.com/office/drawing/2014/main" id="{4CE7CBBF-E732-7770-00B6-8D87D51C6AA5}"/>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233007" y="211262"/>
            <a:ext cx="1693024" cy="409803"/>
          </a:xfrm>
          <a:prstGeom prst="rect">
            <a:avLst/>
          </a:prstGeom>
        </p:spPr>
      </p:pic>
      <p:pic>
        <p:nvPicPr>
          <p:cNvPr id="1026" name="Picture 2" descr="The two plots show the change in Gibbs free energy as reactants are converted to products. Gibbs free energy decreases with time for an exergonic reaction (left), and the reaction is spontaneous. Gibbs free energy increases with time for an endergonic reaction (right), and the reaction is not spontaneous.">
            <a:extLst>
              <a:ext uri="{FF2B5EF4-FFF2-40B4-BE49-F238E27FC236}">
                <a16:creationId xmlns:a16="http://schemas.microsoft.com/office/drawing/2014/main" id="{9437CFE6-F94F-F099-7AE0-4C103DFFEAF7}"/>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734438" y="1277140"/>
            <a:ext cx="7675123" cy="2878171"/>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630607484"/>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ext Placeholder 6"/>
          <p:cNvSpPr>
            <a:spLocks noGrp="1"/>
          </p:cNvSpPr>
          <p:nvPr>
            <p:ph type="body" sz="quarter" idx="14"/>
          </p:nvPr>
        </p:nvSpPr>
        <p:spPr>
          <a:xfrm>
            <a:off x="609600" y="4853952"/>
            <a:ext cx="7910512" cy="1454250"/>
          </a:xfrm>
        </p:spPr>
        <p:txBody>
          <a:bodyPr>
            <a:normAutofit/>
          </a:bodyPr>
          <a:lstStyle/>
          <a:p>
            <a:r>
              <a:rPr lang="en-US" sz="1600" dirty="0"/>
              <a:t>Activation energy is the energy required for a reaction to proceed, and it is lower if the reaction is catalyzed. The horizontal axis of this diagram describes the sequence of events in time.</a:t>
            </a:r>
          </a:p>
        </p:txBody>
      </p:sp>
      <p:sp>
        <p:nvSpPr>
          <p:cNvPr id="8" name="Disclaimer">
            <a:extLst>
              <a:ext uri="{FF2B5EF4-FFF2-40B4-BE49-F238E27FC236}">
                <a16:creationId xmlns:a16="http://schemas.microsoft.com/office/drawing/2014/main" id="{E0903B24-30F4-944D-5067-FB7FF370995C}"/>
              </a:ext>
            </a:extLst>
          </p:cNvPr>
          <p:cNvSpPr txBox="1">
            <a:spLocks/>
          </p:cNvSpPr>
          <p:nvPr/>
        </p:nvSpPr>
        <p:spPr>
          <a:xfrm>
            <a:off x="609601" y="6414400"/>
            <a:ext cx="7686942" cy="283845"/>
          </a:xfrm>
          <a:prstGeom prst="rect">
            <a:avLst/>
          </a:prstGeom>
        </p:spPr>
        <p:txBody>
          <a:bodyPr/>
          <a:lstStyle>
            <a:defPPr>
              <a:defRPr lang="en-US"/>
            </a:defPPr>
            <a:lvl1pPr marL="0" algn="l" defTabSz="914400" rtl="0" eaLnBrk="1" latinLnBrk="0" hangingPunct="1">
              <a:defRPr sz="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dirty="0"/>
              <a:t>This </a:t>
            </a:r>
            <a:r>
              <a:rPr lang="en-US" dirty="0" err="1"/>
              <a:t>OpenStax</a:t>
            </a:r>
            <a:r>
              <a:rPr lang="en-US" dirty="0"/>
              <a:t> ancillary resource is © Rice University under a CC-BY 4.0 International license; it may be reproduced or modified but must be attributed to </a:t>
            </a:r>
            <a:r>
              <a:rPr lang="en-US" dirty="0" err="1"/>
              <a:t>OpenStax</a:t>
            </a:r>
            <a:r>
              <a:rPr lang="en-US" dirty="0"/>
              <a:t>, Rice University and any changes must be noted. Any images credited to other sources are similarly available for reproduction, but must be attributed to their sources.</a:t>
            </a:r>
          </a:p>
        </p:txBody>
      </p:sp>
      <p:sp>
        <p:nvSpPr>
          <p:cNvPr id="9" name="Figure Number">
            <a:extLst>
              <a:ext uri="{FF2B5EF4-FFF2-40B4-BE49-F238E27FC236}">
                <a16:creationId xmlns:a16="http://schemas.microsoft.com/office/drawing/2014/main" id="{CDCD06E1-7C38-F024-95C0-2945844F1532}"/>
              </a:ext>
            </a:extLst>
          </p:cNvPr>
          <p:cNvSpPr txBox="1">
            <a:spLocks/>
          </p:cNvSpPr>
          <p:nvPr/>
        </p:nvSpPr>
        <p:spPr>
          <a:xfrm>
            <a:off x="609600" y="231676"/>
            <a:ext cx="8062912" cy="659535"/>
          </a:xfrm>
          <a:prstGeom prst="rect">
            <a:avLst/>
          </a:prstGeom>
        </p:spPr>
        <p:txBody>
          <a:bodyPr vert="horz" lIns="91440" tIns="45720" rIns="91440" bIns="45720" rtlCol="0" anchor="b">
            <a:normAutofit/>
          </a:bodyPr>
          <a:lstStyle>
            <a:lvl1pPr algn="l" defTabSz="914400" rtl="0" eaLnBrk="1" latinLnBrk="0" hangingPunct="1">
              <a:spcBef>
                <a:spcPct val="0"/>
              </a:spcBef>
              <a:buNone/>
              <a:defRPr sz="2400" kern="1200" cap="all" spc="-60" baseline="0">
                <a:solidFill>
                  <a:srgbClr val="6CB255"/>
                </a:solidFill>
                <a:latin typeface="+mj-lt"/>
                <a:ea typeface="+mj-ea"/>
                <a:cs typeface="+mj-cs"/>
              </a:defRPr>
            </a:lvl1pPr>
          </a:lstStyle>
          <a:p>
            <a:r>
              <a:rPr lang="en-US" dirty="0"/>
              <a:t>Figure 6.10</a:t>
            </a:r>
          </a:p>
        </p:txBody>
      </p:sp>
      <p:pic>
        <p:nvPicPr>
          <p:cNvPr id="11" name="Picture 10">
            <a:extLst>
              <a:ext uri="{FF2B5EF4-FFF2-40B4-BE49-F238E27FC236}">
                <a16:creationId xmlns:a16="http://schemas.microsoft.com/office/drawing/2014/main" id="{4CE7CBBF-E732-7770-00B6-8D87D51C6AA5}"/>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233007" y="211262"/>
            <a:ext cx="1693024" cy="409803"/>
          </a:xfrm>
          <a:prstGeom prst="rect">
            <a:avLst/>
          </a:prstGeom>
        </p:spPr>
      </p:pic>
      <p:pic>
        <p:nvPicPr>
          <p:cNvPr id="12" name="Figure_06_03_04.jpg" descr="This plot shows the activation energy for an exergonic reaction. As the reaction proceeds, energy initially increases to overcome the activation energy. In a catalyzed reaction, the activation energy is much lower. The energy then decreases such that the Gibbs free energy of the products is less than that of the reactants. The activation energy is the peak of the energy plot minus the energy of the reactants. The Gibbs free energy is the energy of the products minus the energy of the reactants.">
            <a:extLst>
              <a:ext uri="{FF2B5EF4-FFF2-40B4-BE49-F238E27FC236}">
                <a16:creationId xmlns:a16="http://schemas.microsoft.com/office/drawing/2014/main" id="{669743D8-2006-6462-10DE-2DDF69FC5DB3}"/>
              </a:ext>
            </a:extLst>
          </p:cNvPr>
          <p:cNvPicPr>
            <a:picLocks noGrp="1" noChangeAspect="1"/>
          </p:cNvPicPr>
          <p:nvPr>
            <p:ph type="pic" sz="quarter" idx="13"/>
          </p:nvPr>
        </p:nvPicPr>
        <p:blipFill>
          <a:blip r:embed="rId4" r:link="rId5" cstate="email">
            <a:extLst>
              <a:ext uri="{28A0092B-C50C-407E-A947-70E740481C1C}">
                <a14:useLocalDpi xmlns:a14="http://schemas.microsoft.com/office/drawing/2010/main" val="0"/>
              </a:ext>
            </a:extLst>
          </a:blip>
          <a:srcRect l="-47244" r="-47244"/>
          <a:stretch>
            <a:fillRect/>
          </a:stretch>
        </p:blipFill>
        <p:spPr>
          <a:xfrm>
            <a:off x="457200" y="1122363"/>
            <a:ext cx="8062913" cy="3500437"/>
          </a:xfrm>
        </p:spPr>
      </p:pic>
    </p:spTree>
    <p:extLst>
      <p:ext uri="{BB962C8B-B14F-4D97-AF65-F5344CB8AC3E}">
        <p14:creationId xmlns:p14="http://schemas.microsoft.com/office/powerpoint/2010/main" val="3238328520"/>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ext Placeholder 6"/>
          <p:cNvSpPr>
            <a:spLocks noGrp="1"/>
          </p:cNvSpPr>
          <p:nvPr>
            <p:ph type="body" sz="quarter" idx="14"/>
          </p:nvPr>
        </p:nvSpPr>
        <p:spPr>
          <a:xfrm>
            <a:off x="4826393" y="1023764"/>
            <a:ext cx="3470148" cy="5256213"/>
          </a:xfrm>
        </p:spPr>
        <p:txBody>
          <a:bodyPr>
            <a:normAutofit/>
          </a:bodyPr>
          <a:lstStyle/>
          <a:p>
            <a:r>
              <a:rPr lang="en-US" sz="1600" dirty="0">
                <a:solidFill>
                  <a:schemeClr val="tx1"/>
                </a:solidFill>
              </a:rPr>
              <a:t>Shown are two examples of energy being transferred from one system to another and transformed from one form to another. Humans can convert the chemical energy in food, like this ice cream cone, into kinetic energy (the energy of movement to ride a bicycle). Plants can convert electromagnetic radiation (light energy) from the sun into chemical energy. </a:t>
            </a:r>
          </a:p>
          <a:p>
            <a:r>
              <a:rPr lang="en-US" sz="1200" dirty="0">
                <a:solidFill>
                  <a:schemeClr val="tx1"/>
                </a:solidFill>
              </a:rPr>
              <a:t>(credit “ice cream”: modification of work by D. Sharon Pruitt; credit “kids on bikes”: modification of work by Michelle </a:t>
            </a:r>
            <a:r>
              <a:rPr lang="fi-FI" sz="1200" dirty="0" err="1">
                <a:solidFill>
                  <a:schemeClr val="tx1"/>
                </a:solidFill>
              </a:rPr>
              <a:t>Riggen-Ransom</a:t>
            </a:r>
            <a:r>
              <a:rPr lang="fi-FI" sz="1200" dirty="0">
                <a:solidFill>
                  <a:schemeClr val="tx1"/>
                </a:solidFill>
              </a:rPr>
              <a:t>; </a:t>
            </a:r>
            <a:r>
              <a:rPr lang="fi-FI" sz="1200" dirty="0" err="1">
                <a:solidFill>
                  <a:schemeClr val="tx1"/>
                </a:solidFill>
              </a:rPr>
              <a:t>credit</a:t>
            </a:r>
            <a:r>
              <a:rPr lang="fi-FI" sz="1200" dirty="0">
                <a:solidFill>
                  <a:schemeClr val="tx1"/>
                </a:solidFill>
              </a:rPr>
              <a:t> “</a:t>
            </a:r>
            <a:r>
              <a:rPr lang="fi-FI" sz="1200" dirty="0" err="1">
                <a:solidFill>
                  <a:schemeClr val="tx1"/>
                </a:solidFill>
              </a:rPr>
              <a:t>leaf</a:t>
            </a:r>
            <a:r>
              <a:rPr lang="fi-FI" sz="1200" dirty="0">
                <a:solidFill>
                  <a:schemeClr val="tx1"/>
                </a:solidFill>
              </a:rPr>
              <a:t>”: </a:t>
            </a:r>
            <a:r>
              <a:rPr lang="fi-FI" sz="1200" dirty="0" err="1">
                <a:solidFill>
                  <a:schemeClr val="tx1"/>
                </a:solidFill>
              </a:rPr>
              <a:t>modification</a:t>
            </a:r>
            <a:r>
              <a:rPr lang="fi-FI" sz="1200" dirty="0">
                <a:solidFill>
                  <a:schemeClr val="tx1"/>
                </a:solidFill>
              </a:rPr>
              <a:t> of </a:t>
            </a:r>
            <a:r>
              <a:rPr lang="fi-FI" sz="1200" dirty="0" err="1">
                <a:solidFill>
                  <a:schemeClr val="tx1"/>
                </a:solidFill>
              </a:rPr>
              <a:t>work</a:t>
            </a:r>
            <a:r>
              <a:rPr lang="fi-FI" sz="1200" dirty="0">
                <a:solidFill>
                  <a:schemeClr val="tx1"/>
                </a:solidFill>
              </a:rPr>
              <a:t> </a:t>
            </a:r>
            <a:r>
              <a:rPr lang="fi-FI" sz="1200" dirty="0" err="1">
                <a:solidFill>
                  <a:schemeClr val="tx1"/>
                </a:solidFill>
              </a:rPr>
              <a:t>by</a:t>
            </a:r>
            <a:r>
              <a:rPr lang="fi-FI" sz="1200" dirty="0">
                <a:solidFill>
                  <a:schemeClr val="tx1"/>
                </a:solidFill>
              </a:rPr>
              <a:t> </a:t>
            </a:r>
            <a:r>
              <a:rPr lang="fi-FI" sz="1200" dirty="0" err="1">
                <a:solidFill>
                  <a:schemeClr val="tx1"/>
                </a:solidFill>
              </a:rPr>
              <a:t>Cory</a:t>
            </a:r>
            <a:r>
              <a:rPr lang="fi-FI" sz="1200" dirty="0">
                <a:solidFill>
                  <a:schemeClr val="tx1"/>
                </a:solidFill>
              </a:rPr>
              <a:t> </a:t>
            </a:r>
            <a:r>
              <a:rPr lang="fi-FI" sz="1200" dirty="0" err="1">
                <a:solidFill>
                  <a:schemeClr val="tx1"/>
                </a:solidFill>
              </a:rPr>
              <a:t>Zanker</a:t>
            </a:r>
            <a:r>
              <a:rPr lang="fi-FI" sz="1200" dirty="0">
                <a:solidFill>
                  <a:schemeClr val="tx1"/>
                </a:solidFill>
              </a:rPr>
              <a:t>)</a:t>
            </a:r>
            <a:endParaRPr lang="en-US" sz="1200" dirty="0">
              <a:solidFill>
                <a:schemeClr val="tx1"/>
              </a:solidFill>
            </a:endParaRPr>
          </a:p>
        </p:txBody>
      </p:sp>
      <p:sp>
        <p:nvSpPr>
          <p:cNvPr id="8" name="Disclaimer">
            <a:extLst>
              <a:ext uri="{FF2B5EF4-FFF2-40B4-BE49-F238E27FC236}">
                <a16:creationId xmlns:a16="http://schemas.microsoft.com/office/drawing/2014/main" id="{E0903B24-30F4-944D-5067-FB7FF370995C}"/>
              </a:ext>
            </a:extLst>
          </p:cNvPr>
          <p:cNvSpPr txBox="1">
            <a:spLocks/>
          </p:cNvSpPr>
          <p:nvPr/>
        </p:nvSpPr>
        <p:spPr>
          <a:xfrm>
            <a:off x="609601" y="6414400"/>
            <a:ext cx="7686942" cy="283845"/>
          </a:xfrm>
          <a:prstGeom prst="rect">
            <a:avLst/>
          </a:prstGeom>
        </p:spPr>
        <p:txBody>
          <a:bodyPr/>
          <a:lstStyle>
            <a:defPPr>
              <a:defRPr lang="en-US"/>
            </a:defPPr>
            <a:lvl1pPr marL="0" algn="l" defTabSz="914400" rtl="0" eaLnBrk="1" latinLnBrk="0" hangingPunct="1">
              <a:defRPr sz="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dirty="0"/>
              <a:t>This </a:t>
            </a:r>
            <a:r>
              <a:rPr lang="en-US" dirty="0" err="1"/>
              <a:t>OpenStax</a:t>
            </a:r>
            <a:r>
              <a:rPr lang="en-US" dirty="0"/>
              <a:t> ancillary resource is © Rice University under a CC-BY 4.0 International license; it may be reproduced or modified but must be attributed to </a:t>
            </a:r>
            <a:r>
              <a:rPr lang="en-US" dirty="0" err="1"/>
              <a:t>OpenStax</a:t>
            </a:r>
            <a:r>
              <a:rPr lang="en-US" dirty="0"/>
              <a:t>, Rice University and any changes must be noted. Any images credited to other sources are similarly available for reproduction, but must be attributed to their sources.</a:t>
            </a:r>
          </a:p>
        </p:txBody>
      </p:sp>
      <p:sp>
        <p:nvSpPr>
          <p:cNvPr id="9" name="Figure Number">
            <a:extLst>
              <a:ext uri="{FF2B5EF4-FFF2-40B4-BE49-F238E27FC236}">
                <a16:creationId xmlns:a16="http://schemas.microsoft.com/office/drawing/2014/main" id="{CDCD06E1-7C38-F024-95C0-2945844F1532}"/>
              </a:ext>
            </a:extLst>
          </p:cNvPr>
          <p:cNvSpPr txBox="1">
            <a:spLocks/>
          </p:cNvSpPr>
          <p:nvPr/>
        </p:nvSpPr>
        <p:spPr>
          <a:xfrm>
            <a:off x="609600" y="231676"/>
            <a:ext cx="8062912" cy="659535"/>
          </a:xfrm>
          <a:prstGeom prst="rect">
            <a:avLst/>
          </a:prstGeom>
        </p:spPr>
        <p:txBody>
          <a:bodyPr vert="horz" lIns="91440" tIns="45720" rIns="91440" bIns="45720" rtlCol="0" anchor="b">
            <a:normAutofit/>
          </a:bodyPr>
          <a:lstStyle>
            <a:lvl1pPr algn="l" defTabSz="914400" rtl="0" eaLnBrk="1" latinLnBrk="0" hangingPunct="1">
              <a:spcBef>
                <a:spcPct val="0"/>
              </a:spcBef>
              <a:buNone/>
              <a:defRPr sz="2400" kern="1200" cap="all" spc="-60" baseline="0">
                <a:solidFill>
                  <a:srgbClr val="6CB255"/>
                </a:solidFill>
                <a:latin typeface="+mj-lt"/>
                <a:ea typeface="+mj-ea"/>
                <a:cs typeface="+mj-cs"/>
              </a:defRPr>
            </a:lvl1pPr>
          </a:lstStyle>
          <a:p>
            <a:r>
              <a:rPr lang="en-US" dirty="0"/>
              <a:t>Figure 6.11</a:t>
            </a:r>
          </a:p>
        </p:txBody>
      </p:sp>
      <p:pic>
        <p:nvPicPr>
          <p:cNvPr id="11" name="Picture 10">
            <a:extLst>
              <a:ext uri="{FF2B5EF4-FFF2-40B4-BE49-F238E27FC236}">
                <a16:creationId xmlns:a16="http://schemas.microsoft.com/office/drawing/2014/main" id="{4CE7CBBF-E732-7770-00B6-8D87D51C6AA5}"/>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233007" y="211262"/>
            <a:ext cx="1693024" cy="409803"/>
          </a:xfrm>
          <a:prstGeom prst="rect">
            <a:avLst/>
          </a:prstGeom>
        </p:spPr>
      </p:pic>
      <p:pic>
        <p:nvPicPr>
          <p:cNvPr id="10" name="Figure_06_02_01.jpg" descr="The left side of this diagram depicts energy being transferred from an ice cream cone to two boys riding a bike. The right side depicts a plant converting light energy into chemical energy.">
            <a:extLst>
              <a:ext uri="{FF2B5EF4-FFF2-40B4-BE49-F238E27FC236}">
                <a16:creationId xmlns:a16="http://schemas.microsoft.com/office/drawing/2014/main" id="{B76947EF-D0E4-36FD-9295-0F7B94CB3347}"/>
              </a:ext>
            </a:extLst>
          </p:cNvPr>
          <p:cNvPicPr>
            <a:picLocks noGrp="1" noChangeAspect="1"/>
          </p:cNvPicPr>
          <p:nvPr>
            <p:ph type="pic" sz="quarter" idx="13"/>
          </p:nvPr>
        </p:nvPicPr>
        <p:blipFill>
          <a:blip r:embed="rId4" r:link="rId5" cstate="email">
            <a:extLst>
              <a:ext uri="{28A0092B-C50C-407E-A947-70E740481C1C}">
                <a14:useLocalDpi xmlns:a14="http://schemas.microsoft.com/office/drawing/2010/main" val="0"/>
              </a:ext>
            </a:extLst>
          </a:blip>
          <a:srcRect l="-1895" r="-1895"/>
          <a:stretch>
            <a:fillRect/>
          </a:stretch>
        </p:blipFill>
        <p:spPr>
          <a:xfrm>
            <a:off x="609600" y="1023764"/>
            <a:ext cx="4032250" cy="5256213"/>
          </a:xfrm>
        </p:spPr>
      </p:pic>
    </p:spTree>
    <p:extLst>
      <p:ext uri="{BB962C8B-B14F-4D97-AF65-F5344CB8AC3E}">
        <p14:creationId xmlns:p14="http://schemas.microsoft.com/office/powerpoint/2010/main" val="1261528882"/>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ext Placeholder 6"/>
          <p:cNvSpPr>
            <a:spLocks noGrp="1"/>
          </p:cNvSpPr>
          <p:nvPr>
            <p:ph type="body" sz="quarter" idx="14"/>
          </p:nvPr>
        </p:nvSpPr>
        <p:spPr>
          <a:xfrm>
            <a:off x="609600" y="4828674"/>
            <a:ext cx="7686942" cy="1479527"/>
          </a:xfrm>
        </p:spPr>
        <p:txBody>
          <a:bodyPr>
            <a:normAutofit/>
          </a:bodyPr>
          <a:lstStyle/>
          <a:p>
            <a:r>
              <a:rPr lang="en-US" sz="1600" dirty="0"/>
              <a:t>Entropy is a measure of randomness or disorder in a system. Gases have higher entropy than liquids, and liquids have higher entropy than solids.</a:t>
            </a:r>
          </a:p>
        </p:txBody>
      </p:sp>
      <p:sp>
        <p:nvSpPr>
          <p:cNvPr id="8" name="Disclaimer">
            <a:extLst>
              <a:ext uri="{FF2B5EF4-FFF2-40B4-BE49-F238E27FC236}">
                <a16:creationId xmlns:a16="http://schemas.microsoft.com/office/drawing/2014/main" id="{E0903B24-30F4-944D-5067-FB7FF370995C}"/>
              </a:ext>
            </a:extLst>
          </p:cNvPr>
          <p:cNvSpPr txBox="1">
            <a:spLocks/>
          </p:cNvSpPr>
          <p:nvPr/>
        </p:nvSpPr>
        <p:spPr>
          <a:xfrm>
            <a:off x="609601" y="6414400"/>
            <a:ext cx="7686942" cy="283845"/>
          </a:xfrm>
          <a:prstGeom prst="rect">
            <a:avLst/>
          </a:prstGeom>
        </p:spPr>
        <p:txBody>
          <a:bodyPr/>
          <a:lstStyle>
            <a:defPPr>
              <a:defRPr lang="en-US"/>
            </a:defPPr>
            <a:lvl1pPr marL="0" algn="l" defTabSz="914400" rtl="0" eaLnBrk="1" latinLnBrk="0" hangingPunct="1">
              <a:defRPr sz="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dirty="0"/>
              <a:t>This </a:t>
            </a:r>
            <a:r>
              <a:rPr lang="en-US" dirty="0" err="1"/>
              <a:t>OpenStax</a:t>
            </a:r>
            <a:r>
              <a:rPr lang="en-US" dirty="0"/>
              <a:t> ancillary resource is © Rice University under a CC-BY 4.0 International license; it may be reproduced or modified but must be attributed to </a:t>
            </a:r>
            <a:r>
              <a:rPr lang="en-US" dirty="0" err="1"/>
              <a:t>OpenStax</a:t>
            </a:r>
            <a:r>
              <a:rPr lang="en-US" dirty="0"/>
              <a:t>, Rice University and any changes must be noted. Any images credited to other sources are similarly available for reproduction, but must be attributed to their sources.</a:t>
            </a:r>
          </a:p>
        </p:txBody>
      </p:sp>
      <p:sp>
        <p:nvSpPr>
          <p:cNvPr id="9" name="Figure Number">
            <a:extLst>
              <a:ext uri="{FF2B5EF4-FFF2-40B4-BE49-F238E27FC236}">
                <a16:creationId xmlns:a16="http://schemas.microsoft.com/office/drawing/2014/main" id="{CDCD06E1-7C38-F024-95C0-2945844F1532}"/>
              </a:ext>
            </a:extLst>
          </p:cNvPr>
          <p:cNvSpPr txBox="1">
            <a:spLocks/>
          </p:cNvSpPr>
          <p:nvPr/>
        </p:nvSpPr>
        <p:spPr>
          <a:xfrm>
            <a:off x="609600" y="231676"/>
            <a:ext cx="8062912" cy="659535"/>
          </a:xfrm>
          <a:prstGeom prst="rect">
            <a:avLst/>
          </a:prstGeom>
        </p:spPr>
        <p:txBody>
          <a:bodyPr vert="horz" lIns="91440" tIns="45720" rIns="91440" bIns="45720" rtlCol="0" anchor="b">
            <a:normAutofit/>
          </a:bodyPr>
          <a:lstStyle>
            <a:lvl1pPr algn="l" defTabSz="914400" rtl="0" eaLnBrk="1" latinLnBrk="0" hangingPunct="1">
              <a:spcBef>
                <a:spcPct val="0"/>
              </a:spcBef>
              <a:buNone/>
              <a:defRPr sz="2400" kern="1200" cap="all" spc="-60" baseline="0">
                <a:solidFill>
                  <a:srgbClr val="6CB255"/>
                </a:solidFill>
                <a:latin typeface="+mj-lt"/>
                <a:ea typeface="+mj-ea"/>
                <a:cs typeface="+mj-cs"/>
              </a:defRPr>
            </a:lvl1pPr>
          </a:lstStyle>
          <a:p>
            <a:r>
              <a:rPr lang="en-US" dirty="0"/>
              <a:t>Figure 6.12</a:t>
            </a:r>
          </a:p>
        </p:txBody>
      </p:sp>
      <p:pic>
        <p:nvPicPr>
          <p:cNvPr id="11" name="Picture 10">
            <a:extLst>
              <a:ext uri="{FF2B5EF4-FFF2-40B4-BE49-F238E27FC236}">
                <a16:creationId xmlns:a16="http://schemas.microsoft.com/office/drawing/2014/main" id="{4CE7CBBF-E732-7770-00B6-8D87D51C6AA5}"/>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233007" y="211262"/>
            <a:ext cx="1693024" cy="409803"/>
          </a:xfrm>
          <a:prstGeom prst="rect">
            <a:avLst/>
          </a:prstGeom>
        </p:spPr>
      </p:pic>
      <p:pic>
        <p:nvPicPr>
          <p:cNvPr id="12" name="Figure_06_02_02.jpg" descr="This diagram shows that solids have a regular packing arrangement and low entropy, whereas liquids have irregular packing and higher entropy.">
            <a:extLst>
              <a:ext uri="{FF2B5EF4-FFF2-40B4-BE49-F238E27FC236}">
                <a16:creationId xmlns:a16="http://schemas.microsoft.com/office/drawing/2014/main" id="{27676AC4-E076-F5BB-2B05-0D6B33AC23B9}"/>
              </a:ext>
            </a:extLst>
          </p:cNvPr>
          <p:cNvPicPr>
            <a:picLocks noGrp="1" noChangeAspect="1"/>
          </p:cNvPicPr>
          <p:nvPr>
            <p:ph type="pic" sz="quarter" idx="13"/>
          </p:nvPr>
        </p:nvPicPr>
        <p:blipFill>
          <a:blip r:embed="rId4" r:link="rId5" cstate="email">
            <a:extLst>
              <a:ext uri="{28A0092B-C50C-407E-A947-70E740481C1C}">
                <a14:useLocalDpi xmlns:a14="http://schemas.microsoft.com/office/drawing/2010/main" val="0"/>
              </a:ext>
            </a:extLst>
          </a:blip>
          <a:srcRect l="-54384" r="-54384"/>
          <a:stretch>
            <a:fillRect/>
          </a:stretch>
        </p:blipFill>
        <p:spPr>
          <a:xfrm>
            <a:off x="422475" y="1064513"/>
            <a:ext cx="8062913" cy="3500071"/>
          </a:xfrm>
        </p:spPr>
      </p:pic>
    </p:spTree>
    <p:extLst>
      <p:ext uri="{BB962C8B-B14F-4D97-AF65-F5344CB8AC3E}">
        <p14:creationId xmlns:p14="http://schemas.microsoft.com/office/powerpoint/2010/main" val="773236862"/>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ext Placeholder 6"/>
          <p:cNvSpPr>
            <a:spLocks noGrp="1"/>
          </p:cNvSpPr>
          <p:nvPr>
            <p:ph type="body" sz="quarter" idx="14"/>
          </p:nvPr>
        </p:nvSpPr>
        <p:spPr>
          <a:xfrm>
            <a:off x="609600" y="4988689"/>
            <a:ext cx="7686942" cy="1291286"/>
          </a:xfrm>
        </p:spPr>
        <p:txBody>
          <a:bodyPr>
            <a:normAutofit/>
          </a:bodyPr>
          <a:lstStyle/>
          <a:p>
            <a:r>
              <a:rPr lang="en-US" sz="1600" dirty="0"/>
              <a:t>ATP is the primary energy currency of the cell. It has an adenosine backbone with three phosphate groups attached.</a:t>
            </a:r>
          </a:p>
        </p:txBody>
      </p:sp>
      <p:sp>
        <p:nvSpPr>
          <p:cNvPr id="8" name="Disclaimer">
            <a:extLst>
              <a:ext uri="{FF2B5EF4-FFF2-40B4-BE49-F238E27FC236}">
                <a16:creationId xmlns:a16="http://schemas.microsoft.com/office/drawing/2014/main" id="{E0903B24-30F4-944D-5067-FB7FF370995C}"/>
              </a:ext>
            </a:extLst>
          </p:cNvPr>
          <p:cNvSpPr txBox="1">
            <a:spLocks/>
          </p:cNvSpPr>
          <p:nvPr/>
        </p:nvSpPr>
        <p:spPr>
          <a:xfrm>
            <a:off x="609601" y="6414400"/>
            <a:ext cx="7686942" cy="283845"/>
          </a:xfrm>
          <a:prstGeom prst="rect">
            <a:avLst/>
          </a:prstGeom>
        </p:spPr>
        <p:txBody>
          <a:bodyPr/>
          <a:lstStyle>
            <a:defPPr>
              <a:defRPr lang="en-US"/>
            </a:defPPr>
            <a:lvl1pPr marL="0" algn="l" defTabSz="914400" rtl="0" eaLnBrk="1" latinLnBrk="0" hangingPunct="1">
              <a:defRPr sz="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dirty="0"/>
              <a:t>This </a:t>
            </a:r>
            <a:r>
              <a:rPr lang="en-US" dirty="0" err="1"/>
              <a:t>OpenStax</a:t>
            </a:r>
            <a:r>
              <a:rPr lang="en-US" dirty="0"/>
              <a:t> ancillary resource is © Rice University under a CC-BY 4.0 International license; it may be reproduced or modified but must be attributed to </a:t>
            </a:r>
            <a:r>
              <a:rPr lang="en-US" dirty="0" err="1"/>
              <a:t>OpenStax</a:t>
            </a:r>
            <a:r>
              <a:rPr lang="en-US" dirty="0"/>
              <a:t>, Rice University and any changes must be noted. Any images credited to other sources are similarly available for reproduction, but must be attributed to their sources.</a:t>
            </a:r>
          </a:p>
        </p:txBody>
      </p:sp>
      <p:sp>
        <p:nvSpPr>
          <p:cNvPr id="9" name="Figure Number">
            <a:extLst>
              <a:ext uri="{FF2B5EF4-FFF2-40B4-BE49-F238E27FC236}">
                <a16:creationId xmlns:a16="http://schemas.microsoft.com/office/drawing/2014/main" id="{CDCD06E1-7C38-F024-95C0-2945844F1532}"/>
              </a:ext>
            </a:extLst>
          </p:cNvPr>
          <p:cNvSpPr txBox="1">
            <a:spLocks/>
          </p:cNvSpPr>
          <p:nvPr/>
        </p:nvSpPr>
        <p:spPr>
          <a:xfrm>
            <a:off x="609600" y="231676"/>
            <a:ext cx="8062912" cy="659535"/>
          </a:xfrm>
          <a:prstGeom prst="rect">
            <a:avLst/>
          </a:prstGeom>
        </p:spPr>
        <p:txBody>
          <a:bodyPr vert="horz" lIns="91440" tIns="45720" rIns="91440" bIns="45720" rtlCol="0" anchor="b">
            <a:normAutofit/>
          </a:bodyPr>
          <a:lstStyle>
            <a:lvl1pPr algn="l" defTabSz="914400" rtl="0" eaLnBrk="1" latinLnBrk="0" hangingPunct="1">
              <a:spcBef>
                <a:spcPct val="0"/>
              </a:spcBef>
              <a:buNone/>
              <a:defRPr sz="2400" kern="1200" cap="all" spc="-60" baseline="0">
                <a:solidFill>
                  <a:srgbClr val="6CB255"/>
                </a:solidFill>
                <a:latin typeface="+mj-lt"/>
                <a:ea typeface="+mj-ea"/>
                <a:cs typeface="+mj-cs"/>
              </a:defRPr>
            </a:lvl1pPr>
          </a:lstStyle>
          <a:p>
            <a:r>
              <a:rPr lang="en-US" dirty="0"/>
              <a:t>Figure 6.13</a:t>
            </a:r>
          </a:p>
        </p:txBody>
      </p:sp>
      <p:pic>
        <p:nvPicPr>
          <p:cNvPr id="11" name="Picture 10">
            <a:extLst>
              <a:ext uri="{FF2B5EF4-FFF2-40B4-BE49-F238E27FC236}">
                <a16:creationId xmlns:a16="http://schemas.microsoft.com/office/drawing/2014/main" id="{4CE7CBBF-E732-7770-00B6-8D87D51C6AA5}"/>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233007" y="211262"/>
            <a:ext cx="1693024" cy="409803"/>
          </a:xfrm>
          <a:prstGeom prst="rect">
            <a:avLst/>
          </a:prstGeom>
        </p:spPr>
      </p:pic>
      <p:pic>
        <p:nvPicPr>
          <p:cNvPr id="10" name="Figure_06_04_01.jpg" descr="The molecular structure of adenosine triphosphate is shown. Three phosphate groups are attached to a ribose sugar. Adenine is also attached to the ribose.">
            <a:extLst>
              <a:ext uri="{FF2B5EF4-FFF2-40B4-BE49-F238E27FC236}">
                <a16:creationId xmlns:a16="http://schemas.microsoft.com/office/drawing/2014/main" id="{DFFCD9A6-342B-F311-FDF7-AD1AA917C837}"/>
              </a:ext>
            </a:extLst>
          </p:cNvPr>
          <p:cNvPicPr>
            <a:picLocks noGrp="1" noChangeAspect="1"/>
          </p:cNvPicPr>
          <p:nvPr>
            <p:ph type="pic" sz="quarter" idx="13"/>
          </p:nvPr>
        </p:nvPicPr>
        <p:blipFill>
          <a:blip r:embed="rId4" r:link="rId5">
            <a:extLst>
              <a:ext uri="{28A0092B-C50C-407E-A947-70E740481C1C}">
                <a14:useLocalDpi xmlns:a14="http://schemas.microsoft.com/office/drawing/2010/main" val="0"/>
              </a:ext>
            </a:extLst>
          </a:blip>
          <a:srcRect l="-18029" r="-18029"/>
          <a:stretch>
            <a:fillRect/>
          </a:stretch>
        </p:blipFill>
        <p:spPr>
          <a:xfrm>
            <a:off x="540543" y="1128871"/>
            <a:ext cx="8062913" cy="3500071"/>
          </a:xfrm>
        </p:spPr>
      </p:pic>
    </p:spTree>
    <p:extLst>
      <p:ext uri="{BB962C8B-B14F-4D97-AF65-F5344CB8AC3E}">
        <p14:creationId xmlns:p14="http://schemas.microsoft.com/office/powerpoint/2010/main" val="2411906460"/>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ext Placeholder 6"/>
          <p:cNvSpPr>
            <a:spLocks noGrp="1"/>
          </p:cNvSpPr>
          <p:nvPr>
            <p:ph type="body" sz="quarter" idx="14"/>
          </p:nvPr>
        </p:nvSpPr>
        <p:spPr>
          <a:xfrm>
            <a:off x="698500" y="4803024"/>
            <a:ext cx="7598041" cy="1476953"/>
          </a:xfrm>
        </p:spPr>
        <p:txBody>
          <a:bodyPr>
            <a:normAutofit/>
          </a:bodyPr>
          <a:lstStyle/>
          <a:p>
            <a:r>
              <a:rPr lang="en-US" sz="1600" dirty="0"/>
              <a:t>The sodium-potassium pump is an example of energy coupling. The energy derived from exergonic ATP hydrolysis is used to pump sodium and potassium ions across the cell membrane.</a:t>
            </a:r>
          </a:p>
        </p:txBody>
      </p:sp>
      <p:sp>
        <p:nvSpPr>
          <p:cNvPr id="8" name="Disclaimer">
            <a:extLst>
              <a:ext uri="{FF2B5EF4-FFF2-40B4-BE49-F238E27FC236}">
                <a16:creationId xmlns:a16="http://schemas.microsoft.com/office/drawing/2014/main" id="{E0903B24-30F4-944D-5067-FB7FF370995C}"/>
              </a:ext>
            </a:extLst>
          </p:cNvPr>
          <p:cNvSpPr txBox="1">
            <a:spLocks/>
          </p:cNvSpPr>
          <p:nvPr/>
        </p:nvSpPr>
        <p:spPr>
          <a:xfrm>
            <a:off x="609601" y="6414400"/>
            <a:ext cx="7686942" cy="283845"/>
          </a:xfrm>
          <a:prstGeom prst="rect">
            <a:avLst/>
          </a:prstGeom>
        </p:spPr>
        <p:txBody>
          <a:bodyPr/>
          <a:lstStyle>
            <a:defPPr>
              <a:defRPr lang="en-US"/>
            </a:defPPr>
            <a:lvl1pPr marL="0" algn="l" defTabSz="914400" rtl="0" eaLnBrk="1" latinLnBrk="0" hangingPunct="1">
              <a:defRPr sz="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dirty="0"/>
              <a:t>This </a:t>
            </a:r>
            <a:r>
              <a:rPr lang="en-US" dirty="0" err="1"/>
              <a:t>OpenStax</a:t>
            </a:r>
            <a:r>
              <a:rPr lang="en-US" dirty="0"/>
              <a:t> ancillary resource is © Rice University under a CC-BY 4.0 International license; it may be reproduced or modified but must be attributed to </a:t>
            </a:r>
            <a:r>
              <a:rPr lang="en-US" dirty="0" err="1"/>
              <a:t>OpenStax</a:t>
            </a:r>
            <a:r>
              <a:rPr lang="en-US" dirty="0"/>
              <a:t>, Rice University and any changes must be noted. Any images credited to other sources are similarly available for reproduction, but must be attributed to their sources.</a:t>
            </a:r>
          </a:p>
        </p:txBody>
      </p:sp>
      <p:sp>
        <p:nvSpPr>
          <p:cNvPr id="9" name="Figure Number">
            <a:extLst>
              <a:ext uri="{FF2B5EF4-FFF2-40B4-BE49-F238E27FC236}">
                <a16:creationId xmlns:a16="http://schemas.microsoft.com/office/drawing/2014/main" id="{CDCD06E1-7C38-F024-95C0-2945844F1532}"/>
              </a:ext>
            </a:extLst>
          </p:cNvPr>
          <p:cNvSpPr txBox="1">
            <a:spLocks/>
          </p:cNvSpPr>
          <p:nvPr/>
        </p:nvSpPr>
        <p:spPr>
          <a:xfrm>
            <a:off x="609600" y="231676"/>
            <a:ext cx="8062912" cy="659535"/>
          </a:xfrm>
          <a:prstGeom prst="rect">
            <a:avLst/>
          </a:prstGeom>
        </p:spPr>
        <p:txBody>
          <a:bodyPr vert="horz" lIns="91440" tIns="45720" rIns="91440" bIns="45720" rtlCol="0" anchor="b">
            <a:normAutofit/>
          </a:bodyPr>
          <a:lstStyle>
            <a:lvl1pPr algn="l" defTabSz="914400" rtl="0" eaLnBrk="1" latinLnBrk="0" hangingPunct="1">
              <a:spcBef>
                <a:spcPct val="0"/>
              </a:spcBef>
              <a:buNone/>
              <a:defRPr sz="2400" kern="1200" cap="all" spc="-60" baseline="0">
                <a:solidFill>
                  <a:srgbClr val="6CB255"/>
                </a:solidFill>
                <a:latin typeface="+mj-lt"/>
                <a:ea typeface="+mj-ea"/>
                <a:cs typeface="+mj-cs"/>
              </a:defRPr>
            </a:lvl1pPr>
          </a:lstStyle>
          <a:p>
            <a:r>
              <a:rPr lang="en-US" dirty="0"/>
              <a:t>Figure 6.14</a:t>
            </a:r>
          </a:p>
        </p:txBody>
      </p:sp>
      <p:pic>
        <p:nvPicPr>
          <p:cNvPr id="11" name="Picture 10">
            <a:extLst>
              <a:ext uri="{FF2B5EF4-FFF2-40B4-BE49-F238E27FC236}">
                <a16:creationId xmlns:a16="http://schemas.microsoft.com/office/drawing/2014/main" id="{4CE7CBBF-E732-7770-00B6-8D87D51C6AA5}"/>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233007" y="211262"/>
            <a:ext cx="1693024" cy="409803"/>
          </a:xfrm>
          <a:prstGeom prst="rect">
            <a:avLst/>
          </a:prstGeom>
        </p:spPr>
      </p:pic>
      <p:pic>
        <p:nvPicPr>
          <p:cNvPr id="12" name="Figure_06_04_02.png" descr="This illustration shows the sodium-potassium pump embedded in the cell membrane. ATP hydrolysis catalyzes a conformational change in the pump that allows sodium ions to move from the cytoplasmic side to the extracellular side of the membrane, and potassium ions to move from the extracellular side to the cytoplasmic side of the membrane as well.">
            <a:extLst>
              <a:ext uri="{FF2B5EF4-FFF2-40B4-BE49-F238E27FC236}">
                <a16:creationId xmlns:a16="http://schemas.microsoft.com/office/drawing/2014/main" id="{213F6B5C-5118-4294-59BC-41126FC19009}"/>
              </a:ext>
            </a:extLst>
          </p:cNvPr>
          <p:cNvPicPr>
            <a:picLocks noGrp="1" noChangeAspect="1"/>
          </p:cNvPicPr>
          <p:nvPr>
            <p:ph type="pic" sz="quarter" idx="13"/>
          </p:nvPr>
        </p:nvPicPr>
        <p:blipFill>
          <a:blip r:embed="rId4" r:link="rId5" cstate="email">
            <a:extLst>
              <a:ext uri="{28A0092B-C50C-407E-A947-70E740481C1C}">
                <a14:useLocalDpi xmlns:a14="http://schemas.microsoft.com/office/drawing/2010/main" val="0"/>
              </a:ext>
            </a:extLst>
          </a:blip>
          <a:srcRect l="-40869" r="-40869"/>
          <a:stretch>
            <a:fillRect/>
          </a:stretch>
        </p:blipFill>
        <p:spPr>
          <a:xfrm>
            <a:off x="421615" y="1097082"/>
            <a:ext cx="8062913" cy="3500071"/>
          </a:xfrm>
        </p:spPr>
      </p:pic>
    </p:spTree>
    <p:extLst>
      <p:ext uri="{BB962C8B-B14F-4D97-AF65-F5344CB8AC3E}">
        <p14:creationId xmlns:p14="http://schemas.microsoft.com/office/powerpoint/2010/main" val="3731808542"/>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ext Placeholder 6"/>
          <p:cNvSpPr>
            <a:spLocks noGrp="1"/>
          </p:cNvSpPr>
          <p:nvPr>
            <p:ph type="body" sz="quarter" idx="14"/>
          </p:nvPr>
        </p:nvSpPr>
        <p:spPr>
          <a:xfrm>
            <a:off x="698500" y="4853632"/>
            <a:ext cx="7821612" cy="1492670"/>
          </a:xfrm>
        </p:spPr>
        <p:txBody>
          <a:bodyPr>
            <a:normAutofit/>
          </a:bodyPr>
          <a:lstStyle/>
          <a:p>
            <a:r>
              <a:rPr lang="en-US" sz="1600" dirty="0"/>
              <a:t>Enzymes lower the activation energy of the reaction but do not change the free energy of the reaction.</a:t>
            </a:r>
          </a:p>
        </p:txBody>
      </p:sp>
      <p:sp>
        <p:nvSpPr>
          <p:cNvPr id="8" name="Disclaimer">
            <a:extLst>
              <a:ext uri="{FF2B5EF4-FFF2-40B4-BE49-F238E27FC236}">
                <a16:creationId xmlns:a16="http://schemas.microsoft.com/office/drawing/2014/main" id="{E0903B24-30F4-944D-5067-FB7FF370995C}"/>
              </a:ext>
            </a:extLst>
          </p:cNvPr>
          <p:cNvSpPr txBox="1">
            <a:spLocks/>
          </p:cNvSpPr>
          <p:nvPr/>
        </p:nvSpPr>
        <p:spPr>
          <a:xfrm>
            <a:off x="609601" y="6414400"/>
            <a:ext cx="7686942" cy="283845"/>
          </a:xfrm>
          <a:prstGeom prst="rect">
            <a:avLst/>
          </a:prstGeom>
        </p:spPr>
        <p:txBody>
          <a:bodyPr/>
          <a:lstStyle>
            <a:defPPr>
              <a:defRPr lang="en-US"/>
            </a:defPPr>
            <a:lvl1pPr marL="0" algn="l" defTabSz="914400" rtl="0" eaLnBrk="1" latinLnBrk="0" hangingPunct="1">
              <a:defRPr sz="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dirty="0"/>
              <a:t>This </a:t>
            </a:r>
            <a:r>
              <a:rPr lang="en-US" dirty="0" err="1"/>
              <a:t>OpenStax</a:t>
            </a:r>
            <a:r>
              <a:rPr lang="en-US" dirty="0"/>
              <a:t> ancillary resource is © Rice University under a CC-BY 4.0 International license; it may be reproduced or modified but must be attributed to </a:t>
            </a:r>
            <a:r>
              <a:rPr lang="en-US" dirty="0" err="1"/>
              <a:t>OpenStax</a:t>
            </a:r>
            <a:r>
              <a:rPr lang="en-US" dirty="0"/>
              <a:t>, Rice University and any changes must be noted. Any images credited to other sources are similarly available for reproduction, but must be attributed to their sources.</a:t>
            </a:r>
          </a:p>
        </p:txBody>
      </p:sp>
      <p:sp>
        <p:nvSpPr>
          <p:cNvPr id="9" name="Figure Number">
            <a:extLst>
              <a:ext uri="{FF2B5EF4-FFF2-40B4-BE49-F238E27FC236}">
                <a16:creationId xmlns:a16="http://schemas.microsoft.com/office/drawing/2014/main" id="{CDCD06E1-7C38-F024-95C0-2945844F1532}"/>
              </a:ext>
            </a:extLst>
          </p:cNvPr>
          <p:cNvSpPr txBox="1">
            <a:spLocks/>
          </p:cNvSpPr>
          <p:nvPr/>
        </p:nvSpPr>
        <p:spPr>
          <a:xfrm>
            <a:off x="609600" y="231676"/>
            <a:ext cx="8062912" cy="659535"/>
          </a:xfrm>
          <a:prstGeom prst="rect">
            <a:avLst/>
          </a:prstGeom>
        </p:spPr>
        <p:txBody>
          <a:bodyPr vert="horz" lIns="91440" tIns="45720" rIns="91440" bIns="45720" rtlCol="0" anchor="b">
            <a:normAutofit/>
          </a:bodyPr>
          <a:lstStyle>
            <a:lvl1pPr algn="l" defTabSz="914400" rtl="0" eaLnBrk="1" latinLnBrk="0" hangingPunct="1">
              <a:spcBef>
                <a:spcPct val="0"/>
              </a:spcBef>
              <a:buNone/>
              <a:defRPr sz="2400" kern="1200" cap="all" spc="-60" baseline="0">
                <a:solidFill>
                  <a:srgbClr val="6CB255"/>
                </a:solidFill>
                <a:latin typeface="+mj-lt"/>
                <a:ea typeface="+mj-ea"/>
                <a:cs typeface="+mj-cs"/>
              </a:defRPr>
            </a:lvl1pPr>
          </a:lstStyle>
          <a:p>
            <a:r>
              <a:rPr lang="en-US" dirty="0"/>
              <a:t>Figure 6.15</a:t>
            </a:r>
          </a:p>
        </p:txBody>
      </p:sp>
      <p:pic>
        <p:nvPicPr>
          <p:cNvPr id="11" name="Picture 10">
            <a:extLst>
              <a:ext uri="{FF2B5EF4-FFF2-40B4-BE49-F238E27FC236}">
                <a16:creationId xmlns:a16="http://schemas.microsoft.com/office/drawing/2014/main" id="{4CE7CBBF-E732-7770-00B6-8D87D51C6AA5}"/>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233007" y="211262"/>
            <a:ext cx="1693024" cy="409803"/>
          </a:xfrm>
          <a:prstGeom prst="rect">
            <a:avLst/>
          </a:prstGeom>
        </p:spPr>
      </p:pic>
      <p:pic>
        <p:nvPicPr>
          <p:cNvPr id="12" name="Figure_06_05_01.jpg" descr="This plot shows that a catalyst decreases the activation energy for a reaction but does not change the Gibbs free energy.">
            <a:extLst>
              <a:ext uri="{FF2B5EF4-FFF2-40B4-BE49-F238E27FC236}">
                <a16:creationId xmlns:a16="http://schemas.microsoft.com/office/drawing/2014/main" id="{F570FAC3-10A9-239B-B236-074D28619164}"/>
              </a:ext>
            </a:extLst>
          </p:cNvPr>
          <p:cNvPicPr>
            <a:picLocks noGrp="1" noChangeAspect="1"/>
          </p:cNvPicPr>
          <p:nvPr>
            <p:ph type="pic" sz="quarter" idx="13"/>
          </p:nvPr>
        </p:nvPicPr>
        <p:blipFill>
          <a:blip r:embed="rId4" r:link="rId5" cstate="email">
            <a:extLst>
              <a:ext uri="{28A0092B-C50C-407E-A947-70E740481C1C}">
                <a14:useLocalDpi xmlns:a14="http://schemas.microsoft.com/office/drawing/2010/main" val="0"/>
              </a:ext>
            </a:extLst>
          </a:blip>
          <a:srcRect l="-49091" r="-49091"/>
          <a:stretch>
            <a:fillRect/>
          </a:stretch>
        </p:blipFill>
        <p:spPr>
          <a:xfrm>
            <a:off x="457199" y="1122386"/>
            <a:ext cx="8062913" cy="3500071"/>
          </a:xfrm>
        </p:spPr>
      </p:pic>
    </p:spTree>
    <p:extLst>
      <p:ext uri="{BB962C8B-B14F-4D97-AF65-F5344CB8AC3E}">
        <p14:creationId xmlns:p14="http://schemas.microsoft.com/office/powerpoint/2010/main" val="1695211445"/>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ext Placeholder 6"/>
          <p:cNvSpPr>
            <a:spLocks noGrp="1"/>
          </p:cNvSpPr>
          <p:nvPr>
            <p:ph type="body" sz="quarter" idx="14"/>
          </p:nvPr>
        </p:nvSpPr>
        <p:spPr>
          <a:xfrm>
            <a:off x="609600" y="4735569"/>
            <a:ext cx="7942262" cy="1195137"/>
          </a:xfrm>
        </p:spPr>
        <p:txBody>
          <a:bodyPr>
            <a:normAutofit/>
          </a:bodyPr>
          <a:lstStyle/>
          <a:p>
            <a:r>
              <a:rPr lang="en-US" sz="1600" dirty="0"/>
              <a:t>According to the induced-fit model, both enzyme and substrate undergo dynamic conformational changes upon binding. The enzyme contorts the substrate into its transition state, thereby increasing the rate of the reaction.</a:t>
            </a:r>
          </a:p>
        </p:txBody>
      </p:sp>
      <p:sp>
        <p:nvSpPr>
          <p:cNvPr id="8" name="Disclaimer">
            <a:extLst>
              <a:ext uri="{FF2B5EF4-FFF2-40B4-BE49-F238E27FC236}">
                <a16:creationId xmlns:a16="http://schemas.microsoft.com/office/drawing/2014/main" id="{E0903B24-30F4-944D-5067-FB7FF370995C}"/>
              </a:ext>
            </a:extLst>
          </p:cNvPr>
          <p:cNvSpPr txBox="1">
            <a:spLocks/>
          </p:cNvSpPr>
          <p:nvPr/>
        </p:nvSpPr>
        <p:spPr>
          <a:xfrm>
            <a:off x="609601" y="6414400"/>
            <a:ext cx="7686942" cy="283845"/>
          </a:xfrm>
          <a:prstGeom prst="rect">
            <a:avLst/>
          </a:prstGeom>
        </p:spPr>
        <p:txBody>
          <a:bodyPr/>
          <a:lstStyle>
            <a:defPPr>
              <a:defRPr lang="en-US"/>
            </a:defPPr>
            <a:lvl1pPr marL="0" algn="l" defTabSz="914400" rtl="0" eaLnBrk="1" latinLnBrk="0" hangingPunct="1">
              <a:defRPr sz="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dirty="0"/>
              <a:t>This </a:t>
            </a:r>
            <a:r>
              <a:rPr lang="en-US" dirty="0" err="1"/>
              <a:t>OpenStax</a:t>
            </a:r>
            <a:r>
              <a:rPr lang="en-US" dirty="0"/>
              <a:t> ancillary resource is © Rice University under a CC-BY 4.0 International license; it may be reproduced or modified but must be attributed to </a:t>
            </a:r>
            <a:r>
              <a:rPr lang="en-US" dirty="0" err="1"/>
              <a:t>OpenStax</a:t>
            </a:r>
            <a:r>
              <a:rPr lang="en-US" dirty="0"/>
              <a:t>, Rice University and any changes must be noted. Any images credited to other sources are similarly available for reproduction, but must be attributed to their sources.</a:t>
            </a:r>
          </a:p>
        </p:txBody>
      </p:sp>
      <p:sp>
        <p:nvSpPr>
          <p:cNvPr id="9" name="Figure Number">
            <a:extLst>
              <a:ext uri="{FF2B5EF4-FFF2-40B4-BE49-F238E27FC236}">
                <a16:creationId xmlns:a16="http://schemas.microsoft.com/office/drawing/2014/main" id="{CDCD06E1-7C38-F024-95C0-2945844F1532}"/>
              </a:ext>
            </a:extLst>
          </p:cNvPr>
          <p:cNvSpPr txBox="1">
            <a:spLocks/>
          </p:cNvSpPr>
          <p:nvPr/>
        </p:nvSpPr>
        <p:spPr>
          <a:xfrm>
            <a:off x="609600" y="231676"/>
            <a:ext cx="8062912" cy="659535"/>
          </a:xfrm>
          <a:prstGeom prst="rect">
            <a:avLst/>
          </a:prstGeom>
        </p:spPr>
        <p:txBody>
          <a:bodyPr vert="horz" lIns="91440" tIns="45720" rIns="91440" bIns="45720" rtlCol="0" anchor="b">
            <a:normAutofit/>
          </a:bodyPr>
          <a:lstStyle>
            <a:lvl1pPr algn="l" defTabSz="914400" rtl="0" eaLnBrk="1" latinLnBrk="0" hangingPunct="1">
              <a:spcBef>
                <a:spcPct val="0"/>
              </a:spcBef>
              <a:buNone/>
              <a:defRPr sz="2400" kern="1200" cap="all" spc="-60" baseline="0">
                <a:solidFill>
                  <a:srgbClr val="6CB255"/>
                </a:solidFill>
                <a:latin typeface="+mj-lt"/>
                <a:ea typeface="+mj-ea"/>
                <a:cs typeface="+mj-cs"/>
              </a:defRPr>
            </a:lvl1pPr>
          </a:lstStyle>
          <a:p>
            <a:r>
              <a:rPr lang="en-US" dirty="0"/>
              <a:t>Figure 6.16</a:t>
            </a:r>
          </a:p>
        </p:txBody>
      </p:sp>
      <p:pic>
        <p:nvPicPr>
          <p:cNvPr id="11" name="Picture 10">
            <a:extLst>
              <a:ext uri="{FF2B5EF4-FFF2-40B4-BE49-F238E27FC236}">
                <a16:creationId xmlns:a16="http://schemas.microsoft.com/office/drawing/2014/main" id="{4CE7CBBF-E732-7770-00B6-8D87D51C6AA5}"/>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233007" y="211262"/>
            <a:ext cx="1693024" cy="409803"/>
          </a:xfrm>
          <a:prstGeom prst="rect">
            <a:avLst/>
          </a:prstGeom>
        </p:spPr>
      </p:pic>
      <p:pic>
        <p:nvPicPr>
          <p:cNvPr id="10" name="Figure_06_05_03.jpg" descr="In this diagram, a substrate binds the active site of an enzyme and, in the process, both the shape of the enzyme and the shape of the substrate change. The substrate is converted to products that then leave the enzyme’s active site.">
            <a:extLst>
              <a:ext uri="{FF2B5EF4-FFF2-40B4-BE49-F238E27FC236}">
                <a16:creationId xmlns:a16="http://schemas.microsoft.com/office/drawing/2014/main" id="{3B814972-6646-FFB6-40FE-3F78979F36F4}"/>
              </a:ext>
            </a:extLst>
          </p:cNvPr>
          <p:cNvPicPr>
            <a:picLocks noGrp="1" noChangeAspect="1"/>
          </p:cNvPicPr>
          <p:nvPr>
            <p:ph type="pic" sz="quarter" idx="13"/>
          </p:nvPr>
        </p:nvPicPr>
        <p:blipFill>
          <a:blip r:embed="rId4" r:link="rId5">
            <a:extLst>
              <a:ext uri="{28A0092B-C50C-407E-A947-70E740481C1C}">
                <a14:useLocalDpi xmlns:a14="http://schemas.microsoft.com/office/drawing/2010/main" val="0"/>
              </a:ext>
            </a:extLst>
          </a:blip>
          <a:srcRect t="-3925" b="-3925"/>
          <a:stretch>
            <a:fillRect/>
          </a:stretch>
        </p:blipFill>
        <p:spPr>
          <a:xfrm>
            <a:off x="701115" y="1104759"/>
            <a:ext cx="7741769" cy="3360664"/>
          </a:xfrm>
        </p:spPr>
      </p:pic>
    </p:spTree>
    <p:extLst>
      <p:ext uri="{BB962C8B-B14F-4D97-AF65-F5344CB8AC3E}">
        <p14:creationId xmlns:p14="http://schemas.microsoft.com/office/powerpoint/2010/main" val="1782355863"/>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ext Placeholder 6"/>
          <p:cNvSpPr>
            <a:spLocks noGrp="1"/>
          </p:cNvSpPr>
          <p:nvPr>
            <p:ph type="body" sz="quarter" idx="14"/>
          </p:nvPr>
        </p:nvSpPr>
        <p:spPr>
          <a:xfrm>
            <a:off x="609600" y="4892596"/>
            <a:ext cx="7910512" cy="1407503"/>
          </a:xfrm>
        </p:spPr>
        <p:txBody>
          <a:bodyPr>
            <a:normAutofit/>
          </a:bodyPr>
          <a:lstStyle/>
          <a:p>
            <a:r>
              <a:rPr lang="en-US" sz="1600" dirty="0"/>
              <a:t>Competitive and noncompetitive inhibition affect the rate of reaction differently. Competitive inhibitors affect the initial rate but do not affect the maximal rate, whereas noncompetitive inhibitors affect the maximal rate.</a:t>
            </a:r>
          </a:p>
        </p:txBody>
      </p:sp>
      <p:sp>
        <p:nvSpPr>
          <p:cNvPr id="8" name="Disclaimer">
            <a:extLst>
              <a:ext uri="{FF2B5EF4-FFF2-40B4-BE49-F238E27FC236}">
                <a16:creationId xmlns:a16="http://schemas.microsoft.com/office/drawing/2014/main" id="{E0903B24-30F4-944D-5067-FB7FF370995C}"/>
              </a:ext>
            </a:extLst>
          </p:cNvPr>
          <p:cNvSpPr txBox="1">
            <a:spLocks/>
          </p:cNvSpPr>
          <p:nvPr/>
        </p:nvSpPr>
        <p:spPr>
          <a:xfrm>
            <a:off x="609601" y="6414400"/>
            <a:ext cx="7686942" cy="283845"/>
          </a:xfrm>
          <a:prstGeom prst="rect">
            <a:avLst/>
          </a:prstGeom>
        </p:spPr>
        <p:txBody>
          <a:bodyPr/>
          <a:lstStyle>
            <a:defPPr>
              <a:defRPr lang="en-US"/>
            </a:defPPr>
            <a:lvl1pPr marL="0" algn="l" defTabSz="914400" rtl="0" eaLnBrk="1" latinLnBrk="0" hangingPunct="1">
              <a:defRPr sz="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dirty="0"/>
              <a:t>This </a:t>
            </a:r>
            <a:r>
              <a:rPr lang="en-US" dirty="0" err="1"/>
              <a:t>OpenStax</a:t>
            </a:r>
            <a:r>
              <a:rPr lang="en-US" dirty="0"/>
              <a:t> ancillary resource is © Rice University under a CC-BY 4.0 International license; it may be reproduced or modified but must be attributed to </a:t>
            </a:r>
            <a:r>
              <a:rPr lang="en-US" dirty="0" err="1"/>
              <a:t>OpenStax</a:t>
            </a:r>
            <a:r>
              <a:rPr lang="en-US" dirty="0"/>
              <a:t>, Rice University and any changes must be noted. Any images credited to other sources are similarly available for reproduction, but must be attributed to their sources.</a:t>
            </a:r>
          </a:p>
        </p:txBody>
      </p:sp>
      <p:sp>
        <p:nvSpPr>
          <p:cNvPr id="9" name="Figure Number">
            <a:extLst>
              <a:ext uri="{FF2B5EF4-FFF2-40B4-BE49-F238E27FC236}">
                <a16:creationId xmlns:a16="http://schemas.microsoft.com/office/drawing/2014/main" id="{CDCD06E1-7C38-F024-95C0-2945844F1532}"/>
              </a:ext>
            </a:extLst>
          </p:cNvPr>
          <p:cNvSpPr txBox="1">
            <a:spLocks/>
          </p:cNvSpPr>
          <p:nvPr/>
        </p:nvSpPr>
        <p:spPr>
          <a:xfrm>
            <a:off x="609600" y="231676"/>
            <a:ext cx="8062912" cy="659535"/>
          </a:xfrm>
          <a:prstGeom prst="rect">
            <a:avLst/>
          </a:prstGeom>
        </p:spPr>
        <p:txBody>
          <a:bodyPr vert="horz" lIns="91440" tIns="45720" rIns="91440" bIns="45720" rtlCol="0" anchor="b">
            <a:normAutofit/>
          </a:bodyPr>
          <a:lstStyle>
            <a:lvl1pPr algn="l" defTabSz="914400" rtl="0" eaLnBrk="1" latinLnBrk="0" hangingPunct="1">
              <a:spcBef>
                <a:spcPct val="0"/>
              </a:spcBef>
              <a:buNone/>
              <a:defRPr sz="2400" kern="1200" cap="all" spc="-60" baseline="0">
                <a:solidFill>
                  <a:srgbClr val="6CB255"/>
                </a:solidFill>
                <a:latin typeface="+mj-lt"/>
                <a:ea typeface="+mj-ea"/>
                <a:cs typeface="+mj-cs"/>
              </a:defRPr>
            </a:lvl1pPr>
          </a:lstStyle>
          <a:p>
            <a:r>
              <a:rPr lang="en-US" dirty="0"/>
              <a:t>Figure 6.17</a:t>
            </a:r>
          </a:p>
        </p:txBody>
      </p:sp>
      <p:pic>
        <p:nvPicPr>
          <p:cNvPr id="11" name="Picture 10">
            <a:extLst>
              <a:ext uri="{FF2B5EF4-FFF2-40B4-BE49-F238E27FC236}">
                <a16:creationId xmlns:a16="http://schemas.microsoft.com/office/drawing/2014/main" id="{4CE7CBBF-E732-7770-00B6-8D87D51C6AA5}"/>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233007" y="211262"/>
            <a:ext cx="1693024" cy="409803"/>
          </a:xfrm>
          <a:prstGeom prst="rect">
            <a:avLst/>
          </a:prstGeom>
        </p:spPr>
      </p:pic>
      <p:pic>
        <p:nvPicPr>
          <p:cNvPr id="12" name="Figure_06_05_04.jpg" descr="This plot shows rate of reaction versus substrate concentration for an enzyme in the absence of inhibitor, and for enzyme in the presence of competitive and noncompetitive inhibitors. Both competitive and noncompetitive inhibitors slow the rate of reaction, but competitive inhibitors can be overcome by high concentrations of substrate, whereas noncompetitive inhibitors cannot.">
            <a:extLst>
              <a:ext uri="{FF2B5EF4-FFF2-40B4-BE49-F238E27FC236}">
                <a16:creationId xmlns:a16="http://schemas.microsoft.com/office/drawing/2014/main" id="{CDAEC631-5662-196C-1EB1-86660CCDC2EC}"/>
              </a:ext>
            </a:extLst>
          </p:cNvPr>
          <p:cNvPicPr>
            <a:picLocks noGrp="1" noChangeAspect="1"/>
          </p:cNvPicPr>
          <p:nvPr>
            <p:ph type="pic" sz="quarter" idx="13"/>
          </p:nvPr>
        </p:nvPicPr>
        <p:blipFill>
          <a:blip r:embed="rId4" r:link="rId5" cstate="email">
            <a:extLst>
              <a:ext uri="{28A0092B-C50C-407E-A947-70E740481C1C}">
                <a14:useLocalDpi xmlns:a14="http://schemas.microsoft.com/office/drawing/2010/main" val="0"/>
              </a:ext>
            </a:extLst>
          </a:blip>
          <a:srcRect l="-32575" r="-32575"/>
          <a:stretch>
            <a:fillRect/>
          </a:stretch>
        </p:blipFill>
        <p:spPr>
          <a:xfrm>
            <a:off x="457199" y="1122386"/>
            <a:ext cx="8062913" cy="3500071"/>
          </a:xfrm>
        </p:spPr>
      </p:pic>
    </p:spTree>
    <p:extLst>
      <p:ext uri="{BB962C8B-B14F-4D97-AF65-F5344CB8AC3E}">
        <p14:creationId xmlns:p14="http://schemas.microsoft.com/office/powerpoint/2010/main" val="4214066242"/>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ext Placeholder 6"/>
          <p:cNvSpPr>
            <a:spLocks noGrp="1"/>
          </p:cNvSpPr>
          <p:nvPr>
            <p:ph type="body" sz="quarter" idx="14"/>
          </p:nvPr>
        </p:nvSpPr>
        <p:spPr>
          <a:xfrm>
            <a:off x="609600" y="6059118"/>
            <a:ext cx="7993856" cy="424732"/>
          </a:xfrm>
        </p:spPr>
        <p:txBody>
          <a:bodyPr>
            <a:normAutofit/>
          </a:bodyPr>
          <a:lstStyle/>
          <a:p>
            <a:r>
              <a:rPr lang="en-US" sz="1200" dirty="0"/>
              <a:t>(credit: Rao, A., Hawkins, A., Fletcher, S. and Tag, A. Department of Biology, Texas A&amp;M University)</a:t>
            </a:r>
          </a:p>
        </p:txBody>
      </p:sp>
      <p:sp>
        <p:nvSpPr>
          <p:cNvPr id="8" name="Disclaimer">
            <a:extLst>
              <a:ext uri="{FF2B5EF4-FFF2-40B4-BE49-F238E27FC236}">
                <a16:creationId xmlns:a16="http://schemas.microsoft.com/office/drawing/2014/main" id="{E0903B24-30F4-944D-5067-FB7FF370995C}"/>
              </a:ext>
            </a:extLst>
          </p:cNvPr>
          <p:cNvSpPr txBox="1">
            <a:spLocks/>
          </p:cNvSpPr>
          <p:nvPr/>
        </p:nvSpPr>
        <p:spPr>
          <a:xfrm>
            <a:off x="609601" y="6414400"/>
            <a:ext cx="7686942" cy="283845"/>
          </a:xfrm>
          <a:prstGeom prst="rect">
            <a:avLst/>
          </a:prstGeom>
        </p:spPr>
        <p:txBody>
          <a:bodyPr/>
          <a:lstStyle>
            <a:defPPr>
              <a:defRPr lang="en-US"/>
            </a:defPPr>
            <a:lvl1pPr marL="0" algn="l" defTabSz="914400" rtl="0" eaLnBrk="1" latinLnBrk="0" hangingPunct="1">
              <a:defRPr sz="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dirty="0"/>
              <a:t>This </a:t>
            </a:r>
            <a:r>
              <a:rPr lang="en-US" dirty="0" err="1"/>
              <a:t>OpenStax</a:t>
            </a:r>
            <a:r>
              <a:rPr lang="en-US" dirty="0"/>
              <a:t> ancillary resource is © Rice University under a CC-BY 4.0 International license; it may be reproduced or modified but must be attributed to </a:t>
            </a:r>
            <a:r>
              <a:rPr lang="en-US" dirty="0" err="1"/>
              <a:t>OpenStax</a:t>
            </a:r>
            <a:r>
              <a:rPr lang="en-US" dirty="0"/>
              <a:t>, Rice University and any changes must be noted. Any images credited to other sources are similarly available for reproduction, but must be attributed to their sources.</a:t>
            </a:r>
          </a:p>
        </p:txBody>
      </p:sp>
      <p:sp>
        <p:nvSpPr>
          <p:cNvPr id="9" name="Figure Number">
            <a:extLst>
              <a:ext uri="{FF2B5EF4-FFF2-40B4-BE49-F238E27FC236}">
                <a16:creationId xmlns:a16="http://schemas.microsoft.com/office/drawing/2014/main" id="{CDCD06E1-7C38-F024-95C0-2945844F1532}"/>
              </a:ext>
            </a:extLst>
          </p:cNvPr>
          <p:cNvSpPr txBox="1">
            <a:spLocks/>
          </p:cNvSpPr>
          <p:nvPr/>
        </p:nvSpPr>
        <p:spPr>
          <a:xfrm>
            <a:off x="609600" y="231676"/>
            <a:ext cx="8062912" cy="659535"/>
          </a:xfrm>
          <a:prstGeom prst="rect">
            <a:avLst/>
          </a:prstGeom>
        </p:spPr>
        <p:txBody>
          <a:bodyPr vert="horz" lIns="91440" tIns="45720" rIns="91440" bIns="45720" rtlCol="0" anchor="b">
            <a:normAutofit/>
          </a:bodyPr>
          <a:lstStyle>
            <a:lvl1pPr algn="l" defTabSz="914400" rtl="0" eaLnBrk="1" latinLnBrk="0" hangingPunct="1">
              <a:spcBef>
                <a:spcPct val="0"/>
              </a:spcBef>
              <a:buNone/>
              <a:defRPr sz="2400" kern="1200" cap="all" spc="-60" baseline="0">
                <a:solidFill>
                  <a:srgbClr val="6CB255"/>
                </a:solidFill>
                <a:latin typeface="+mj-lt"/>
                <a:ea typeface="+mj-ea"/>
                <a:cs typeface="+mj-cs"/>
              </a:defRPr>
            </a:lvl1pPr>
          </a:lstStyle>
          <a:p>
            <a:r>
              <a:rPr lang="en-US" dirty="0"/>
              <a:t>Figure 6.18</a:t>
            </a:r>
          </a:p>
        </p:txBody>
      </p:sp>
      <p:pic>
        <p:nvPicPr>
          <p:cNvPr id="11" name="Picture 10">
            <a:extLst>
              <a:ext uri="{FF2B5EF4-FFF2-40B4-BE49-F238E27FC236}">
                <a16:creationId xmlns:a16="http://schemas.microsoft.com/office/drawing/2014/main" id="{4CE7CBBF-E732-7770-00B6-8D87D51C6AA5}"/>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233007" y="211262"/>
            <a:ext cx="1693024" cy="409803"/>
          </a:xfrm>
          <a:prstGeom prst="rect">
            <a:avLst/>
          </a:prstGeom>
        </p:spPr>
      </p:pic>
      <p:pic>
        <p:nvPicPr>
          <p:cNvPr id="2050" name="Picture 2" descr="The left part of this diagram shows allosteric inhibition. The allosteric inhibitor binds to the enzyme at a site other than the active site. The shape of the active site is altered so that the enzyme can no longer bind to its substrate. The right part of this diagram shows allosteric activation. The allosteric activator binds to the enzyme at a site other than the active site. The shape of the active site is changed, allowing substrate to bind at a higher affinity.">
            <a:extLst>
              <a:ext uri="{FF2B5EF4-FFF2-40B4-BE49-F238E27FC236}">
                <a16:creationId xmlns:a16="http://schemas.microsoft.com/office/drawing/2014/main" id="{EAE4D12E-3DB0-945C-FAE3-277B36995E40}"/>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200247" y="911625"/>
            <a:ext cx="6743505" cy="5057629"/>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120809342"/>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ext Placeholder 6"/>
          <p:cNvSpPr>
            <a:spLocks noGrp="1"/>
          </p:cNvSpPr>
          <p:nvPr>
            <p:ph type="body" sz="quarter" idx="14"/>
          </p:nvPr>
        </p:nvSpPr>
        <p:spPr>
          <a:xfrm>
            <a:off x="609599" y="4997116"/>
            <a:ext cx="7910511" cy="1066800"/>
          </a:xfrm>
        </p:spPr>
        <p:txBody>
          <a:bodyPr>
            <a:normAutofit/>
          </a:bodyPr>
          <a:lstStyle/>
          <a:p>
            <a:r>
              <a:rPr lang="en-US" sz="1600" dirty="0"/>
              <a:t>Have you ever wondered how pharmaceutical drugs are developed? </a:t>
            </a:r>
          </a:p>
          <a:p>
            <a:r>
              <a:rPr lang="en-US" sz="1200" dirty="0"/>
              <a:t>(credit: </a:t>
            </a:r>
            <a:r>
              <a:rPr lang="de-DE" sz="1200" dirty="0"/>
              <a:t>Deborah Austin)</a:t>
            </a:r>
            <a:endParaRPr lang="en-US" sz="1200" dirty="0"/>
          </a:p>
        </p:txBody>
      </p:sp>
      <p:sp>
        <p:nvSpPr>
          <p:cNvPr id="8" name="Disclaimer">
            <a:extLst>
              <a:ext uri="{FF2B5EF4-FFF2-40B4-BE49-F238E27FC236}">
                <a16:creationId xmlns:a16="http://schemas.microsoft.com/office/drawing/2014/main" id="{E0903B24-30F4-944D-5067-FB7FF370995C}"/>
              </a:ext>
            </a:extLst>
          </p:cNvPr>
          <p:cNvSpPr txBox="1">
            <a:spLocks/>
          </p:cNvSpPr>
          <p:nvPr/>
        </p:nvSpPr>
        <p:spPr>
          <a:xfrm>
            <a:off x="609601" y="6414400"/>
            <a:ext cx="7686942" cy="283845"/>
          </a:xfrm>
          <a:prstGeom prst="rect">
            <a:avLst/>
          </a:prstGeom>
        </p:spPr>
        <p:txBody>
          <a:bodyPr/>
          <a:lstStyle>
            <a:defPPr>
              <a:defRPr lang="en-US"/>
            </a:defPPr>
            <a:lvl1pPr marL="0" algn="l" defTabSz="914400" rtl="0" eaLnBrk="1" latinLnBrk="0" hangingPunct="1">
              <a:defRPr sz="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dirty="0"/>
              <a:t>This </a:t>
            </a:r>
            <a:r>
              <a:rPr lang="en-US" dirty="0" err="1"/>
              <a:t>OpenStax</a:t>
            </a:r>
            <a:r>
              <a:rPr lang="en-US" dirty="0"/>
              <a:t> ancillary resource is © Rice University under a CC-BY 4.0 International license; it may be reproduced or modified but must be attributed to </a:t>
            </a:r>
            <a:r>
              <a:rPr lang="en-US" dirty="0" err="1"/>
              <a:t>OpenStax</a:t>
            </a:r>
            <a:r>
              <a:rPr lang="en-US" dirty="0"/>
              <a:t>, Rice University and any changes must be noted. Any images credited to other sources are similarly available for reproduction, but must be attributed to their sources.</a:t>
            </a:r>
          </a:p>
        </p:txBody>
      </p:sp>
      <p:sp>
        <p:nvSpPr>
          <p:cNvPr id="9" name="Figure Number">
            <a:extLst>
              <a:ext uri="{FF2B5EF4-FFF2-40B4-BE49-F238E27FC236}">
                <a16:creationId xmlns:a16="http://schemas.microsoft.com/office/drawing/2014/main" id="{CDCD06E1-7C38-F024-95C0-2945844F1532}"/>
              </a:ext>
            </a:extLst>
          </p:cNvPr>
          <p:cNvSpPr txBox="1">
            <a:spLocks/>
          </p:cNvSpPr>
          <p:nvPr/>
        </p:nvSpPr>
        <p:spPr>
          <a:xfrm>
            <a:off x="609600" y="231676"/>
            <a:ext cx="8062912" cy="659535"/>
          </a:xfrm>
          <a:prstGeom prst="rect">
            <a:avLst/>
          </a:prstGeom>
        </p:spPr>
        <p:txBody>
          <a:bodyPr vert="horz" lIns="91440" tIns="45720" rIns="91440" bIns="45720" rtlCol="0" anchor="b">
            <a:normAutofit/>
          </a:bodyPr>
          <a:lstStyle>
            <a:lvl1pPr algn="l" defTabSz="914400" rtl="0" eaLnBrk="1" latinLnBrk="0" hangingPunct="1">
              <a:spcBef>
                <a:spcPct val="0"/>
              </a:spcBef>
              <a:buNone/>
              <a:defRPr sz="2400" kern="1200" cap="all" spc="-60" baseline="0">
                <a:solidFill>
                  <a:srgbClr val="6CB255"/>
                </a:solidFill>
                <a:latin typeface="+mj-lt"/>
                <a:ea typeface="+mj-ea"/>
                <a:cs typeface="+mj-cs"/>
              </a:defRPr>
            </a:lvl1pPr>
          </a:lstStyle>
          <a:p>
            <a:r>
              <a:rPr lang="en-US" dirty="0"/>
              <a:t>Figure 6.19</a:t>
            </a:r>
          </a:p>
        </p:txBody>
      </p:sp>
      <p:pic>
        <p:nvPicPr>
          <p:cNvPr id="11" name="Picture 10">
            <a:extLst>
              <a:ext uri="{FF2B5EF4-FFF2-40B4-BE49-F238E27FC236}">
                <a16:creationId xmlns:a16="http://schemas.microsoft.com/office/drawing/2014/main" id="{4CE7CBBF-E732-7770-00B6-8D87D51C6AA5}"/>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233007" y="211262"/>
            <a:ext cx="1693024" cy="409803"/>
          </a:xfrm>
          <a:prstGeom prst="rect">
            <a:avLst/>
          </a:prstGeom>
        </p:spPr>
      </p:pic>
      <p:pic>
        <p:nvPicPr>
          <p:cNvPr id="10" name="Figure_06_05_08.jpg" descr="This photo shows several red capsule pills.">
            <a:extLst>
              <a:ext uri="{FF2B5EF4-FFF2-40B4-BE49-F238E27FC236}">
                <a16:creationId xmlns:a16="http://schemas.microsoft.com/office/drawing/2014/main" id="{17D33A17-DE31-7099-487C-117F4D96B021}"/>
              </a:ext>
            </a:extLst>
          </p:cNvPr>
          <p:cNvPicPr>
            <a:picLocks noGrp="1" noChangeAspect="1"/>
          </p:cNvPicPr>
          <p:nvPr>
            <p:ph type="pic" sz="quarter" idx="13"/>
          </p:nvPr>
        </p:nvPicPr>
        <p:blipFill>
          <a:blip r:embed="rId4" r:link="rId5">
            <a:extLst>
              <a:ext uri="{28A0092B-C50C-407E-A947-70E740481C1C}">
                <a14:useLocalDpi xmlns:a14="http://schemas.microsoft.com/office/drawing/2010/main" val="0"/>
              </a:ext>
            </a:extLst>
          </a:blip>
          <a:srcRect l="-36515" r="-36515"/>
          <a:stretch>
            <a:fillRect/>
          </a:stretch>
        </p:blipFill>
        <p:spPr>
          <a:xfrm>
            <a:off x="457199" y="1122386"/>
            <a:ext cx="8062913" cy="3500071"/>
          </a:xfrm>
        </p:spPr>
      </p:pic>
    </p:spTree>
    <p:extLst>
      <p:ext uri="{BB962C8B-B14F-4D97-AF65-F5344CB8AC3E}">
        <p14:creationId xmlns:p14="http://schemas.microsoft.com/office/powerpoint/2010/main" val="3886860979"/>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ext Placeholder 6"/>
          <p:cNvSpPr>
            <a:spLocks noGrp="1"/>
          </p:cNvSpPr>
          <p:nvPr>
            <p:ph type="body" sz="quarter" idx="14"/>
          </p:nvPr>
        </p:nvSpPr>
        <p:spPr>
          <a:xfrm>
            <a:off x="5085347" y="1248505"/>
            <a:ext cx="3211196" cy="5031472"/>
          </a:xfrm>
        </p:spPr>
        <p:txBody>
          <a:bodyPr>
            <a:normAutofit/>
          </a:bodyPr>
          <a:lstStyle/>
          <a:p>
            <a:r>
              <a:rPr lang="en-US" sz="1600" dirty="0"/>
              <a:t>Vitamins are important coenzymes or precursors of coenzymes, and are required for enzymes to function properly. Multivitamin capsules usually contain mixtures of all the vitamins at different percentages.</a:t>
            </a:r>
          </a:p>
        </p:txBody>
      </p:sp>
      <p:sp>
        <p:nvSpPr>
          <p:cNvPr id="8" name="Disclaimer">
            <a:extLst>
              <a:ext uri="{FF2B5EF4-FFF2-40B4-BE49-F238E27FC236}">
                <a16:creationId xmlns:a16="http://schemas.microsoft.com/office/drawing/2014/main" id="{E0903B24-30F4-944D-5067-FB7FF370995C}"/>
              </a:ext>
            </a:extLst>
          </p:cNvPr>
          <p:cNvSpPr txBox="1">
            <a:spLocks/>
          </p:cNvSpPr>
          <p:nvPr/>
        </p:nvSpPr>
        <p:spPr>
          <a:xfrm>
            <a:off x="609601" y="6414400"/>
            <a:ext cx="7686942" cy="283845"/>
          </a:xfrm>
          <a:prstGeom prst="rect">
            <a:avLst/>
          </a:prstGeom>
        </p:spPr>
        <p:txBody>
          <a:bodyPr/>
          <a:lstStyle>
            <a:defPPr>
              <a:defRPr lang="en-US"/>
            </a:defPPr>
            <a:lvl1pPr marL="0" algn="l" defTabSz="914400" rtl="0" eaLnBrk="1" latinLnBrk="0" hangingPunct="1">
              <a:defRPr sz="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dirty="0"/>
              <a:t>This </a:t>
            </a:r>
            <a:r>
              <a:rPr lang="en-US" dirty="0" err="1"/>
              <a:t>OpenStax</a:t>
            </a:r>
            <a:r>
              <a:rPr lang="en-US" dirty="0"/>
              <a:t> ancillary resource is © Rice University under a CC-BY 4.0 International license; it may be reproduced or modified but must be attributed to </a:t>
            </a:r>
            <a:r>
              <a:rPr lang="en-US" dirty="0" err="1"/>
              <a:t>OpenStax</a:t>
            </a:r>
            <a:r>
              <a:rPr lang="en-US" dirty="0"/>
              <a:t>, Rice University and any changes must be noted. Any images credited to other sources are similarly available for reproduction, but must be attributed to their sources.</a:t>
            </a:r>
          </a:p>
        </p:txBody>
      </p:sp>
      <p:sp>
        <p:nvSpPr>
          <p:cNvPr id="9" name="Figure Number">
            <a:extLst>
              <a:ext uri="{FF2B5EF4-FFF2-40B4-BE49-F238E27FC236}">
                <a16:creationId xmlns:a16="http://schemas.microsoft.com/office/drawing/2014/main" id="{CDCD06E1-7C38-F024-95C0-2945844F1532}"/>
              </a:ext>
            </a:extLst>
          </p:cNvPr>
          <p:cNvSpPr txBox="1">
            <a:spLocks/>
          </p:cNvSpPr>
          <p:nvPr/>
        </p:nvSpPr>
        <p:spPr>
          <a:xfrm>
            <a:off x="609600" y="231676"/>
            <a:ext cx="8062912" cy="659535"/>
          </a:xfrm>
          <a:prstGeom prst="rect">
            <a:avLst/>
          </a:prstGeom>
        </p:spPr>
        <p:txBody>
          <a:bodyPr vert="horz" lIns="91440" tIns="45720" rIns="91440" bIns="45720" rtlCol="0" anchor="b">
            <a:normAutofit/>
          </a:bodyPr>
          <a:lstStyle>
            <a:lvl1pPr algn="l" defTabSz="914400" rtl="0" eaLnBrk="1" latinLnBrk="0" hangingPunct="1">
              <a:spcBef>
                <a:spcPct val="0"/>
              </a:spcBef>
              <a:buNone/>
              <a:defRPr sz="2400" kern="1200" cap="all" spc="-60" baseline="0">
                <a:solidFill>
                  <a:srgbClr val="6CB255"/>
                </a:solidFill>
                <a:latin typeface="+mj-lt"/>
                <a:ea typeface="+mj-ea"/>
                <a:cs typeface="+mj-cs"/>
              </a:defRPr>
            </a:lvl1pPr>
          </a:lstStyle>
          <a:p>
            <a:r>
              <a:rPr lang="en-US" dirty="0"/>
              <a:t>Figure 6.20</a:t>
            </a:r>
          </a:p>
        </p:txBody>
      </p:sp>
      <p:pic>
        <p:nvPicPr>
          <p:cNvPr id="11" name="Picture 10">
            <a:extLst>
              <a:ext uri="{FF2B5EF4-FFF2-40B4-BE49-F238E27FC236}">
                <a16:creationId xmlns:a16="http://schemas.microsoft.com/office/drawing/2014/main" id="{4CE7CBBF-E732-7770-00B6-8D87D51C6AA5}"/>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233007" y="211262"/>
            <a:ext cx="1693024" cy="409803"/>
          </a:xfrm>
          <a:prstGeom prst="rect">
            <a:avLst/>
          </a:prstGeom>
        </p:spPr>
      </p:pic>
      <p:pic>
        <p:nvPicPr>
          <p:cNvPr id="10" name="Figure_06_05_06.jpg" descr="Shown are the molecular structures for Vitamin A, folic acid, Vitamin B1, Vitamin C, Vitamin B2, Vitamin D2, Vitamin B6, and Vitamin E.">
            <a:extLst>
              <a:ext uri="{FF2B5EF4-FFF2-40B4-BE49-F238E27FC236}">
                <a16:creationId xmlns:a16="http://schemas.microsoft.com/office/drawing/2014/main" id="{F673D327-46CA-501D-FABE-0EE5EE7D233B}"/>
              </a:ext>
            </a:extLst>
          </p:cNvPr>
          <p:cNvPicPr>
            <a:picLocks noGrp="1" noChangeAspect="1"/>
          </p:cNvPicPr>
          <p:nvPr>
            <p:ph type="pic" sz="quarter" idx="13"/>
          </p:nvPr>
        </p:nvPicPr>
        <p:blipFill>
          <a:blip r:embed="rId4" r:link="rId5" cstate="email">
            <a:extLst>
              <a:ext uri="{28A0092B-C50C-407E-A947-70E740481C1C}">
                <a14:useLocalDpi xmlns:a14="http://schemas.microsoft.com/office/drawing/2010/main" val="0"/>
              </a:ext>
            </a:extLst>
          </a:blip>
          <a:srcRect t="-11080" b="-11080"/>
          <a:stretch>
            <a:fillRect/>
          </a:stretch>
        </p:blipFill>
        <p:spPr>
          <a:xfrm>
            <a:off x="704528" y="800893"/>
            <a:ext cx="4030663" cy="5256213"/>
          </a:xfrm>
        </p:spPr>
      </p:pic>
    </p:spTree>
    <p:extLst>
      <p:ext uri="{BB962C8B-B14F-4D97-AF65-F5344CB8AC3E}">
        <p14:creationId xmlns:p14="http://schemas.microsoft.com/office/powerpoint/2010/main" val="1181775866"/>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2" descr="This diagram shows a metabolic pathway in which three enzymes convert a substrate, in three steps, into a final product. The image shows isoluecine binding to a allosteric site, which inhibits Threonine from binding to the active site.  When Isoleucine is no longer bound, Threonine binds to the active site. Then it proceeds through four additional enzymes labeled intermediate A, B, C, and D.  ">
            <a:extLst>
              <a:ext uri="{FF2B5EF4-FFF2-40B4-BE49-F238E27FC236}">
                <a16:creationId xmlns:a16="http://schemas.microsoft.com/office/drawing/2014/main" id="{A71F868A-710F-CF3B-6DC6-D87731EA2FC8}"/>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200247" y="911625"/>
            <a:ext cx="6743505" cy="5057629"/>
          </a:xfrm>
          <a:prstGeom prst="rect">
            <a:avLst/>
          </a:prstGeom>
          <a:noFill/>
          <a:extLst>
            <a:ext uri="{909E8E84-426E-40DD-AFC4-6F175D3DCCD1}">
              <a14:hiddenFill xmlns:a14="http://schemas.microsoft.com/office/drawing/2010/main">
                <a:solidFill>
                  <a:srgbClr val="FFFFFF"/>
                </a:solidFill>
              </a14:hiddenFill>
            </a:ext>
          </a:extLst>
        </p:spPr>
      </p:pic>
      <p:sp>
        <p:nvSpPr>
          <p:cNvPr id="7" name="Text Placeholder 6"/>
          <p:cNvSpPr>
            <a:spLocks noGrp="1"/>
          </p:cNvSpPr>
          <p:nvPr>
            <p:ph type="body" sz="quarter" idx="14"/>
          </p:nvPr>
        </p:nvSpPr>
        <p:spPr>
          <a:xfrm>
            <a:off x="609600" y="6059118"/>
            <a:ext cx="7993856" cy="424732"/>
          </a:xfrm>
        </p:spPr>
        <p:txBody>
          <a:bodyPr>
            <a:normAutofit/>
          </a:bodyPr>
          <a:lstStyle/>
          <a:p>
            <a:r>
              <a:rPr lang="en-US" sz="1200" dirty="0"/>
              <a:t>(credit: Rao, A., Ryan, K., Tag, A., Hawkins, A. and Fletcher S. Department of Biology, Texas A&amp;M University)</a:t>
            </a:r>
          </a:p>
        </p:txBody>
      </p:sp>
      <p:sp>
        <p:nvSpPr>
          <p:cNvPr id="8" name="Disclaimer">
            <a:extLst>
              <a:ext uri="{FF2B5EF4-FFF2-40B4-BE49-F238E27FC236}">
                <a16:creationId xmlns:a16="http://schemas.microsoft.com/office/drawing/2014/main" id="{E0903B24-30F4-944D-5067-FB7FF370995C}"/>
              </a:ext>
            </a:extLst>
          </p:cNvPr>
          <p:cNvSpPr txBox="1">
            <a:spLocks/>
          </p:cNvSpPr>
          <p:nvPr/>
        </p:nvSpPr>
        <p:spPr>
          <a:xfrm>
            <a:off x="609601" y="6414400"/>
            <a:ext cx="7686942" cy="283845"/>
          </a:xfrm>
          <a:prstGeom prst="rect">
            <a:avLst/>
          </a:prstGeom>
        </p:spPr>
        <p:txBody>
          <a:bodyPr/>
          <a:lstStyle>
            <a:defPPr>
              <a:defRPr lang="en-US"/>
            </a:defPPr>
            <a:lvl1pPr marL="0" algn="l" defTabSz="914400" rtl="0" eaLnBrk="1" latinLnBrk="0" hangingPunct="1">
              <a:defRPr sz="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dirty="0"/>
              <a:t>This </a:t>
            </a:r>
            <a:r>
              <a:rPr lang="en-US" dirty="0" err="1"/>
              <a:t>OpenStax</a:t>
            </a:r>
            <a:r>
              <a:rPr lang="en-US" dirty="0"/>
              <a:t> ancillary resource is © Rice University under a CC-BY 4.0 International license; it may be reproduced or modified but must be attributed to </a:t>
            </a:r>
            <a:r>
              <a:rPr lang="en-US" dirty="0" err="1"/>
              <a:t>OpenStax</a:t>
            </a:r>
            <a:r>
              <a:rPr lang="en-US" dirty="0"/>
              <a:t>, Rice University and any changes must be noted. Any images credited to other sources are similarly available for reproduction, but must be attributed to their sources.</a:t>
            </a:r>
          </a:p>
        </p:txBody>
      </p:sp>
      <p:sp>
        <p:nvSpPr>
          <p:cNvPr id="9" name="Figure Number">
            <a:extLst>
              <a:ext uri="{FF2B5EF4-FFF2-40B4-BE49-F238E27FC236}">
                <a16:creationId xmlns:a16="http://schemas.microsoft.com/office/drawing/2014/main" id="{CDCD06E1-7C38-F024-95C0-2945844F1532}"/>
              </a:ext>
            </a:extLst>
          </p:cNvPr>
          <p:cNvSpPr txBox="1">
            <a:spLocks/>
          </p:cNvSpPr>
          <p:nvPr/>
        </p:nvSpPr>
        <p:spPr>
          <a:xfrm>
            <a:off x="609600" y="231676"/>
            <a:ext cx="8062912" cy="659535"/>
          </a:xfrm>
          <a:prstGeom prst="rect">
            <a:avLst/>
          </a:prstGeom>
        </p:spPr>
        <p:txBody>
          <a:bodyPr vert="horz" lIns="91440" tIns="45720" rIns="91440" bIns="45720" rtlCol="0" anchor="b">
            <a:normAutofit/>
          </a:bodyPr>
          <a:lstStyle>
            <a:lvl1pPr algn="l" defTabSz="914400" rtl="0" eaLnBrk="1" latinLnBrk="0" hangingPunct="1">
              <a:spcBef>
                <a:spcPct val="0"/>
              </a:spcBef>
              <a:buNone/>
              <a:defRPr sz="2400" kern="1200" cap="all" spc="-60" baseline="0">
                <a:solidFill>
                  <a:srgbClr val="6CB255"/>
                </a:solidFill>
                <a:latin typeface="+mj-lt"/>
                <a:ea typeface="+mj-ea"/>
                <a:cs typeface="+mj-cs"/>
              </a:defRPr>
            </a:lvl1pPr>
          </a:lstStyle>
          <a:p>
            <a:r>
              <a:rPr lang="en-US" dirty="0"/>
              <a:t>Figure 6.21</a:t>
            </a:r>
          </a:p>
        </p:txBody>
      </p:sp>
      <p:pic>
        <p:nvPicPr>
          <p:cNvPr id="11" name="Picture 10">
            <a:extLst>
              <a:ext uri="{FF2B5EF4-FFF2-40B4-BE49-F238E27FC236}">
                <a16:creationId xmlns:a16="http://schemas.microsoft.com/office/drawing/2014/main" id="{4CE7CBBF-E732-7770-00B6-8D87D51C6AA5}"/>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7233007" y="211262"/>
            <a:ext cx="1693024" cy="409803"/>
          </a:xfrm>
          <a:prstGeom prst="rect">
            <a:avLst/>
          </a:prstGeom>
        </p:spPr>
      </p:pic>
    </p:spTree>
    <p:extLst>
      <p:ext uri="{BB962C8B-B14F-4D97-AF65-F5344CB8AC3E}">
        <p14:creationId xmlns:p14="http://schemas.microsoft.com/office/powerpoint/2010/main" val="414738038"/>
      </p:ext>
    </p:extLst>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Essential">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Essential">
      <a:majorFont>
        <a:latin typeface="Arial Black"/>
        <a:ea typeface=""/>
        <a:cs typeface=""/>
        <a:font script="Jpan" typeface="ＭＳ Ｐゴシック"/>
        <a:font script="Hang" typeface="HY견고딕"/>
        <a:font script="Hans" typeface="微软雅黑"/>
        <a:font script="Hant" typeface="微軟正黑體"/>
        <a:font script="Arab" typeface="Tahoma"/>
        <a:font script="Hebr" typeface="Tahoma"/>
        <a:font script="Thai" typeface="Tahoma"/>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돋움"/>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Essential">
      <a:fillStyleLst>
        <a:solidFill>
          <a:schemeClr val="phClr"/>
        </a:solidFill>
        <a:gradFill rotWithShape="1">
          <a:gsLst>
            <a:gs pos="0">
              <a:schemeClr val="phClr">
                <a:tint val="60000"/>
                <a:satMod val="250000"/>
              </a:schemeClr>
            </a:gs>
            <a:gs pos="35000">
              <a:schemeClr val="phClr">
                <a:tint val="47000"/>
                <a:satMod val="275000"/>
              </a:schemeClr>
            </a:gs>
            <a:gs pos="100000">
              <a:schemeClr val="phClr">
                <a:tint val="25000"/>
                <a:satMod val="300000"/>
              </a:schemeClr>
            </a:gs>
          </a:gsLst>
          <a:lin ang="16200000" scaled="1"/>
        </a:gradFill>
        <a:solidFill>
          <a:schemeClr val="phClr">
            <a:satMod val="110000"/>
          </a:schemeClr>
        </a:solidFill>
      </a:fillStyleLst>
      <a:lnStyleLst>
        <a:ln w="12700" cap="flat" cmpd="sng" algn="ctr">
          <a:solidFill>
            <a:schemeClr val="phClr">
              <a:shade val="95000"/>
              <a:satMod val="105000"/>
            </a:schemeClr>
          </a:solidFill>
          <a:prstDash val="solid"/>
        </a:ln>
        <a:ln w="28575" cap="flat" cmpd="sng" algn="ctr">
          <a:solidFill>
            <a:schemeClr val="phClr"/>
          </a:solidFill>
          <a:prstDash val="solid"/>
        </a:ln>
        <a:ln w="41275" cap="flat" cmpd="sng" algn="ctr">
          <a:solidFill>
            <a:schemeClr val="phClr"/>
          </a:solidFill>
          <a:prstDash val="solid"/>
        </a:ln>
      </a:lnStyleLst>
      <a:effectStyleLst>
        <a:effectStyle>
          <a:effectLst/>
        </a:effectStyle>
        <a:effectStyle>
          <a:effectLst>
            <a:outerShdw blurRad="39999" dist="23000" algn="bl" rotWithShape="0">
              <a:srgbClr val="000000">
                <a:alpha val="40000"/>
              </a:srgbClr>
            </a:outerShdw>
          </a:effectLst>
        </a:effectStyle>
        <a:effectStyle>
          <a:effectLst>
            <a:outerShdw blurRad="38100" dist="19050" algn="bl" rotWithShape="0">
              <a:srgbClr val="000000">
                <a:alpha val="60000"/>
              </a:srgbClr>
            </a:outerShdw>
          </a:effectLst>
          <a:scene3d>
            <a:camera prst="orthographicFront">
              <a:rot lat="0" lon="0" rev="0"/>
            </a:camera>
            <a:lightRig rig="balanced" dir="l"/>
          </a:scene3d>
          <a:sp3d prstMaterial="plastic">
            <a:bevelT w="38100" h="31750"/>
          </a:sp3d>
        </a:effectStyle>
      </a:effectStyleLst>
      <a:bgFillStyleLst>
        <a:solidFill>
          <a:schemeClr val="phClr"/>
        </a:solidFill>
        <a:blipFill rotWithShape="1">
          <a:blip xmlns:r="http://schemas.openxmlformats.org/officeDocument/2006/relationships" r:embed="rId1">
            <a:duotone>
              <a:schemeClr val="phClr">
                <a:tint val="96000"/>
              </a:schemeClr>
              <a:schemeClr val="phClr">
                <a:shade val="94000"/>
              </a:schemeClr>
            </a:duotone>
          </a:blip>
          <a:tile tx="0" ty="0" sx="100000" sy="100000" flip="none" algn="tl"/>
        </a:blipFill>
        <a:gradFill rotWithShape="1">
          <a:gsLst>
            <a:gs pos="0">
              <a:schemeClr val="phClr">
                <a:tint val="84000"/>
                <a:satMod val="110000"/>
              </a:schemeClr>
            </a:gs>
            <a:gs pos="44000">
              <a:schemeClr val="phClr">
                <a:tint val="93000"/>
                <a:satMod val="115000"/>
              </a:schemeClr>
            </a:gs>
            <a:gs pos="100000">
              <a:schemeClr val="phClr">
                <a:tint val="100000"/>
                <a:shade val="59000"/>
                <a:satMod val="120000"/>
              </a:schemeClr>
            </a:gs>
          </a:gsLst>
          <a:path path="circle">
            <a:fillToRect l="40000" t="60000" r="60000" b="4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emplate/>
  <TotalTime>3489</TotalTime>
  <Words>2360</Words>
  <Application>Microsoft Macintosh PowerPoint</Application>
  <PresentationFormat>On-screen Show (4:3)</PresentationFormat>
  <Paragraphs>99</Paragraphs>
  <Slides>22</Slides>
  <Notes>22</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22</vt:i4>
      </vt:variant>
    </vt:vector>
  </HeadingPairs>
  <TitlesOfParts>
    <vt:vector size="27" baseType="lpstr">
      <vt:lpstr>Arial</vt:lpstr>
      <vt:lpstr>Arial Black</vt:lpstr>
      <vt:lpstr>Calibri</vt:lpstr>
      <vt:lpstr>Neue Helvetica W01</vt:lpstr>
      <vt:lpstr>Essential</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WNI</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Physics</dc:title>
  <dc:creator>Spuddy McSpare</dc:creator>
  <cp:lastModifiedBy>Microsoft Office User</cp:lastModifiedBy>
  <cp:revision>107</cp:revision>
  <dcterms:created xsi:type="dcterms:W3CDTF">2012-06-04T02:13:36Z</dcterms:created>
  <dcterms:modified xsi:type="dcterms:W3CDTF">2022-11-29T16:33:25Z</dcterms:modified>
</cp:coreProperties>
</file>