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Lst>
  <p:notesMasterIdLst>
    <p:notesMasterId r:id="rId24"/>
  </p:notesMasterIdLst>
  <p:handoutMasterIdLst>
    <p:handoutMasterId r:id="rId25"/>
  </p:handoutMasterIdLst>
  <p:sldIdLst>
    <p:sldId id="256" r:id="rId2"/>
    <p:sldId id="277" r:id="rId3"/>
    <p:sldId id="355" r:id="rId4"/>
    <p:sldId id="302" r:id="rId5"/>
    <p:sldId id="304" r:id="rId6"/>
    <p:sldId id="357" r:id="rId7"/>
    <p:sldId id="352" r:id="rId8"/>
    <p:sldId id="358" r:id="rId9"/>
    <p:sldId id="353" r:id="rId10"/>
    <p:sldId id="348" r:id="rId11"/>
    <p:sldId id="308" r:id="rId12"/>
    <p:sldId id="346" r:id="rId13"/>
    <p:sldId id="354" r:id="rId14"/>
    <p:sldId id="338" r:id="rId15"/>
    <p:sldId id="309" r:id="rId16"/>
    <p:sldId id="305" r:id="rId17"/>
    <p:sldId id="359" r:id="rId18"/>
    <p:sldId id="344" r:id="rId19"/>
    <p:sldId id="345" r:id="rId20"/>
    <p:sldId id="317" r:id="rId21"/>
    <p:sldId id="318" r:id="rId22"/>
    <p:sldId id="333"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2A510"/>
    <a:srgbClr val="6CB255"/>
    <a:srgbClr val="E5D419"/>
    <a:srgbClr val="212F62"/>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682" autoAdjust="0"/>
    <p:restoredTop sz="85774" autoAdjust="0"/>
  </p:normalViewPr>
  <p:slideViewPr>
    <p:cSldViewPr snapToGrid="0" snapToObjects="1">
      <p:cViewPr varScale="1">
        <p:scale>
          <a:sx n="78" d="100"/>
          <a:sy n="78" d="100"/>
        </p:scale>
        <p:origin x="696" y="78"/>
      </p:cViewPr>
      <p:guideLst>
        <p:guide orient="horz" pos="2160"/>
        <p:guide pos="2880"/>
      </p:guideLst>
    </p:cSldViewPr>
  </p:slideViewPr>
  <p:outlineViewPr>
    <p:cViewPr>
      <p:scale>
        <a:sx n="33" d="100"/>
        <a:sy n="33" d="100"/>
      </p:scale>
      <p:origin x="0" y="446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48D041A-73BB-E643-A8C7-50D88C2F22F5}" type="datetimeFigureOut">
              <a:rPr lang="en-US" smtClean="0"/>
              <a:t>6/15/2023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36EFEC5-3018-A548-B247-453C6EC1EC1A}" type="slidenum">
              <a:rPr lang="en-US" smtClean="0"/>
              <a:t>‹#›</a:t>
            </a:fld>
            <a:endParaRPr lang="en-US"/>
          </a:p>
        </p:txBody>
      </p:sp>
    </p:spTree>
    <p:extLst>
      <p:ext uri="{BB962C8B-B14F-4D97-AF65-F5344CB8AC3E}">
        <p14:creationId xmlns:p14="http://schemas.microsoft.com/office/powerpoint/2010/main" val="13300572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B8B8B2-B163-2B41-8C2F-394DA5923460}" type="datetimeFigureOut">
              <a:rPr lang="en-US" smtClean="0"/>
              <a:t>6/15/2023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221384-CCA1-F944-9C0C-9A9617B02E5E}" type="slidenum">
              <a:rPr lang="en-US" smtClean="0"/>
              <a:t>‹#›</a:t>
            </a:fld>
            <a:endParaRPr lang="en-US"/>
          </a:p>
        </p:txBody>
      </p:sp>
    </p:spTree>
    <p:extLst>
      <p:ext uri="{BB962C8B-B14F-4D97-AF65-F5344CB8AC3E}">
        <p14:creationId xmlns:p14="http://schemas.microsoft.com/office/powerpoint/2010/main" val="3293044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a:t>
            </a:fld>
            <a:endParaRPr lang="en-US"/>
          </a:p>
        </p:txBody>
      </p:sp>
    </p:spTree>
    <p:extLst>
      <p:ext uri="{BB962C8B-B14F-4D97-AF65-F5344CB8AC3E}">
        <p14:creationId xmlns:p14="http://schemas.microsoft.com/office/powerpoint/2010/main" val="42948506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a:t>
            </a:fld>
            <a:endParaRPr lang="en-US"/>
          </a:p>
        </p:txBody>
      </p:sp>
    </p:spTree>
    <p:extLst>
      <p:ext uri="{BB962C8B-B14F-4D97-AF65-F5344CB8AC3E}">
        <p14:creationId xmlns:p14="http://schemas.microsoft.com/office/powerpoint/2010/main" val="26737545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a:t>
            </a:fld>
            <a:endParaRPr lang="en-US"/>
          </a:p>
        </p:txBody>
      </p:sp>
    </p:spTree>
    <p:extLst>
      <p:ext uri="{BB962C8B-B14F-4D97-AF65-F5344CB8AC3E}">
        <p14:creationId xmlns:p14="http://schemas.microsoft.com/office/powerpoint/2010/main" val="6211220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4</a:t>
            </a:fld>
            <a:endParaRPr lang="en-US"/>
          </a:p>
        </p:txBody>
      </p:sp>
    </p:spTree>
    <p:extLst>
      <p:ext uri="{BB962C8B-B14F-4D97-AF65-F5344CB8AC3E}">
        <p14:creationId xmlns:p14="http://schemas.microsoft.com/office/powerpoint/2010/main" val="8438793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5</a:t>
            </a:fld>
            <a:endParaRPr lang="en-US"/>
          </a:p>
        </p:txBody>
      </p:sp>
    </p:spTree>
    <p:extLst>
      <p:ext uri="{BB962C8B-B14F-4D97-AF65-F5344CB8AC3E}">
        <p14:creationId xmlns:p14="http://schemas.microsoft.com/office/powerpoint/2010/main" val="34279173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6</a:t>
            </a:fld>
            <a:endParaRPr lang="en-US"/>
          </a:p>
        </p:txBody>
      </p:sp>
    </p:spTree>
    <p:extLst>
      <p:ext uri="{BB962C8B-B14F-4D97-AF65-F5344CB8AC3E}">
        <p14:creationId xmlns:p14="http://schemas.microsoft.com/office/powerpoint/2010/main" val="3384939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7</a:t>
            </a:fld>
            <a:endParaRPr lang="en-US"/>
          </a:p>
        </p:txBody>
      </p:sp>
    </p:spTree>
    <p:extLst>
      <p:ext uri="{BB962C8B-B14F-4D97-AF65-F5344CB8AC3E}">
        <p14:creationId xmlns:p14="http://schemas.microsoft.com/office/powerpoint/2010/main" val="37919387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424242"/>
                </a:solidFill>
                <a:effectLst/>
                <a:latin typeface="Neue Helvetica W01"/>
              </a:rPr>
              <a:t>Glycolysis begins with an energy investment phase which requires 2 ATP to phosphorylate the starting glucose molecule. The 6-carbon intermediate is then split into 2, 3-carbon sugar molecules. In the energy recovery phase, each 3-carbon sugar is then oxidized to pyruvate with the energy transferred to form NADH and 2 ATP.</a:t>
            </a:r>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8</a:t>
            </a:fld>
            <a:endParaRPr lang="en-US"/>
          </a:p>
        </p:txBody>
      </p:sp>
    </p:spTree>
    <p:extLst>
      <p:ext uri="{BB962C8B-B14F-4D97-AF65-F5344CB8AC3E}">
        <p14:creationId xmlns:p14="http://schemas.microsoft.com/office/powerpoint/2010/main" val="36566325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9</a:t>
            </a:fld>
            <a:endParaRPr lang="en-US"/>
          </a:p>
        </p:txBody>
      </p:sp>
    </p:spTree>
    <p:extLst>
      <p:ext uri="{BB962C8B-B14F-4D97-AF65-F5344CB8AC3E}">
        <p14:creationId xmlns:p14="http://schemas.microsoft.com/office/powerpoint/2010/main" val="4348863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10</a:t>
            </a:fld>
            <a:endParaRPr lang="en-US"/>
          </a:p>
        </p:txBody>
      </p:sp>
    </p:spTree>
    <p:extLst>
      <p:ext uri="{BB962C8B-B14F-4D97-AF65-F5344CB8AC3E}">
        <p14:creationId xmlns:p14="http://schemas.microsoft.com/office/powerpoint/2010/main" val="21346993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Upon entering the mitochondrial matrix, a multi-enzyme complex converts pyruvate into acetyl CoA. In the process, carbon dioxide is released and one molecule of NADH is formed.</a:t>
            </a:r>
          </a:p>
        </p:txBody>
      </p:sp>
      <p:sp>
        <p:nvSpPr>
          <p:cNvPr id="4" name="Slide Number Placeholder 3"/>
          <p:cNvSpPr>
            <a:spLocks noGrp="1"/>
          </p:cNvSpPr>
          <p:nvPr>
            <p:ph type="sldNum" sz="quarter" idx="5"/>
          </p:nvPr>
        </p:nvSpPr>
        <p:spPr/>
        <p:txBody>
          <a:bodyPr/>
          <a:lstStyle/>
          <a:p>
            <a:fld id="{72221384-CCA1-F944-9C0C-9A9617B02E5E}" type="slidenum">
              <a:rPr lang="en-US" smtClean="0"/>
              <a:t>11</a:t>
            </a:fld>
            <a:endParaRPr lang="en-US"/>
          </a:p>
        </p:txBody>
      </p:sp>
    </p:spTree>
    <p:extLst>
      <p:ext uri="{BB962C8B-B14F-4D97-AF65-F5344CB8AC3E}">
        <p14:creationId xmlns:p14="http://schemas.microsoft.com/office/powerpoint/2010/main" val="19047839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12</a:t>
            </a:fld>
            <a:endParaRPr lang="en-US"/>
          </a:p>
        </p:txBody>
      </p:sp>
    </p:spTree>
    <p:extLst>
      <p:ext uri="{BB962C8B-B14F-4D97-AF65-F5344CB8AC3E}">
        <p14:creationId xmlns:p14="http://schemas.microsoft.com/office/powerpoint/2010/main" val="6702267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13</a:t>
            </a:fld>
            <a:endParaRPr lang="en-US"/>
          </a:p>
        </p:txBody>
      </p:sp>
    </p:spTree>
    <p:extLst>
      <p:ext uri="{BB962C8B-B14F-4D97-AF65-F5344CB8AC3E}">
        <p14:creationId xmlns:p14="http://schemas.microsoft.com/office/powerpoint/2010/main" val="13931141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14</a:t>
            </a:fld>
            <a:endParaRPr lang="en-US"/>
          </a:p>
        </p:txBody>
      </p:sp>
    </p:spTree>
    <p:extLst>
      <p:ext uri="{BB962C8B-B14F-4D97-AF65-F5344CB8AC3E}">
        <p14:creationId xmlns:p14="http://schemas.microsoft.com/office/powerpoint/2010/main" val="21514904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424242"/>
                </a:solidFill>
                <a:effectLst/>
                <a:latin typeface="Neue Helvetica W01"/>
              </a:rPr>
              <a:t>In oxidative phosphorylation, the pH gradient formed by the electron transport chain is used by ATP synthase to form ATP.</a:t>
            </a:r>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15</a:t>
            </a:fld>
            <a:endParaRPr lang="en-US"/>
          </a:p>
        </p:txBody>
      </p:sp>
    </p:spTree>
    <p:extLst>
      <p:ext uri="{BB962C8B-B14F-4D97-AF65-F5344CB8AC3E}">
        <p14:creationId xmlns:p14="http://schemas.microsoft.com/office/powerpoint/2010/main" val="13938805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16</a:t>
            </a:fld>
            <a:endParaRPr lang="en-US"/>
          </a:p>
        </p:txBody>
      </p:sp>
    </p:spTree>
    <p:extLst>
      <p:ext uri="{BB962C8B-B14F-4D97-AF65-F5344CB8AC3E}">
        <p14:creationId xmlns:p14="http://schemas.microsoft.com/office/powerpoint/2010/main" val="28607717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424242"/>
                </a:solidFill>
                <a:effectLst/>
                <a:latin typeface="Neue Helvetica W01"/>
              </a:rPr>
              <a:t>During glycolysis, glucose is oxidized to pyruvate while NAD+ is reduced to NADH. Two molecules of ATP are also produced by substrate level phosphorylation. In the absence of oxygen in some cell types, fermentation allows the reduction of pyruvate to lactate and the reoxidation of NADH to NAD+. The regeneration of NAD+ allows glycolysis to continue to make ATP by substrate level phosphorylation.</a:t>
            </a:r>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17</a:t>
            </a:fld>
            <a:endParaRPr lang="en-US"/>
          </a:p>
        </p:txBody>
      </p:sp>
    </p:spTree>
    <p:extLst>
      <p:ext uri="{BB962C8B-B14F-4D97-AF65-F5344CB8AC3E}">
        <p14:creationId xmlns:p14="http://schemas.microsoft.com/office/powerpoint/2010/main" val="33104876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18</a:t>
            </a:fld>
            <a:endParaRPr lang="en-US"/>
          </a:p>
        </p:txBody>
      </p:sp>
    </p:spTree>
    <p:extLst>
      <p:ext uri="{BB962C8B-B14F-4D97-AF65-F5344CB8AC3E}">
        <p14:creationId xmlns:p14="http://schemas.microsoft.com/office/powerpoint/2010/main" val="17458498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19</a:t>
            </a:fld>
            <a:endParaRPr lang="en-US"/>
          </a:p>
        </p:txBody>
      </p:sp>
    </p:spTree>
    <p:extLst>
      <p:ext uri="{BB962C8B-B14F-4D97-AF65-F5344CB8AC3E}">
        <p14:creationId xmlns:p14="http://schemas.microsoft.com/office/powerpoint/2010/main" val="13787321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20</a:t>
            </a:fld>
            <a:endParaRPr lang="en-US"/>
          </a:p>
        </p:txBody>
      </p:sp>
    </p:spTree>
    <p:extLst>
      <p:ext uri="{BB962C8B-B14F-4D97-AF65-F5344CB8AC3E}">
        <p14:creationId xmlns:p14="http://schemas.microsoft.com/office/powerpoint/2010/main" val="21981078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21</a:t>
            </a:fld>
            <a:endParaRPr lang="en-US"/>
          </a:p>
        </p:txBody>
      </p:sp>
    </p:spTree>
    <p:extLst>
      <p:ext uri="{BB962C8B-B14F-4D97-AF65-F5344CB8AC3E}">
        <p14:creationId xmlns:p14="http://schemas.microsoft.com/office/powerpoint/2010/main" val="10228713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22</a:t>
            </a:fld>
            <a:endParaRPr lang="en-US"/>
          </a:p>
        </p:txBody>
      </p:sp>
    </p:spTree>
    <p:extLst>
      <p:ext uri="{BB962C8B-B14F-4D97-AF65-F5344CB8AC3E}">
        <p14:creationId xmlns:p14="http://schemas.microsoft.com/office/powerpoint/2010/main" val="15100065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Picture Placeholder 8"/>
          <p:cNvSpPr>
            <a:spLocks noGrp="1"/>
          </p:cNvSpPr>
          <p:nvPr>
            <p:ph type="pic" sz="quarter" idx="13"/>
          </p:nvPr>
        </p:nvSpPr>
        <p:spPr>
          <a:xfrm>
            <a:off x="457199" y="1107618"/>
            <a:ext cx="4031619" cy="4607689"/>
          </a:xfrm>
        </p:spPr>
        <p:txBody>
          <a:bodyPr/>
          <a:lstStyle/>
          <a:p>
            <a:endParaRPr lang="en-US" dirty="0"/>
          </a:p>
        </p:txBody>
      </p:sp>
      <p:sp>
        <p:nvSpPr>
          <p:cNvPr id="11" name="Text Placeholder 10"/>
          <p:cNvSpPr>
            <a:spLocks noGrp="1"/>
          </p:cNvSpPr>
          <p:nvPr>
            <p:ph type="body" sz="quarter" idx="14"/>
          </p:nvPr>
        </p:nvSpPr>
        <p:spPr>
          <a:xfrm>
            <a:off x="4606925" y="1107618"/>
            <a:ext cx="3913188" cy="4607382"/>
          </a:xfrm>
        </p:spPr>
        <p:txBody>
          <a:bodyPr/>
          <a:lstStyle>
            <a:lvl1pPr>
              <a:buClr>
                <a:srgbClr val="6CB255"/>
              </a:buClr>
              <a:defRPr>
                <a:solidFill>
                  <a:srgbClr val="212F62"/>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a:lstStyle/>
          <a:p>
            <a:endParaRPr lang="en-US"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Title 1"/>
          <p:cNvSpPr>
            <a:spLocks noGrp="1"/>
          </p:cNvSpPr>
          <p:nvPr>
            <p:ph type="title"/>
          </p:nvPr>
        </p:nvSpPr>
        <p:spPr>
          <a:xfrm>
            <a:off x="457200" y="241326"/>
            <a:ext cx="8062912" cy="659535"/>
          </a:xfrm>
        </p:spPr>
        <p:txBody>
          <a:bodyPr/>
          <a:lstStyle/>
          <a:p>
            <a:r>
              <a:rPr lang="en-US" dirty="0"/>
              <a:t>Click to edit</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8" name="Title 1"/>
          <p:cNvSpPr txBox="1">
            <a:spLocks/>
          </p:cNvSpPr>
          <p:nvPr userDrawn="1"/>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3500" dirty="0"/>
              <a:t>Biology </a:t>
            </a:r>
            <a:r>
              <a:rPr lang="en-US" sz="3500" cap="none" dirty="0"/>
              <a:t>for</a:t>
            </a:r>
            <a:r>
              <a:rPr lang="en-US" sz="3500" dirty="0"/>
              <a:t> AP</a:t>
            </a:r>
            <a:r>
              <a:rPr lang="en-US" sz="3500" baseline="30000" dirty="0"/>
              <a:t>®</a:t>
            </a:r>
            <a:r>
              <a:rPr lang="en-US" sz="3500" dirty="0"/>
              <a:t> Courses</a:t>
            </a: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 Chapter Title</a:t>
            </a:r>
          </a:p>
          <a:p>
            <a:pPr algn="ctr"/>
            <a:r>
              <a:rPr lang="en-US" sz="1600" cap="none" dirty="0">
                <a:solidFill>
                  <a:schemeClr val="tx1"/>
                </a:solidFill>
                <a:latin typeface="+mn-lt"/>
              </a:rPr>
              <a:t>PowerPoint Image Slideshow</a:t>
            </a:r>
          </a:p>
        </p:txBody>
      </p:sp>
      <p:pic>
        <p:nvPicPr>
          <p:cNvPr id="9" name="Picture 8"/>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3562758" y="2518312"/>
            <a:ext cx="2010682" cy="2602059"/>
          </a:xfrm>
          <a:prstGeom prst="rect">
            <a:avLst/>
          </a:prstGeom>
          <a:effectLst>
            <a:reflection blurRad="6350" stA="52000" endA="300" endPos="35000" dir="5400000" sy="-100000" algn="bl" rotWithShape="0"/>
          </a:effectLst>
          <a:scene3d>
            <a:camera prst="obliqueTopLeft"/>
            <a:lightRig rig="threePt" dir="t"/>
          </a:scene3d>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457200" y="1752600"/>
            <a:ext cx="7620000" cy="43735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57200" y="6415875"/>
            <a:ext cx="3429000" cy="283845"/>
          </a:xfrm>
          <a:prstGeom prst="rect">
            <a:avLst/>
          </a:prstGeom>
        </p:spPr>
        <p:txBody>
          <a:bodyPr vert="horz" lIns="91440" tIns="45720" rIns="91440" bIns="45720" rtlCol="0" anchor="t"/>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rot="16200000">
            <a:off x="8044814" y="683895"/>
            <a:ext cx="1315721" cy="365125"/>
          </a:xfrm>
          <a:prstGeom prst="rect">
            <a:avLst/>
          </a:prstGeom>
        </p:spPr>
        <p:txBody>
          <a:bodyPr vert="horz" lIns="91440" tIns="45720" rIns="91440" bIns="45720" rtlCol="0" anchor="ctr"/>
          <a:lstStyle>
            <a:lvl1pPr algn="r">
              <a:defRPr sz="2400" b="1">
                <a:solidFill>
                  <a:srgbClr val="FFFFFF"/>
                </a:solidFill>
              </a:defRPr>
            </a:lvl1pPr>
          </a:lstStyle>
          <a:p>
            <a:fld id="{F38DF745-7D3F-47F4-83A3-874385CFAA6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916" r:id="rId1"/>
    <p:sldLayoutId id="2147483914" r:id="rId2"/>
    <p:sldLayoutId id="2147483920" r:id="rId3"/>
    <p:sldLayoutId id="2147483913" r:id="rId4"/>
  </p:sldLayoutIdLst>
  <p:hf sldNum="0" hdr="0" ftr="0" dt="0"/>
  <p:txStyles>
    <p:titleStyle>
      <a:lvl1pPr algn="l" defTabSz="914400" rtl="0" eaLnBrk="1" latinLnBrk="0" hangingPunct="1">
        <a:spcBef>
          <a:spcPct val="0"/>
        </a:spcBef>
        <a:buNone/>
        <a:defRPr sz="2400" kern="1200" cap="all" spc="-60" baseline="0">
          <a:solidFill>
            <a:srgbClr val="6CB255"/>
          </a:solidFill>
          <a:latin typeface="+mj-lt"/>
          <a:ea typeface="+mj-ea"/>
          <a:cs typeface="+mj-cs"/>
        </a:defRPr>
      </a:lvl1pPr>
    </p:titleStyle>
    <p:body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chemeClr val="tx1"/>
          </a:solidFill>
          <a:latin typeface="+mn-lt"/>
          <a:ea typeface="+mn-ea"/>
          <a:cs typeface="+mn-cs"/>
        </a:defRPr>
      </a:lvl1pPr>
      <a:lvl2pPr marL="457200" indent="-182880" algn="l" defTabSz="914400" rtl="0" eaLnBrk="1" latinLnBrk="0" hangingPunct="1">
        <a:spcBef>
          <a:spcPct val="20000"/>
        </a:spcBef>
        <a:buClr>
          <a:srgbClr val="6CB255"/>
        </a:buClr>
        <a:buFont typeface="Arial" pitchFamily="34" charset="0"/>
        <a:buChar char="•"/>
        <a:defRPr sz="2000" kern="1200">
          <a:solidFill>
            <a:srgbClr val="000000"/>
          </a:solidFill>
          <a:latin typeface="+mn-lt"/>
          <a:ea typeface="+mn-ea"/>
          <a:cs typeface="+mn-cs"/>
        </a:defRPr>
      </a:lvl2pPr>
      <a:lvl3pPr marL="11430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3pPr>
      <a:lvl4pPr marL="16002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4pPr>
      <a:lvl5pPr marL="2057400" indent="-228600" algn="l" defTabSz="914400" rtl="0" eaLnBrk="1" latinLnBrk="0" hangingPunct="1">
        <a:spcBef>
          <a:spcPct val="20000"/>
        </a:spcBef>
        <a:buClr>
          <a:srgbClr val="6CB255"/>
        </a:buClr>
        <a:buFont typeface="Arial" pitchFamily="34" charset="0"/>
        <a:buChar char="•"/>
        <a:defRPr sz="1800" kern="1200" baseline="0">
          <a:solidFill>
            <a:srgbClr val="000000"/>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5.jpg"/></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5.jpg"/></Relationships>
</file>

<file path=ppt/slides/_rels/slide2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6.jpe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1"/>
          <p:cNvSpPr txBox="1">
            <a:spLocks/>
          </p:cNvSpPr>
          <p:nvPr/>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dirty="0"/>
              <a:t>Biology </a:t>
            </a:r>
            <a:r>
              <a:rPr lang="en-US" cap="none" dirty="0"/>
              <a:t>2e</a:t>
            </a:r>
            <a:endParaRPr lang="en-US" sz="2000" cap="none" dirty="0">
              <a:solidFill>
                <a:schemeClr val="accent3">
                  <a:lumMod val="20000"/>
                  <a:lumOff val="80000"/>
                </a:schemeClr>
              </a:solidFill>
            </a:endParaRPr>
          </a:p>
          <a:p>
            <a:pPr algn="ct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7 CELLULAR RESPIRATION</a:t>
            </a:r>
          </a:p>
          <a:p>
            <a:pPr algn="ctr"/>
            <a:r>
              <a:rPr lang="en-US" sz="1600" cap="none" dirty="0">
                <a:solidFill>
                  <a:schemeClr val="tx1"/>
                </a:solidFill>
                <a:latin typeface="+mn-lt"/>
              </a:rPr>
              <a:t>PowerPoint Image Slide Show</a:t>
            </a:r>
          </a:p>
        </p:txBody>
      </p:sp>
      <p:pic>
        <p:nvPicPr>
          <p:cNvPr id="4" name="Picture 3"/>
          <p:cNvPicPr>
            <a:picLocks noChangeAspect="1"/>
          </p:cNvPicPr>
          <p:nvPr/>
        </p:nvPicPr>
        <p:blipFill>
          <a:blip r:embed="rId3" cstate="email">
            <a:extLst>
              <a:ext uri="{28A0092B-C50C-407E-A947-70E740481C1C}">
                <a14:useLocalDpi xmlns:a14="http://schemas.microsoft.com/office/drawing/2010/main" val="0"/>
              </a:ext>
            </a:extLst>
          </a:blip>
          <a:srcRect/>
          <a:stretch/>
        </p:blipFill>
        <p:spPr>
          <a:xfrm>
            <a:off x="3567605" y="2518312"/>
            <a:ext cx="2008789" cy="2602059"/>
          </a:xfrm>
          <a:prstGeom prst="rect">
            <a:avLst/>
          </a:prstGeom>
          <a:effectLst>
            <a:reflection blurRad="6350" stA="52000" endA="300" endPos="35000" dir="5400000" sy="-100000" algn="bl" rotWithShape="0"/>
          </a:effectLst>
          <a:scene3d>
            <a:camera prst="obliqueTopLeft"/>
            <a:lightRig rig="threePt" dir="t"/>
          </a:scene3d>
        </p:spPr>
      </p:pic>
      <p:pic>
        <p:nvPicPr>
          <p:cNvPr id="7" name="Picture 6">
            <a:extLst>
              <a:ext uri="{FF2B5EF4-FFF2-40B4-BE49-F238E27FC236}">
                <a16:creationId xmlns:a16="http://schemas.microsoft.com/office/drawing/2014/main" id="{1B43616B-5053-A05A-828F-194E67E15292}"/>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1322443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853632"/>
            <a:ext cx="7910511" cy="1454570"/>
          </a:xfrm>
        </p:spPr>
        <p:txBody>
          <a:bodyPr>
            <a:normAutofit/>
          </a:bodyPr>
          <a:lstStyle/>
          <a:p>
            <a:r>
              <a:rPr lang="en-US" sz="1600" dirty="0"/>
              <a:t>This geothermal energy plant transforms thermal energy from deep in the ground into electrical energy, which can be easily used. </a:t>
            </a:r>
          </a:p>
          <a:p>
            <a:r>
              <a:rPr lang="en-US" sz="1200" dirty="0"/>
              <a:t>(credit: modification of work by the U.S. Department of Defense)</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7.1</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 name="Picture Placeholder 3" descr="A photograph shows an energy plant on a hillside with clouds of white steam immediately above the plant">
            <a:extLst>
              <a:ext uri="{FF2B5EF4-FFF2-40B4-BE49-F238E27FC236}">
                <a16:creationId xmlns:a16="http://schemas.microsoft.com/office/drawing/2014/main" id="{3ABC2847-6C8C-C80B-8C73-542D5F354AC2}"/>
              </a:ext>
            </a:extLst>
          </p:cNvPr>
          <p:cNvPicPr>
            <a:picLocks noGrp="1" noChangeAspect="1"/>
          </p:cNvPicPr>
          <p:nvPr>
            <p:ph type="pic" sz="quarter" idx="13"/>
          </p:nvPr>
        </p:nvPicPr>
        <p:blipFill>
          <a:blip r:embed="rId4" cstate="email">
            <a:extLst>
              <a:ext uri="{28A0092B-C50C-407E-A947-70E740481C1C}">
                <a14:useLocalDpi xmlns:a14="http://schemas.microsoft.com/office/drawing/2010/main" val="0"/>
              </a:ext>
            </a:extLst>
          </a:blip>
          <a:srcRect l="-6870" r="-6870"/>
          <a:stretch>
            <a:fillRect/>
          </a:stretch>
        </p:blipFill>
        <p:spPr>
          <a:xfrm>
            <a:off x="457199" y="1122386"/>
            <a:ext cx="8062913" cy="3500071"/>
          </a:xfrm>
        </p:spPr>
      </p:pic>
    </p:spTree>
    <p:extLst>
      <p:ext uri="{BB962C8B-B14F-4D97-AF65-F5344CB8AC3E}">
        <p14:creationId xmlns:p14="http://schemas.microsoft.com/office/powerpoint/2010/main" val="10399969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670419"/>
            <a:ext cx="7910511" cy="1724626"/>
          </a:xfrm>
        </p:spPr>
        <p:txBody>
          <a:bodyPr>
            <a:normAutofit/>
          </a:bodyPr>
          <a:lstStyle/>
          <a:p>
            <a:r>
              <a:rPr lang="en-US" sz="1600" dirty="0"/>
              <a:t>Stages of oxidation/reduction of a single carbon. Electrons are lost from carbon as methane is oxidized to carbon dioxide. The loss of electrons is also accompanied by the loss of energy. Electrons are gained during the reduction of carbon dioxide to methane. The gain of an electron is accompanied by a gain in potential energy and often by the addition of a proton (H</a:t>
            </a:r>
            <a:r>
              <a:rPr lang="en-US" sz="1600" baseline="30000" dirty="0"/>
              <a:t>+</a:t>
            </a:r>
            <a:r>
              <a:rPr lang="en-US" sz="1600" dirty="0"/>
              <a:t>). </a:t>
            </a:r>
          </a:p>
          <a:p>
            <a:r>
              <a:rPr lang="en-US" sz="1200" dirty="0"/>
              <a:t>(credit: Ryan, K., Rao, </a:t>
            </a:r>
            <a:r>
              <a:rPr lang="en-US" sz="1200" dirty="0" err="1"/>
              <a:t>A.and</a:t>
            </a:r>
            <a:r>
              <a:rPr lang="en-US" sz="1200" dirty="0"/>
              <a:t> Fletcher, S. Department of Biology, Texas A&amp;M University)</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7.2</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26" name="Picture 2" descr="A progression of oxidation and reduction. The illustration shows that as methane loses electrons as it passes through oxidation processes, first becoming methanol, then formaldehyde, then formic acid, then carbon dioxide. The illustration shows that if the reverse occurred, and carbon dioxide progressed to methane, it would be adding electrons and going through reduction.">
            <a:extLst>
              <a:ext uri="{FF2B5EF4-FFF2-40B4-BE49-F238E27FC236}">
                <a16:creationId xmlns:a16="http://schemas.microsoft.com/office/drawing/2014/main" id="{996DF7F8-85C9-26C8-84A1-BEA62C2FAAAE}"/>
              </a:ext>
            </a:extLst>
          </p:cNvPr>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t="29263" b="30288"/>
          <a:stretch/>
        </p:blipFill>
        <p:spPr bwMode="auto">
          <a:xfrm>
            <a:off x="791584" y="1576244"/>
            <a:ext cx="7546540" cy="2291787"/>
          </a:xfrm>
          <a:prstGeom prst="rect">
            <a:avLst/>
          </a:prstGeom>
          <a:noFill/>
          <a:extLst>
            <a:ext uri="{909E8E84-426E-40DD-AFC4-6F175D3DCCD1}">
              <a14:hiddenFill xmlns:a14="http://schemas.microsoft.com/office/drawing/2010/main">
                <a:solidFill>
                  <a:srgbClr val="FFFFFF"/>
                </a:solidFill>
              </a14:hiddenFill>
            </a:ext>
          </a:extLst>
        </p:spPr>
      </p:pic>
      <p:sp>
        <p:nvSpPr>
          <p:cNvPr id="4" name="Right Arrow 3">
            <a:extLst>
              <a:ext uri="{FF2B5EF4-FFF2-40B4-BE49-F238E27FC236}">
                <a16:creationId xmlns:a16="http://schemas.microsoft.com/office/drawing/2014/main" id="{FF0230A6-DCC5-4E4B-FB60-B04FC115EE33}"/>
              </a:ext>
            </a:extLst>
          </p:cNvPr>
          <p:cNvSpPr/>
          <p:nvPr/>
        </p:nvSpPr>
        <p:spPr>
          <a:xfrm>
            <a:off x="791584" y="1195642"/>
            <a:ext cx="7546540" cy="227811"/>
          </a:xfrm>
          <a:prstGeom prst="rightArrow">
            <a:avLst/>
          </a:prstGeom>
          <a:solidFill>
            <a:srgbClr val="6CB255"/>
          </a:solidFill>
          <a:ln>
            <a:solidFill>
              <a:srgbClr val="72A51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ight Arrow 11">
            <a:extLst>
              <a:ext uri="{FF2B5EF4-FFF2-40B4-BE49-F238E27FC236}">
                <a16:creationId xmlns:a16="http://schemas.microsoft.com/office/drawing/2014/main" id="{5A1400C3-04FC-5F70-EFFB-5CA31E3C5848}"/>
              </a:ext>
            </a:extLst>
          </p:cNvPr>
          <p:cNvSpPr/>
          <p:nvPr/>
        </p:nvSpPr>
        <p:spPr>
          <a:xfrm rot="10800000">
            <a:off x="798730" y="3989943"/>
            <a:ext cx="7546540" cy="227811"/>
          </a:xfrm>
          <a:prstGeom prst="rightArrow">
            <a:avLst/>
          </a:prstGeom>
          <a:solidFill>
            <a:srgbClr val="6CB255"/>
          </a:solidFill>
          <a:ln>
            <a:solidFill>
              <a:srgbClr val="72A51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67B1BA82-9AA5-24F2-AB79-7091611C674A}"/>
              </a:ext>
            </a:extLst>
          </p:cNvPr>
          <p:cNvSpPr txBox="1"/>
          <p:nvPr/>
        </p:nvSpPr>
        <p:spPr>
          <a:xfrm>
            <a:off x="3894880" y="4217755"/>
            <a:ext cx="1354238" cy="369332"/>
          </a:xfrm>
          <a:prstGeom prst="rect">
            <a:avLst/>
          </a:prstGeom>
          <a:noFill/>
        </p:spPr>
        <p:txBody>
          <a:bodyPr wrap="square" rtlCol="0">
            <a:spAutoFit/>
          </a:bodyPr>
          <a:lstStyle/>
          <a:p>
            <a:pPr algn="ctr"/>
            <a:r>
              <a:rPr lang="en-US" b="1" dirty="0"/>
              <a:t>Reduction</a:t>
            </a:r>
          </a:p>
        </p:txBody>
      </p:sp>
      <p:sp>
        <p:nvSpPr>
          <p:cNvPr id="14" name="TextBox 13">
            <a:extLst>
              <a:ext uri="{FF2B5EF4-FFF2-40B4-BE49-F238E27FC236}">
                <a16:creationId xmlns:a16="http://schemas.microsoft.com/office/drawing/2014/main" id="{7B87AEFA-BB6F-E88D-DAC5-D0D9ABD380CB}"/>
              </a:ext>
            </a:extLst>
          </p:cNvPr>
          <p:cNvSpPr txBox="1"/>
          <p:nvPr/>
        </p:nvSpPr>
        <p:spPr>
          <a:xfrm>
            <a:off x="3928353" y="865107"/>
            <a:ext cx="1354238" cy="369332"/>
          </a:xfrm>
          <a:prstGeom prst="rect">
            <a:avLst/>
          </a:prstGeom>
          <a:noFill/>
        </p:spPr>
        <p:txBody>
          <a:bodyPr wrap="square" rtlCol="0">
            <a:spAutoFit/>
          </a:bodyPr>
          <a:lstStyle/>
          <a:p>
            <a:pPr algn="ctr"/>
            <a:r>
              <a:rPr lang="en-US" b="1" dirty="0"/>
              <a:t>Oxidation</a:t>
            </a:r>
          </a:p>
        </p:txBody>
      </p:sp>
    </p:spTree>
    <p:extLst>
      <p:ext uri="{BB962C8B-B14F-4D97-AF65-F5344CB8AC3E}">
        <p14:creationId xmlns:p14="http://schemas.microsoft.com/office/powerpoint/2010/main" val="40696927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599" y="5462698"/>
            <a:ext cx="7993855" cy="868653"/>
          </a:xfrm>
        </p:spPr>
        <p:txBody>
          <a:bodyPr>
            <a:normAutofit/>
          </a:bodyPr>
          <a:lstStyle/>
          <a:p>
            <a:r>
              <a:rPr lang="en-US" sz="1600" dirty="0"/>
              <a:t>The oxidized form of the electron carrier (NAD</a:t>
            </a:r>
            <a:r>
              <a:rPr lang="en-US" sz="1600" baseline="30000" dirty="0"/>
              <a:t>+</a:t>
            </a:r>
            <a:r>
              <a:rPr lang="en-US" sz="1600" dirty="0"/>
              <a:t>) is shown on the left, and the reduced form (NADH) is shown on the right. The nitrogenous base in NADH has one more hydrogen ion and two more electrons than in NAD</a:t>
            </a:r>
            <a:r>
              <a:rPr lang="en-US" sz="1600" baseline="30000" dirty="0"/>
              <a:t>+</a:t>
            </a:r>
            <a:r>
              <a:rPr lang="en-US" sz="1600" dirty="0"/>
              <a:t>.</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7.3</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26" name="Picture 2" descr="This illustration shows the molecular structure of N A D superscript plus sign baseline and N A D H. Both compounds are composed of an adenine nucleotide and a nicotinamide nucleotide, which bond together to form a dinucleotide. The nicotinamide nucleotide is at the 5 prime end, and the adenine nucleotide is at the 3 prime end. Nicotinamide is a nitrogenous base, meaning it has nitrogen in a six-membered carbon ring. In N A D H, one extra hydrogen is associated with this ring, which is not found in N A D superscript plus sign baseline.">
            <a:extLst>
              <a:ext uri="{FF2B5EF4-FFF2-40B4-BE49-F238E27FC236}">
                <a16:creationId xmlns:a16="http://schemas.microsoft.com/office/drawing/2014/main" id="{EDB9BB29-69DE-C314-A5AB-5C1AC3479D04}"/>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247176" y="974259"/>
            <a:ext cx="6649648" cy="4405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78188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826000"/>
            <a:ext cx="7910512" cy="1473200"/>
          </a:xfrm>
        </p:spPr>
        <p:txBody>
          <a:bodyPr>
            <a:normAutofit/>
          </a:bodyPr>
          <a:lstStyle/>
          <a:p>
            <a:r>
              <a:rPr lang="en-US" sz="1600" dirty="0"/>
              <a:t>ATP (adenosine triphosphate) has three phosphate groups that can be removed by hydrolysis (addition of H</a:t>
            </a:r>
            <a:r>
              <a:rPr lang="en-US" sz="1600" baseline="-25000" dirty="0"/>
              <a:t>2</a:t>
            </a:r>
            <a:r>
              <a:rPr lang="en-US" sz="1600" dirty="0"/>
              <a:t>O) to form ADP (adenosine diphosphate) or AMP (adenosine monophosphate). The negative charges on the phosphate group naturally repel each other, requiring energy to bond them together and releasing energy when these bonds are broken.</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7.4</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050" name="Picture 2" descr="This illustration shows the molecular structure of A T P. This molecule is an adenine nucleotide with a string of three phosphate groups attached to it. The phosphate groups are named alpha, beta, and gamma in order of increasing distance from the ribose sugar to which they are attached.">
            <a:extLst>
              <a:ext uri="{FF2B5EF4-FFF2-40B4-BE49-F238E27FC236}">
                <a16:creationId xmlns:a16="http://schemas.microsoft.com/office/drawing/2014/main" id="{1800AF7B-D235-E36A-BFBE-95422E8F3E5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93850" y="1143536"/>
            <a:ext cx="5956300" cy="3517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75348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937760"/>
            <a:ext cx="7910512" cy="1361440"/>
          </a:xfrm>
        </p:spPr>
        <p:txBody>
          <a:bodyPr>
            <a:normAutofit/>
          </a:bodyPr>
          <a:lstStyle/>
          <a:p>
            <a:r>
              <a:rPr lang="en-US" sz="1600" dirty="0"/>
              <a:t>In phosphorylation reactions, the gamma (third) phosphate of ATP is attached to a protein. In substrate-level phosphorylation, a phosphate group that is covalently attached to another molecule is transferred to ADP to form ATP. </a:t>
            </a:r>
          </a:p>
          <a:p>
            <a:r>
              <a:rPr lang="en-US" sz="1200" dirty="0"/>
              <a:t>(credit: Rao, A., Ryan, K. and Fletcher, S. Department of Biology, Texas A&amp;M University)</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7.5</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4098" name="Picture 2" descr="This illustration shows a substrate-level phosphorylation reaction in which the gamma phosphate of A T P is attached to a protein. The substrate, phosphate group, and A D P bind to an enzyme. And the result is the product and A T P.">
            <a:extLst>
              <a:ext uri="{FF2B5EF4-FFF2-40B4-BE49-F238E27FC236}">
                <a16:creationId xmlns:a16="http://schemas.microsoft.com/office/drawing/2014/main" id="{341D9146-A4AC-96C0-6B33-0EF932AFCAE3}"/>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009888" y="1047051"/>
            <a:ext cx="5124223" cy="37239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95950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884516"/>
            <a:ext cx="7910512" cy="1423686"/>
          </a:xfrm>
        </p:spPr>
        <p:txBody>
          <a:bodyPr>
            <a:normAutofit/>
          </a:bodyPr>
          <a:lstStyle/>
          <a:p>
            <a:r>
              <a:rPr lang="en-US" sz="1600" dirty="0"/>
              <a:t>In eukaryotes, oxidative phosphorylation takes place in mitochondria. In prokaryotes, this process takes place in the plasma membrane. </a:t>
            </a:r>
          </a:p>
          <a:p>
            <a:r>
              <a:rPr lang="en-US" sz="1200" dirty="0"/>
              <a:t>(credit: modification of work by Mariana Ruiz </a:t>
            </a:r>
            <a:r>
              <a:rPr lang="ro-RO" sz="1200" dirty="0"/>
              <a:t>Villareal)</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7.6</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 name="Picture Placeholder 2" descr="This illustration shows the structure of a mitochondrion, which has an outer membrane and an inner membrane. The inner membrane has many folds, called cristae. The space between the outer membrane and the inner membrane is called the intermembrane space, and the central space of the mitochondrion is called the matrix. ATP synthase enzymes and the electron transport chain are located in the inner membrane">
            <a:extLst>
              <a:ext uri="{FF2B5EF4-FFF2-40B4-BE49-F238E27FC236}">
                <a16:creationId xmlns:a16="http://schemas.microsoft.com/office/drawing/2014/main" id="{B9AAC4CC-8D0A-EEB4-BF0E-918B208DCC29}"/>
              </a:ext>
            </a:extLst>
          </p:cNvPr>
          <p:cNvPicPr>
            <a:picLocks noGrp="1" noChangeAspect="1"/>
          </p:cNvPicPr>
          <p:nvPr>
            <p:ph type="pic" sz="quarter" idx="13"/>
          </p:nvPr>
        </p:nvPicPr>
        <p:blipFill>
          <a:blip r:embed="rId4" cstate="email">
            <a:extLst>
              <a:ext uri="{28A0092B-C50C-407E-A947-70E740481C1C}">
                <a14:useLocalDpi xmlns:a14="http://schemas.microsoft.com/office/drawing/2010/main" val="0"/>
              </a:ext>
            </a:extLst>
          </a:blip>
          <a:srcRect l="-37869" r="-37869"/>
          <a:stretch>
            <a:fillRect/>
          </a:stretch>
        </p:blipFill>
        <p:spPr>
          <a:xfrm>
            <a:off x="540543" y="1090010"/>
            <a:ext cx="8062913" cy="3500071"/>
          </a:xfrm>
        </p:spPr>
      </p:pic>
    </p:spTree>
    <p:extLst>
      <p:ext uri="{BB962C8B-B14F-4D97-AF65-F5344CB8AC3E}">
        <p14:creationId xmlns:p14="http://schemas.microsoft.com/office/powerpoint/2010/main" val="16841616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926084"/>
            <a:ext cx="7910512" cy="382117"/>
          </a:xfrm>
        </p:spPr>
        <p:txBody>
          <a:bodyPr>
            <a:normAutofit/>
          </a:bodyPr>
          <a:lstStyle/>
          <a:p>
            <a:r>
              <a:rPr lang="en-US" sz="1200" dirty="0"/>
              <a:t>(credit: Rao, A. and Ryan, K. Department of Biology, Texas A&amp;M University</a:t>
            </a:r>
            <a:r>
              <a:rPr lang="ro-RO" sz="1200" dirty="0"/>
              <a:t>)</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7.7</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 name="Picture 2" descr="The illustration shows a simplified process of glucose moving through the stages of glycolysis. First two A T P are added, then the glucose is split into two branches, with N A D H and two A T P being released.  The net products are 2 pyruvate molecules and 2 N A D H and 2 A T P molecules. ">
            <a:extLst>
              <a:ext uri="{FF2B5EF4-FFF2-40B4-BE49-F238E27FC236}">
                <a16:creationId xmlns:a16="http://schemas.microsoft.com/office/drawing/2014/main" id="{CC87D0CB-9944-69F2-FAC5-D98F5A3669C4}"/>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485970" y="1097637"/>
            <a:ext cx="6157772" cy="4622020"/>
          </a:xfrm>
          <a:prstGeom prst="rect">
            <a:avLst/>
          </a:prstGeom>
        </p:spPr>
      </p:pic>
    </p:spTree>
    <p:extLst>
      <p:ext uri="{BB962C8B-B14F-4D97-AF65-F5344CB8AC3E}">
        <p14:creationId xmlns:p14="http://schemas.microsoft.com/office/powerpoint/2010/main" val="2756861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16743" y="3858243"/>
            <a:ext cx="7910512" cy="1477685"/>
          </a:xfrm>
        </p:spPr>
        <p:txBody>
          <a:bodyPr>
            <a:normAutofit/>
          </a:bodyPr>
          <a:lstStyle/>
          <a:p>
            <a:r>
              <a:rPr lang="en-US" sz="1600" dirty="0"/>
              <a:t>The first half of glycolysis uses two ATP molecules in the phosphorylation of glucose, which is then split into two three-carbon molecules.</a:t>
            </a:r>
            <a:endParaRPr lang="ro-RO" sz="16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7.8</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 name="Picture 9" descr="This illustration shows the steps in the first half of glycolysis. In step one, the enzyme hexokinase uses one ATP molecule in the phosphorylation of glucose. In step two, glucose-6-phosphate is rearranged to form fructose-6-phosphate by phosphoglucose isomerase. In step three, phosphofructokinase uses a second ATP molecule in the phosphorylation of the substrate, forming fructose-1,6-bisphosphate. The enzyme fructose bisphosphate aldose splits the substrate into two, forming glyceraldeyde-3-phosphate and dihydroxyacetone-phosphate. In step 4, triose phosphate isomerase converts the dihydroxyacetone-phosphate into glyceraldehyde-3-phosphate">
            <a:extLst>
              <a:ext uri="{FF2B5EF4-FFF2-40B4-BE49-F238E27FC236}">
                <a16:creationId xmlns:a16="http://schemas.microsoft.com/office/drawing/2014/main" id="{963EC3A7-A9D5-1286-0189-782E829E2311}"/>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807532" y="1417424"/>
            <a:ext cx="7528935" cy="2120256"/>
          </a:xfrm>
          <a:prstGeom prst="rect">
            <a:avLst/>
          </a:prstGeom>
        </p:spPr>
      </p:pic>
    </p:spTree>
    <p:extLst>
      <p:ext uri="{BB962C8B-B14F-4D97-AF65-F5344CB8AC3E}">
        <p14:creationId xmlns:p14="http://schemas.microsoft.com/office/powerpoint/2010/main" val="37306827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599" y="4668759"/>
            <a:ext cx="7993855" cy="1745642"/>
          </a:xfrm>
        </p:spPr>
        <p:txBody>
          <a:bodyPr>
            <a:normAutofit/>
          </a:bodyPr>
          <a:lstStyle/>
          <a:p>
            <a:r>
              <a:rPr lang="en-US" sz="1600" dirty="0"/>
              <a:t>The second half of glycolysis involves phosphorylation without ATP investment (step 6)   and produces two NADH and four ATP molecules per glucose.</a:t>
            </a:r>
            <a:endParaRPr lang="ro-RO" sz="16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7.9</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 name="Picture Placeholder 2" descr="This illustration shows the steps in the second half of glycolysis. In step six, the enzyme glyceraldehydes-3-phosphate dehydrogenase produces one NADH molecule and forms 1,3-bisphosphoglycerate. In step seven, the enzyme phosphoglycerate kinase removes a phosphate group from the substrate, forming one ATP molecule and 3-phosphoglycerate. In step eight, the enzyme phosphoglycerate mutase rearranges the substrate to form 2-phosphoglycerate. In step nine, the enzyme enolase rearranges the substrate to form phosphoenolpyruvate. In step ten, a phosphate group is removed from the substrate, forming one ATP molecule and pyruvate.">
            <a:extLst>
              <a:ext uri="{FF2B5EF4-FFF2-40B4-BE49-F238E27FC236}">
                <a16:creationId xmlns:a16="http://schemas.microsoft.com/office/drawing/2014/main" id="{E38B4E69-3DA2-0EDB-3D3C-DB65224F6F4D}"/>
              </a:ext>
            </a:extLst>
          </p:cNvPr>
          <p:cNvPicPr>
            <a:picLocks noGrp="1" noChangeAspect="1"/>
          </p:cNvPicPr>
          <p:nvPr>
            <p:ph type="pic" sz="quarter" idx="13"/>
          </p:nvPr>
        </p:nvPicPr>
        <p:blipFill>
          <a:blip r:embed="rId4" cstate="email">
            <a:extLst>
              <a:ext uri="{28A0092B-C50C-407E-A947-70E740481C1C}">
                <a14:useLocalDpi xmlns:a14="http://schemas.microsoft.com/office/drawing/2010/main" val="0"/>
              </a:ext>
            </a:extLst>
          </a:blip>
          <a:srcRect t="-1711" b="-1711"/>
          <a:stretch>
            <a:fillRect/>
          </a:stretch>
        </p:blipFill>
        <p:spPr>
          <a:xfrm>
            <a:off x="540541" y="911625"/>
            <a:ext cx="8062913" cy="3500071"/>
          </a:xfrm>
        </p:spPr>
      </p:pic>
    </p:spTree>
    <p:extLst>
      <p:ext uri="{BB962C8B-B14F-4D97-AF65-F5344CB8AC3E}">
        <p14:creationId xmlns:p14="http://schemas.microsoft.com/office/powerpoint/2010/main" val="17874049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966789"/>
            <a:ext cx="7910512" cy="341412"/>
          </a:xfrm>
        </p:spPr>
        <p:txBody>
          <a:bodyPr>
            <a:normAutofit/>
          </a:bodyPr>
          <a:lstStyle/>
          <a:p>
            <a:r>
              <a:rPr lang="en-US" sz="1200" dirty="0">
                <a:solidFill>
                  <a:schemeClr val="tx1"/>
                </a:solidFill>
              </a:rPr>
              <a:t>(credit: Rao, A., Ryan, K. and Tag, A. Department of Biology, Texas A&amp;M University)</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7.10</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 name="Picture 2" descr="This illustration shows the conversion of pyruvate into acetyl upper case C lower case o upper case A. The Pyruvate begins outside the mitochondrion, in the cytosol. When the pyruvate enters the mitochondrion through the pyruvate carrier protein, a carboxyl group is removed from pyruvate, releasing carbon dioxide. Then, a redox reaction forms acetate and N A D H. In step three, the acetate is transferred coenzyme A, forming acetyl upper C lower o upper A.">
            <a:extLst>
              <a:ext uri="{FF2B5EF4-FFF2-40B4-BE49-F238E27FC236}">
                <a16:creationId xmlns:a16="http://schemas.microsoft.com/office/drawing/2014/main" id="{DF4BB387-070D-91C7-7633-4CBE0E377AE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86903" y="911625"/>
            <a:ext cx="6555906" cy="4909955"/>
          </a:xfrm>
          <a:prstGeom prst="rect">
            <a:avLst/>
          </a:prstGeom>
        </p:spPr>
      </p:pic>
    </p:spTree>
    <p:extLst>
      <p:ext uri="{BB962C8B-B14F-4D97-AF65-F5344CB8AC3E}">
        <p14:creationId xmlns:p14="http://schemas.microsoft.com/office/powerpoint/2010/main" val="16306074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4826393" y="1023764"/>
            <a:ext cx="3470148" cy="5256213"/>
          </a:xfrm>
        </p:spPr>
        <p:txBody>
          <a:bodyPr>
            <a:normAutofit/>
          </a:bodyPr>
          <a:lstStyle/>
          <a:p>
            <a:r>
              <a:rPr lang="en-US" sz="1600" dirty="0"/>
              <a:t>In the citric acid cycle, the acetyl group from acetyl CoA is attached to a four-carbon oxaloacetate molecule to form a six-carbon citrate molecule. Through a series of steps, citrate is oxidized, releasing two carbon dioxide molecules for each acetyl group fed into the cycle. In the process, three NAD</a:t>
            </a:r>
            <a:r>
              <a:rPr lang="en-US" sz="1600" baseline="30000" dirty="0"/>
              <a:t>+</a:t>
            </a:r>
            <a:r>
              <a:rPr lang="en-US" sz="1600" dirty="0"/>
              <a:t> molecules are reduced to NADH, one FAD molecule is reduced to FADH</a:t>
            </a:r>
            <a:r>
              <a:rPr lang="en-US" sz="1600" baseline="-25000" dirty="0"/>
              <a:t>2</a:t>
            </a:r>
            <a:r>
              <a:rPr lang="en-US" sz="1600" dirty="0"/>
              <a:t>, and one ATP or GTP (depending on the cell type) is produced (by substrate-level phosphorylation). Because the final product of the citric acid cycle is also the first reactant, the cycle runs continuously in the presence of sufficient reactants. </a:t>
            </a:r>
          </a:p>
          <a:p>
            <a:r>
              <a:rPr lang="en-US" sz="1200" dirty="0"/>
              <a:t>(credit: Rao, A., Ryan, K., Tag, A., and Fletcher, S. Department of Biology, Texas A&amp;M University</a:t>
            </a:r>
            <a:r>
              <a:rPr lang="fi-FI" sz="1200" dirty="0"/>
              <a:t>)</a:t>
            </a:r>
            <a:endParaRPr lang="en-US" sz="12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7.11</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 name="Picture 11" descr="This illustration shows the eight steps of the citric acid cycle. In the first step, the acetyl group from acetyl CoA is transferred to a four-carbon oxaloacetate molecule to form a six-carbon citrate molecule. In the second step, citrate is rearranged to form isocitrate. In the third step, isocitrate is oxidized to α-ketoglutarate. In the process, one NADH is formed from NAD^{+} and one carbon dioxide is released. In the fourth step, α-ketoglutarate is oxidized and CoA is added, forming succinyl CoA. In the process, another NADH is formed and another carbon dioxide is released. In the fifth step, CoA is released from succinyl CoA, forming succinate. In the process, one GTP is formed, which is later converted into ATP. In the sixth step, succinate is oxidized to fumarate, and one FAD is reduced to FADH_{2}. In the seventh step, fumarate is converted into malate. In the eighth step, malate is oxidized to oxaloacetate, and another NADH is formed.">
            <a:extLst>
              <a:ext uri="{FF2B5EF4-FFF2-40B4-BE49-F238E27FC236}">
                <a16:creationId xmlns:a16="http://schemas.microsoft.com/office/drawing/2014/main" id="{44B9269A-9911-7506-7D59-530B40F356F3}"/>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609600" y="1307609"/>
            <a:ext cx="3994220" cy="4059952"/>
          </a:xfrm>
          <a:prstGeom prst="rect">
            <a:avLst/>
          </a:prstGeom>
        </p:spPr>
      </p:pic>
    </p:spTree>
    <p:extLst>
      <p:ext uri="{BB962C8B-B14F-4D97-AF65-F5344CB8AC3E}">
        <p14:creationId xmlns:p14="http://schemas.microsoft.com/office/powerpoint/2010/main" val="12615288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853952"/>
            <a:ext cx="7910512" cy="1454250"/>
          </a:xfrm>
        </p:spPr>
        <p:txBody>
          <a:bodyPr>
            <a:normAutofit/>
          </a:bodyPr>
          <a:lstStyle/>
          <a:p>
            <a:r>
              <a:rPr lang="en-US" sz="1600" dirty="0"/>
              <a:t>The electron transport chain is a series of electron transporters embedded in the inner mitochondrial membrane that shuttles electrons from NADH and FADH</a:t>
            </a:r>
            <a:r>
              <a:rPr lang="en-US" sz="1600" baseline="-25000" dirty="0"/>
              <a:t>2</a:t>
            </a:r>
            <a:r>
              <a:rPr lang="en-US" sz="1600" dirty="0"/>
              <a:t> to molecular oxygen. In the process, protons are pumped from the mitochondrial matrix to the intermembrane space, and oxygen is reduced to form water.</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7.12</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 name="Picture Placeholder 3" descr="This illustration shows the electron transport chain embedded in the inner mitochondrial membrane. The electron transport chain consists of four electron complexes. Complex I oxidizes NADH to NAD^^{+} and simultaneously pumps a proton across the membrane to the inter membrane space. The two electrons released from NADH are shuttled to coenzyme Q, then to complex III, to cytochrome c, to complex IV, then to molecular oxygen. In the process, two more protons are pumped across the membrane to the intermembrane space, and molecular oxygen is reduced to form water. Complex II removes two electrons from FADH_{2}, thereby forming FAD. The electrons are shuttled to coenzyme Q, then to complex III, cytochrome c, complex I, and molecular oxygen as in the case of NADH oxidation.">
            <a:extLst>
              <a:ext uri="{FF2B5EF4-FFF2-40B4-BE49-F238E27FC236}">
                <a16:creationId xmlns:a16="http://schemas.microsoft.com/office/drawing/2014/main" id="{351E4129-E9AA-CFD1-8CD3-9F38432BB221}"/>
              </a:ext>
            </a:extLst>
          </p:cNvPr>
          <p:cNvPicPr>
            <a:picLocks noGrp="1" noChangeAspect="1"/>
          </p:cNvPicPr>
          <p:nvPr>
            <p:ph type="pic" sz="quarter" idx="13"/>
          </p:nvPr>
        </p:nvPicPr>
        <p:blipFill>
          <a:blip r:embed="rId4" cstate="email">
            <a:extLst>
              <a:ext uri="{28A0092B-C50C-407E-A947-70E740481C1C}">
                <a14:useLocalDpi xmlns:a14="http://schemas.microsoft.com/office/drawing/2010/main" val="0"/>
              </a:ext>
            </a:extLst>
          </a:blip>
          <a:srcRect l="-47820" r="-47820"/>
          <a:stretch>
            <a:fillRect/>
          </a:stretch>
        </p:blipFill>
        <p:spPr>
          <a:xfrm>
            <a:off x="540543" y="1111195"/>
            <a:ext cx="8062913" cy="3500071"/>
          </a:xfrm>
        </p:spPr>
      </p:pic>
    </p:spTree>
    <p:extLst>
      <p:ext uri="{BB962C8B-B14F-4D97-AF65-F5344CB8AC3E}">
        <p14:creationId xmlns:p14="http://schemas.microsoft.com/office/powerpoint/2010/main" val="32383285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085347" y="1023764"/>
            <a:ext cx="3211196" cy="5256213"/>
          </a:xfrm>
        </p:spPr>
        <p:txBody>
          <a:bodyPr>
            <a:normAutofit/>
          </a:bodyPr>
          <a:lstStyle/>
          <a:p>
            <a:r>
              <a:rPr lang="en-US" sz="1600" dirty="0"/>
              <a:t>ATP synthase is a complex, molecular machine that uses a proton (H</a:t>
            </a:r>
            <a:r>
              <a:rPr lang="en-US" sz="1600" baseline="30000" dirty="0"/>
              <a:t>+</a:t>
            </a:r>
            <a:r>
              <a:rPr lang="en-US" sz="1600" dirty="0"/>
              <a:t>) gradient to form ATP from ADP and inorganic phosphate (Pi). </a:t>
            </a:r>
          </a:p>
          <a:p>
            <a:r>
              <a:rPr lang="en-US" sz="1200" dirty="0"/>
              <a:t>(credit: modification of work by Klaus </a:t>
            </a:r>
            <a:r>
              <a:rPr lang="nb-NO" sz="1200" dirty="0" err="1"/>
              <a:t>Hoffmeier</a:t>
            </a:r>
            <a:r>
              <a:rPr lang="nb-NO" sz="1200" dirty="0"/>
              <a:t>)</a:t>
            </a:r>
            <a:endParaRPr lang="en-US" sz="12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7.13</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 name="Picture Placeholder 1" descr="This illustration shows an ATP synthase enzyme embedded in the inner mitochondrial membrane. ATP synthase allows protons to move from an area of high concentration in the intermembrane space to an area of low concentration in the mitochondrial matrix. The energy derived from this exergonic process is used to synthesize ATP from ADP and inorganic phosphate.">
            <a:extLst>
              <a:ext uri="{FF2B5EF4-FFF2-40B4-BE49-F238E27FC236}">
                <a16:creationId xmlns:a16="http://schemas.microsoft.com/office/drawing/2014/main" id="{DADCC989-6F57-06EA-8312-51EA044982A6}"/>
              </a:ext>
            </a:extLst>
          </p:cNvPr>
          <p:cNvPicPr>
            <a:picLocks noGrp="1" noChangeAspect="1"/>
          </p:cNvPicPr>
          <p:nvPr>
            <p:ph type="pic" sz="quarter" idx="13"/>
          </p:nvPr>
        </p:nvPicPr>
        <p:blipFill>
          <a:blip r:embed="rId4" cstate="email">
            <a:extLst>
              <a:ext uri="{28A0092B-C50C-407E-A947-70E740481C1C}">
                <a14:useLocalDpi xmlns:a14="http://schemas.microsoft.com/office/drawing/2010/main" val="0"/>
              </a:ext>
            </a:extLst>
          </a:blip>
          <a:srcRect t="-3183" b="-3183"/>
          <a:stretch>
            <a:fillRect/>
          </a:stretch>
        </p:blipFill>
        <p:spPr>
          <a:xfrm>
            <a:off x="716103" y="911625"/>
            <a:ext cx="4030663" cy="5256213"/>
          </a:xfrm>
        </p:spPr>
      </p:pic>
    </p:spTree>
    <p:extLst>
      <p:ext uri="{BB962C8B-B14F-4D97-AF65-F5344CB8AC3E}">
        <p14:creationId xmlns:p14="http://schemas.microsoft.com/office/powerpoint/2010/main" val="11817758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943600"/>
            <a:ext cx="7686942" cy="364601"/>
          </a:xfrm>
        </p:spPr>
        <p:txBody>
          <a:bodyPr>
            <a:normAutofit/>
          </a:bodyPr>
          <a:lstStyle/>
          <a:p>
            <a:r>
              <a:rPr lang="en-US" sz="1200" dirty="0"/>
              <a:t>(credit: Rao, A., Ryan, K., Fletcher, S. and Tag, A. Department of Biology, Texas A&amp;M University)</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7.14</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8194" name="Picture 2" descr="This illustration shows the electron transport chain, the A T P synthase enzyme embedded in the inner mitochondrial membrane, and chemiosmosis occurring in the mitochondrial matrix.  The electron transport chain oxidizes substrates and, in the process, pumps protons into the intermembrane space. A T P synthase allows protons to leak back into the matrix and synthesizes A T P in chemiosmosis.">
            <a:extLst>
              <a:ext uri="{FF2B5EF4-FFF2-40B4-BE49-F238E27FC236}">
                <a16:creationId xmlns:a16="http://schemas.microsoft.com/office/drawing/2014/main" id="{3C594CA0-79CE-DAF6-9037-2B7EEFB9E309}"/>
              </a:ext>
            </a:extLst>
          </p:cNvPr>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r="2057"/>
          <a:stretch/>
        </p:blipFill>
        <p:spPr bwMode="auto">
          <a:xfrm>
            <a:off x="1406863" y="1079746"/>
            <a:ext cx="6330274" cy="47576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32368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853632"/>
            <a:ext cx="7686942" cy="1426343"/>
          </a:xfrm>
        </p:spPr>
        <p:txBody>
          <a:bodyPr>
            <a:normAutofit/>
          </a:bodyPr>
          <a:lstStyle/>
          <a:p>
            <a:r>
              <a:rPr lang="en-US" sz="1600" dirty="0"/>
              <a:t>The green color seen in these coastal waters is from an eruption of hydrogen sulfide-producing bacteria. These anaerobic, sulfate-reducing bacteria release hydrogen sulfide gas as they decompose algae in the water. </a:t>
            </a:r>
          </a:p>
          <a:p>
            <a:r>
              <a:rPr lang="en-US" sz="1200" dirty="0"/>
              <a:t>(credit: modification of work by NASA/Jeff Schmaltz, MODIS Land Rapid Response Team at NASA GSFC, Visible Earth Catalog of NASA images)</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7.15</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 name="Picture Placeholder 3" descr="This photo shows a bloom of green bacteria in water.">
            <a:extLst>
              <a:ext uri="{FF2B5EF4-FFF2-40B4-BE49-F238E27FC236}">
                <a16:creationId xmlns:a16="http://schemas.microsoft.com/office/drawing/2014/main" id="{AA8F54C3-61FB-4B81-1C23-B41D8A3E56ED}"/>
              </a:ext>
            </a:extLst>
          </p:cNvPr>
          <p:cNvPicPr>
            <a:picLocks noGrp="1" noChangeAspect="1"/>
          </p:cNvPicPr>
          <p:nvPr>
            <p:ph type="pic" sz="quarter" idx="13"/>
          </p:nvPr>
        </p:nvPicPr>
        <p:blipFill>
          <a:blip r:embed="rId4" cstate="email">
            <a:extLst>
              <a:ext uri="{28A0092B-C50C-407E-A947-70E740481C1C}">
                <a14:useLocalDpi xmlns:a14="http://schemas.microsoft.com/office/drawing/2010/main" val="0"/>
              </a:ext>
            </a:extLst>
          </a:blip>
          <a:srcRect l="-39563" r="-39563"/>
          <a:stretch>
            <a:fillRect/>
          </a:stretch>
        </p:blipFill>
        <p:spPr>
          <a:xfrm>
            <a:off x="457199" y="1122386"/>
            <a:ext cx="8062913" cy="3500071"/>
          </a:xfrm>
        </p:spPr>
      </p:pic>
    </p:spTree>
    <p:extLst>
      <p:ext uri="{BB962C8B-B14F-4D97-AF65-F5344CB8AC3E}">
        <p14:creationId xmlns:p14="http://schemas.microsoft.com/office/powerpoint/2010/main" val="24119064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This illustration shows that during glycolysis, glucose is broken down into two pyruvate molecules and, in the process, two N A D H are formed from N A D superscript plus sign baseline. During lactic acid fermentation, the two pyruvate molecules are converted into lactate, and N A D H is recycled back into N A D superscript plus sign baseline.">
            <a:extLst>
              <a:ext uri="{FF2B5EF4-FFF2-40B4-BE49-F238E27FC236}">
                <a16:creationId xmlns:a16="http://schemas.microsoft.com/office/drawing/2014/main" id="{179357AD-4096-78FB-4C9B-57C937FD0DA2}"/>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393597" y="1079746"/>
            <a:ext cx="6343540" cy="4757655"/>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p:cNvSpPr>
            <a:spLocks noGrp="1"/>
          </p:cNvSpPr>
          <p:nvPr>
            <p:ph type="body" sz="quarter" idx="14"/>
          </p:nvPr>
        </p:nvSpPr>
        <p:spPr>
          <a:xfrm>
            <a:off x="609600" y="5943600"/>
            <a:ext cx="7686942" cy="364601"/>
          </a:xfrm>
        </p:spPr>
        <p:txBody>
          <a:bodyPr>
            <a:normAutofit/>
          </a:bodyPr>
          <a:lstStyle/>
          <a:p>
            <a:r>
              <a:rPr lang="en-US" sz="1200" dirty="0"/>
              <a:t>(credit: Rao, A., Ryan, K., Fletcher, S. and Tag, A. Department of Biology, Texas A&amp;M University)</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7.16</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548772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735569"/>
            <a:ext cx="7942262" cy="1195137"/>
          </a:xfrm>
        </p:spPr>
        <p:txBody>
          <a:bodyPr>
            <a:normAutofit/>
          </a:bodyPr>
          <a:lstStyle/>
          <a:p>
            <a:r>
              <a:rPr lang="en-US" sz="1600" dirty="0"/>
              <a:t>Fermentation of grape juice into wine produces CO</a:t>
            </a:r>
            <a:r>
              <a:rPr lang="en-US" sz="1600" baseline="-25000" dirty="0"/>
              <a:t>2</a:t>
            </a:r>
            <a:r>
              <a:rPr lang="en-US" sz="1600" dirty="0"/>
              <a:t> as a byproduct. Fermentation tanks have valves so that the pressure inside the tanks created by the carbon dioxide produced can be released.</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7.17</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 name="Picture Placeholder 3" descr="This photo shows large cylindrical fermentation tanks stacked one on top of the other.">
            <a:extLst>
              <a:ext uri="{FF2B5EF4-FFF2-40B4-BE49-F238E27FC236}">
                <a16:creationId xmlns:a16="http://schemas.microsoft.com/office/drawing/2014/main" id="{9A650352-58A3-7EC3-FAD7-82E3A1368FDE}"/>
              </a:ext>
            </a:extLst>
          </p:cNvPr>
          <p:cNvPicPr>
            <a:picLocks noGrp="1" noChangeAspect="1"/>
          </p:cNvPicPr>
          <p:nvPr>
            <p:ph type="pic" sz="quarter" idx="13"/>
          </p:nvPr>
        </p:nvPicPr>
        <p:blipFill>
          <a:blip r:embed="rId4" cstate="email">
            <a:extLst>
              <a:ext uri="{28A0092B-C50C-407E-A947-70E740481C1C}">
                <a14:useLocalDpi xmlns:a14="http://schemas.microsoft.com/office/drawing/2010/main" val="0"/>
              </a:ext>
            </a:extLst>
          </a:blip>
          <a:srcRect l="-41468" r="-41468"/>
          <a:stretch>
            <a:fillRect/>
          </a:stretch>
        </p:blipFill>
        <p:spPr>
          <a:xfrm>
            <a:off x="540543" y="1063354"/>
            <a:ext cx="8062913" cy="3500071"/>
          </a:xfrm>
        </p:spPr>
      </p:pic>
    </p:spTree>
    <p:extLst>
      <p:ext uri="{BB962C8B-B14F-4D97-AF65-F5344CB8AC3E}">
        <p14:creationId xmlns:p14="http://schemas.microsoft.com/office/powerpoint/2010/main" val="17823558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892596"/>
            <a:ext cx="7910512" cy="1407503"/>
          </a:xfrm>
        </p:spPr>
        <p:txBody>
          <a:bodyPr>
            <a:normAutofit/>
          </a:bodyPr>
          <a:lstStyle/>
          <a:p>
            <a:r>
              <a:rPr lang="en-US" sz="1600" dirty="0"/>
              <a:t>The carbon skeletons of certain amino acids (indicated in boxes) derived from proteins can feed into the citric acid cycle. </a:t>
            </a:r>
          </a:p>
          <a:p>
            <a:r>
              <a:rPr lang="en-US" sz="1200" dirty="0"/>
              <a:t>(credit: modification of work by Mikael </a:t>
            </a:r>
            <a:r>
              <a:rPr lang="en-US" sz="1200" dirty="0" err="1"/>
              <a:t>Häggström</a:t>
            </a:r>
            <a:r>
              <a:rPr lang="en-US" sz="1200" dirty="0"/>
              <a:t>)</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7.18</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 name="Picture Placeholder 3" descr="This illustration shows that the amino acids alanine, glycine, threonine, cysteine, and serine can be converted into pyruvate. Leucine, lysine, phenylalanine, tyrosine, tryptophan, and isoleucine can be converted into acetyl CoA. Arginine, proline, histidine, glutamine, and glutamate can be converted into α-ketoglutarate. Isoleucine, valine, methionine, and threonine can be converted into succinyl CoA. Tyrosine and phenylalanine can be converted into fumarate, and aspartate and asparagine can be converted into oxaloacetate.">
            <a:extLst>
              <a:ext uri="{FF2B5EF4-FFF2-40B4-BE49-F238E27FC236}">
                <a16:creationId xmlns:a16="http://schemas.microsoft.com/office/drawing/2014/main" id="{3F7DA93A-EA72-9709-3C38-1E4F7A19A3EB}"/>
              </a:ext>
            </a:extLst>
          </p:cNvPr>
          <p:cNvPicPr>
            <a:picLocks noGrp="1" noChangeAspect="1"/>
          </p:cNvPicPr>
          <p:nvPr>
            <p:ph type="pic" sz="quarter" idx="13"/>
          </p:nvPr>
        </p:nvPicPr>
        <p:blipFill>
          <a:blip r:embed="rId4" cstate="email">
            <a:extLst>
              <a:ext uri="{28A0092B-C50C-407E-A947-70E740481C1C}">
                <a14:useLocalDpi xmlns:a14="http://schemas.microsoft.com/office/drawing/2010/main" val="0"/>
              </a:ext>
            </a:extLst>
          </a:blip>
          <a:srcRect l="-25444" r="-25444"/>
          <a:stretch>
            <a:fillRect/>
          </a:stretch>
        </p:blipFill>
        <p:spPr>
          <a:xfrm>
            <a:off x="533399" y="1141868"/>
            <a:ext cx="8062913" cy="3500071"/>
          </a:xfrm>
        </p:spPr>
      </p:pic>
    </p:spTree>
    <p:extLst>
      <p:ext uri="{BB962C8B-B14F-4D97-AF65-F5344CB8AC3E}">
        <p14:creationId xmlns:p14="http://schemas.microsoft.com/office/powerpoint/2010/main" val="42140662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3942080"/>
            <a:ext cx="7993856" cy="1673853"/>
          </a:xfrm>
        </p:spPr>
        <p:txBody>
          <a:bodyPr>
            <a:normAutofit/>
          </a:bodyPr>
          <a:lstStyle/>
          <a:p>
            <a:r>
              <a:rPr lang="en-US" sz="1600" dirty="0"/>
              <a:t>Glycogen from the liver and muscles, hydrolyzed into glucose-1-phosphate, together with fats and proteins, can feed into the catabolic pathways for carbohydrates.</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7.19</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1266" name="Picture 2" descr="This illustration shows that glycogen, fats, and proteins can be catabolized via aerobic respiration. Glycogen is broken down into glucose, which feeds into glycolysis at the start. Fats are broken down into glycerol, which is processed by glycolysis, and fatty acids are converted into acetyl CoA. Proteins are broken down into amino acids, which are processed at various stages of aerobic respiration, including glycolysis, acetyl CoA formation, and the citric acid cycle.">
            <a:extLst>
              <a:ext uri="{FF2B5EF4-FFF2-40B4-BE49-F238E27FC236}">
                <a16:creationId xmlns:a16="http://schemas.microsoft.com/office/drawing/2014/main" id="{9A746FA1-9D5E-2DEB-A694-A562D59ADC94}"/>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944742" y="1463040"/>
            <a:ext cx="7254516" cy="2239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08093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901982"/>
            <a:ext cx="7910511" cy="1253213"/>
          </a:xfrm>
        </p:spPr>
        <p:txBody>
          <a:bodyPr>
            <a:normAutofit/>
          </a:bodyPr>
          <a:lstStyle/>
          <a:p>
            <a:r>
              <a:rPr lang="en-US" sz="1600" dirty="0"/>
              <a:t>GLUT4 is a glucose transporter that is stored in vesicles. A cascade of events that occurs upon insulin binding to a receptor in the plasma membrane causes GLUT4-containing vesicles to fuse with the plasma membrane so that glucose may be transported into the cell.</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7.20</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 name="Picture Placeholder 3" descr="When insulin in the bloodstream binds the insulin receptor in the plasma membrane of a target cell, a vesicle containing the glucose transporter Glut-4 fuses with the plasma membrane. Glut-4 is a transporter that allows glucose to enter the cell.">
            <a:extLst>
              <a:ext uri="{FF2B5EF4-FFF2-40B4-BE49-F238E27FC236}">
                <a16:creationId xmlns:a16="http://schemas.microsoft.com/office/drawing/2014/main" id="{101BA6BB-2C97-6368-AB2A-9DAC947341A0}"/>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l="-27849" r="-27849"/>
          <a:stretch>
            <a:fillRect/>
          </a:stretch>
        </p:blipFill>
        <p:spPr>
          <a:xfrm>
            <a:off x="540543" y="1146561"/>
            <a:ext cx="8062913" cy="3500071"/>
          </a:xfrm>
        </p:spPr>
      </p:pic>
    </p:spTree>
    <p:extLst>
      <p:ext uri="{BB962C8B-B14F-4D97-AF65-F5344CB8AC3E}">
        <p14:creationId xmlns:p14="http://schemas.microsoft.com/office/powerpoint/2010/main" val="38868609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452235"/>
            <a:ext cx="7686942" cy="962165"/>
          </a:xfrm>
        </p:spPr>
        <p:txBody>
          <a:bodyPr>
            <a:normAutofit/>
          </a:bodyPr>
          <a:lstStyle/>
          <a:p>
            <a:r>
              <a:rPr lang="en-US" sz="1600" dirty="0"/>
              <a:t>The glycolysis pathway is primarily regulated at the three key enzymatic steps (1, 2, and 7) as indicated. Note that the first two steps that are regulated occur early in the pathway and involve hydrolysis of ATP.</a:t>
            </a:r>
            <a:endParaRPr lang="en-US" sz="18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7.21</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 name="Picture 9" descr="This illustration shows that glycolysis is regulated via three key enzymes: hexokinase phosphofructokinase, and phosphoglycerate kinase. The first two enzymes hydrolyze an ATP and the third one produces ATP.">
            <a:extLst>
              <a:ext uri="{FF2B5EF4-FFF2-40B4-BE49-F238E27FC236}">
                <a16:creationId xmlns:a16="http://schemas.microsoft.com/office/drawing/2014/main" id="{044A33F7-774C-FAD7-B877-EA33CFBE86C9}"/>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161288" y="1049763"/>
            <a:ext cx="6821424" cy="4309872"/>
          </a:xfrm>
          <a:prstGeom prst="rect">
            <a:avLst/>
          </a:prstGeom>
        </p:spPr>
      </p:pic>
    </p:spTree>
    <p:extLst>
      <p:ext uri="{BB962C8B-B14F-4D97-AF65-F5344CB8AC3E}">
        <p14:creationId xmlns:p14="http://schemas.microsoft.com/office/powerpoint/2010/main" val="77622677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3799</TotalTime>
  <Words>2429</Words>
  <Application>Microsoft Office PowerPoint</Application>
  <PresentationFormat>On-screen Show (4:3)</PresentationFormat>
  <Paragraphs>103</Paragraphs>
  <Slides>22</Slides>
  <Notes>22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Arial Black</vt:lpstr>
      <vt:lpstr>Calibri</vt:lpstr>
      <vt:lpstr>Neue Helvetica W01</vt:lpstr>
      <vt:lpstr>Essential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WNI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Physics</dc:title>
  <dc:creator>Spuddy McSpare</dc:creator>
  <cp:lastModifiedBy>Sevans O365</cp:lastModifiedBy>
  <cp:revision>115</cp:revision>
  <dcterms:created xsi:type="dcterms:W3CDTF">2012-06-04T02:13:36Z</dcterms:created>
  <dcterms:modified xsi:type="dcterms:W3CDTF">2023-06-15T18:33:44Z</dcterms:modified>
</cp:coreProperties>
</file>