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5"/>
  </p:notesMasterIdLst>
  <p:handoutMasterIdLst>
    <p:handoutMasterId r:id="rId26"/>
  </p:handoutMasterIdLst>
  <p:sldIdLst>
    <p:sldId id="256" r:id="rId2"/>
    <p:sldId id="277" r:id="rId3"/>
    <p:sldId id="355" r:id="rId4"/>
    <p:sldId id="302" r:id="rId5"/>
    <p:sldId id="346" r:id="rId6"/>
    <p:sldId id="304" r:id="rId7"/>
    <p:sldId id="353" r:id="rId8"/>
    <p:sldId id="348" r:id="rId9"/>
    <p:sldId id="347" r:id="rId10"/>
    <p:sldId id="338" r:id="rId11"/>
    <p:sldId id="308" r:id="rId12"/>
    <p:sldId id="354" r:id="rId13"/>
    <p:sldId id="359" r:id="rId14"/>
    <p:sldId id="309" r:id="rId15"/>
    <p:sldId id="305" r:id="rId16"/>
    <p:sldId id="357" r:id="rId17"/>
    <p:sldId id="356" r:id="rId18"/>
    <p:sldId id="344" r:id="rId19"/>
    <p:sldId id="317" r:id="rId20"/>
    <p:sldId id="318" r:id="rId21"/>
    <p:sldId id="361" r:id="rId22"/>
    <p:sldId id="360" r:id="rId23"/>
    <p:sldId id="33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52" autoAdjust="0"/>
    <p:restoredTop sz="85752" autoAdjust="0"/>
  </p:normalViewPr>
  <p:slideViewPr>
    <p:cSldViewPr snapToGrid="0" snapToObjects="1">
      <p:cViewPr varScale="1">
        <p:scale>
          <a:sx n="111" d="100"/>
          <a:sy n="111" d="100"/>
        </p:scale>
        <p:origin x="91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434886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134699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690265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39311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Light energy can excite electrons. When a photon of light energy interacts with an electron, the electron may absorb the energy and jump from its lowest energy ground state to an excited state.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608426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139365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A photosystem consists of 1) a light-harvesting complex and 2) a reaction center. Pigments in the light-harvesting complex pass light energy to two special chlorophyll </a:t>
            </a:r>
            <a:r>
              <a:rPr lang="en-US" b="0" i="1" dirty="0">
                <a:solidFill>
                  <a:srgbClr val="424242"/>
                </a:solidFill>
                <a:effectLst/>
                <a:latin typeface="Neue Helvetica W01"/>
              </a:rPr>
              <a:t>a</a:t>
            </a:r>
            <a:r>
              <a:rPr lang="en-US" b="0" i="0" dirty="0">
                <a:solidFill>
                  <a:srgbClr val="424242"/>
                </a:solidFill>
                <a:effectLst/>
                <a:latin typeface="Neue Helvetica W01"/>
              </a:rPr>
              <a:t> molecules in the reaction center. The light excites an electron from the chlorophyll </a:t>
            </a:r>
            <a:r>
              <a:rPr lang="en-US" b="0" i="1" dirty="0">
                <a:solidFill>
                  <a:srgbClr val="424242"/>
                </a:solidFill>
                <a:effectLst/>
                <a:latin typeface="Neue Helvetica W01"/>
              </a:rPr>
              <a:t>a</a:t>
            </a:r>
            <a:r>
              <a:rPr lang="en-US" b="0" i="0" dirty="0">
                <a:solidFill>
                  <a:srgbClr val="424242"/>
                </a:solidFill>
                <a:effectLst/>
                <a:latin typeface="Neue Helvetica W01"/>
              </a:rPr>
              <a:t> pair, which passes to the primary electron acceptor. The excited electron must then be replaced.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793577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In the photosystem II (PSII) reaction center, energy from sunlight is used to extract electrons from water. The electrons travel through the chloroplast electron transport chain to photosystem I (PSI), which reduces NADP</a:t>
            </a:r>
            <a:r>
              <a:rPr lang="en-US" b="0" i="0" baseline="30000" dirty="0">
                <a:solidFill>
                  <a:srgbClr val="424242"/>
                </a:solidFill>
                <a:effectLst/>
                <a:latin typeface="Neue Helvetica W01"/>
              </a:rPr>
              <a:t>+</a:t>
            </a:r>
            <a:r>
              <a:rPr lang="en-US" b="0" i="0" dirty="0">
                <a:solidFill>
                  <a:srgbClr val="424242"/>
                </a:solidFill>
                <a:effectLst/>
                <a:latin typeface="Neue Helvetica W01"/>
              </a:rPr>
              <a:t> to NADPH. The electron transport chain moves protons across the thylakoid membrane into the lumen. At the same time, splitting of water adds protons to the lumen, and reduction of NADPH removes protons from the stroma. The net result is a low pH in the thylakoid lumen, and a high pH in the stroma. ATP synthase uses this electrochemical gradient to make ATP. </a:t>
            </a:r>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745849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Light reactions harness energy from the sun to produce chemical bonds, ATP, and NADPH. These energy-carrying molecules are made in the stroma where carbon fixation takes place. </a:t>
            </a:r>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The Calvin cycle has three stages. In stage 1, the enzyme </a:t>
            </a:r>
            <a:r>
              <a:rPr lang="en-US" b="0" i="0" dirty="0" err="1">
                <a:solidFill>
                  <a:srgbClr val="424242"/>
                </a:solidFill>
                <a:effectLst/>
                <a:latin typeface="Neue Helvetica W01"/>
              </a:rPr>
              <a:t>RuBisCO</a:t>
            </a:r>
            <a:r>
              <a:rPr lang="en-US" b="0" i="0" dirty="0">
                <a:solidFill>
                  <a:srgbClr val="424242"/>
                </a:solidFill>
                <a:effectLst/>
                <a:latin typeface="Neue Helvetica W01"/>
              </a:rPr>
              <a:t> incorporates carbon dioxide into an organic molecule, 3-PGA. In stage 2, the organic molecule is reduced using electrons supplied by NADPH. In stage 3, RuBP, the molecule that starts the cycle, is regenerated so that the cycle can continue. Only one carbon dioxide molecule is incorporated at a time, so the cycle must be completed three times to produce a single three-carbon G3P molecule, and six times to produce a six-carbon glucose molecule.</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1319170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424242"/>
              </a:solidFill>
              <a:effectLst/>
              <a:latin typeface="Neue Helvetica W01"/>
            </a:endParaRPr>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4052040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510006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8 PHOTOSYNTHESIS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910511" cy="1454570"/>
          </a:xfrm>
        </p:spPr>
        <p:txBody>
          <a:bodyPr>
            <a:normAutofit/>
          </a:bodyPr>
          <a:lstStyle/>
          <a:p>
            <a:r>
              <a:rPr lang="en-US" sz="1600" dirty="0"/>
              <a:t>This world map shows Earth’s distribution of photosynthesis as seen via chlorophyll </a:t>
            </a:r>
            <a:r>
              <a:rPr lang="en-US" sz="1600" i="1" dirty="0"/>
              <a:t>a </a:t>
            </a:r>
            <a:r>
              <a:rPr lang="en-US" sz="1600" dirty="0"/>
              <a:t>concentrations. On land, this is evident via terrestrial plants, and in oceanic zones, via phytoplankton. </a:t>
            </a:r>
          </a:p>
          <a:p>
            <a:r>
              <a:rPr lang="en-US" sz="1200" dirty="0"/>
              <a:t>(credit: modification of work by </a:t>
            </a:r>
            <a:r>
              <a:rPr lang="en-US" sz="1200" dirty="0" err="1"/>
              <a:t>SeaWiFS</a:t>
            </a:r>
            <a:r>
              <a:rPr lang="en-US" sz="1200" dirty="0"/>
              <a:t> Project, NASA/Goddard Space Flight Center and ORBIMAGE)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 name="Picture Placeholder 1" descr="The image shows a map of the world, colored by the levels of chlorophyll a on land and in the ocean.">
            <a:extLst>
              <a:ext uri="{FF2B5EF4-FFF2-40B4-BE49-F238E27FC236}">
                <a16:creationId xmlns:a16="http://schemas.microsoft.com/office/drawing/2014/main" id="{B0C67902-AB0E-2B51-020A-145AFC7C51A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6033" r="-26033"/>
          <a:stretch>
            <a:fillRect/>
          </a:stretch>
        </p:blipFill>
        <p:spPr>
          <a:xfrm>
            <a:off x="533398" y="1111195"/>
            <a:ext cx="8062913" cy="3500071"/>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03678"/>
            <a:ext cx="7910511" cy="1810721"/>
          </a:xfrm>
        </p:spPr>
        <p:txBody>
          <a:bodyPr>
            <a:normAutofit fontScale="85000" lnSpcReduction="10000"/>
          </a:bodyPr>
          <a:lstStyle/>
          <a:p>
            <a:r>
              <a:rPr lang="en-US" sz="1800" dirty="0"/>
              <a:t>Photoautotrophs, including </a:t>
            </a:r>
            <a:r>
              <a:rPr lang="en-US" sz="1800" dirty="0">
                <a:solidFill>
                  <a:srgbClr val="6CB255"/>
                </a:solidFill>
              </a:rPr>
              <a:t>(a)</a:t>
            </a:r>
            <a:r>
              <a:rPr lang="en-US" sz="1800" dirty="0"/>
              <a:t> plants, </a:t>
            </a:r>
            <a:r>
              <a:rPr lang="en-US" sz="1800" dirty="0">
                <a:solidFill>
                  <a:srgbClr val="6CB255"/>
                </a:solidFill>
              </a:rPr>
              <a:t>(b)</a:t>
            </a:r>
            <a:r>
              <a:rPr lang="en-US" sz="1800" dirty="0"/>
              <a:t> algae, and </a:t>
            </a:r>
            <a:r>
              <a:rPr lang="en-US" sz="1800" dirty="0">
                <a:solidFill>
                  <a:srgbClr val="6CB255"/>
                </a:solidFill>
              </a:rPr>
              <a:t>(c)</a:t>
            </a:r>
            <a:r>
              <a:rPr lang="en-US" sz="1800" dirty="0"/>
              <a:t> cyanobacteria, synthesize their organic compounds via photosynthesis using sunlight as an energy source. In a </a:t>
            </a:r>
            <a:r>
              <a:rPr lang="en-US" sz="1800" dirty="0">
                <a:solidFill>
                  <a:srgbClr val="6CB255"/>
                </a:solidFill>
              </a:rPr>
              <a:t>(d)</a:t>
            </a:r>
            <a:r>
              <a:rPr lang="en-US" sz="1800" dirty="0"/>
              <a:t> deep sea vent, chemoautotrophs, such as these </a:t>
            </a:r>
            <a:r>
              <a:rPr lang="en-US" sz="1800" dirty="0">
                <a:solidFill>
                  <a:srgbClr val="6CB255"/>
                </a:solidFill>
              </a:rPr>
              <a:t>(e)</a:t>
            </a:r>
            <a:r>
              <a:rPr lang="en-US" sz="1800" dirty="0"/>
              <a:t> thermophilic bacteria, capture energy from inorganic compounds to produce organic compounds. </a:t>
            </a:r>
          </a:p>
          <a:p>
            <a:r>
              <a:rPr lang="en-US" sz="1400" dirty="0"/>
              <a:t>(credit a: modification of work by Steve Hillebrand, U.S. Fish and Wildlife Service; credit b: modification of work by "</a:t>
            </a:r>
            <a:r>
              <a:rPr lang="en-US" sz="1400" dirty="0" err="1"/>
              <a:t>eutrophication&amp;hypoxia</a:t>
            </a:r>
            <a:r>
              <a:rPr lang="en-US" sz="1400" dirty="0"/>
              <a:t>"/Flickr; credit c: modification of work by NASA; credit d: University of Washington, NOAA; credit e: modification of work by Mark Amend, West Coast and Polar Regions Undersea Research Center, UAF, NOAA)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hoto a shows a fern leaf. Photo b shows thick, green algae growing on water. Micrograph c shows cyanobacteria, which are green rods about 10 microns long. Photo D shows black smoke pouring out of a deep sea vent covered with red worms. Micrograph E shows rod-shaped bacteria about 1.5 microns long.">
            <a:extLst>
              <a:ext uri="{FF2B5EF4-FFF2-40B4-BE49-F238E27FC236}">
                <a16:creationId xmlns:a16="http://schemas.microsoft.com/office/drawing/2014/main" id="{FC515AA4-E0E1-D4F1-B4B2-EF2E74E241C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2948" r="-12948"/>
          <a:stretch>
            <a:fillRect/>
          </a:stretch>
        </p:blipFill>
        <p:spPr>
          <a:xfrm>
            <a:off x="540543" y="997409"/>
            <a:ext cx="8062913" cy="3500071"/>
          </a:xfrm>
        </p:spPr>
      </p:pic>
    </p:spTree>
    <p:extLst>
      <p:ext uri="{BB962C8B-B14F-4D97-AF65-F5344CB8AC3E}">
        <p14:creationId xmlns:p14="http://schemas.microsoft.com/office/powerpoint/2010/main" val="406969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05442"/>
            <a:ext cx="7993855" cy="1525910"/>
          </a:xfrm>
        </p:spPr>
        <p:txBody>
          <a:bodyPr>
            <a:normAutofit/>
          </a:bodyPr>
          <a:lstStyle/>
          <a:p>
            <a:r>
              <a:rPr lang="en-US" sz="1600" dirty="0"/>
              <a:t>The energy stored in carbohydrate molecules from photosynthesis passes through the food chain. The predator that eats these deer receives a portion of the energy that originated in the photosynthetic vegetation that the deer consumed. </a:t>
            </a:r>
          </a:p>
          <a:p>
            <a:r>
              <a:rPr lang="en-US" sz="1200" dirty="0"/>
              <a:t>(credit: modification of work by Steve </a:t>
            </a:r>
            <a:r>
              <a:rPr lang="en-US" sz="1200" dirty="0" err="1"/>
              <a:t>VanRiper</a:t>
            </a:r>
            <a:r>
              <a:rPr lang="en-US" sz="1200" dirty="0"/>
              <a:t>, U.S. Fish and Wildlife Service)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 photo shows deer running through tall grass beside a forest.">
            <a:extLst>
              <a:ext uri="{FF2B5EF4-FFF2-40B4-BE49-F238E27FC236}">
                <a16:creationId xmlns:a16="http://schemas.microsoft.com/office/drawing/2014/main" id="{793A6097-E3F3-E3B7-760E-7FEEC9D07124}"/>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6859" r="-26859"/>
          <a:stretch>
            <a:fillRect/>
          </a:stretch>
        </p:blipFill>
        <p:spPr>
          <a:xfrm>
            <a:off x="457199" y="1122386"/>
            <a:ext cx="8062913" cy="3500071"/>
          </a:xfrm>
        </p:spPr>
      </p:pic>
    </p:spTree>
    <p:extLst>
      <p:ext uri="{BB962C8B-B14F-4D97-AF65-F5344CB8AC3E}">
        <p14:creationId xmlns:p14="http://schemas.microsoft.com/office/powerpoint/2010/main" val="2817818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1837" y="977464"/>
            <a:ext cx="3284703" cy="5256213"/>
          </a:xfrm>
        </p:spPr>
        <p:txBody>
          <a:bodyPr>
            <a:normAutofit/>
          </a:bodyPr>
          <a:lstStyle/>
          <a:p>
            <a:r>
              <a:rPr lang="en-US" sz="1600" dirty="0"/>
              <a:t>Photosynthesis uses solar energy, carbon dioxide, and water to produce energy-storing carbohydrates. Oxygen is generated as a waste product of photosynthesis.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Photo of a tree. Arrows indicate that the tree uses carbon dioxide, water, and sunlight to make sugars and oxygen.">
            <a:extLst>
              <a:ext uri="{FF2B5EF4-FFF2-40B4-BE49-F238E27FC236}">
                <a16:creationId xmlns:a16="http://schemas.microsoft.com/office/drawing/2014/main" id="{89798844-F98E-6AD8-F65B-ABE652703669}"/>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119" r="-1119"/>
          <a:stretch>
            <a:fillRect/>
          </a:stretch>
        </p:blipFill>
        <p:spPr>
          <a:xfrm>
            <a:off x="667475" y="977463"/>
            <a:ext cx="4032250" cy="5256213"/>
          </a:xfrm>
        </p:spPr>
      </p:pic>
    </p:spTree>
    <p:extLst>
      <p:ext uri="{BB962C8B-B14F-4D97-AF65-F5344CB8AC3E}">
        <p14:creationId xmlns:p14="http://schemas.microsoft.com/office/powerpoint/2010/main" val="1261528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3727048"/>
            <a:ext cx="7910512" cy="2558006"/>
          </a:xfrm>
        </p:spPr>
        <p:txBody>
          <a:bodyPr>
            <a:normAutofit/>
          </a:bodyPr>
          <a:lstStyle/>
          <a:p>
            <a:r>
              <a:rPr lang="en-US" sz="1600" dirty="0"/>
              <a:t>The basic equation for photosynthesis is deceptively simple. In reality, the process takes place in many steps involving intermediate reactants and products. Glucose, the primary energy source in cells, is made from two three-carbon GA3Ps.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photosynthesis equation is shown. According to this equation, six carbon dioxide and six water molecules produce one sugar molecule and six oxygen molecules. The sugar molecule is made of six carbons, twelve hydrogens, and six oxygens. Sunlight is used as an energy source.">
            <a:extLst>
              <a:ext uri="{FF2B5EF4-FFF2-40B4-BE49-F238E27FC236}">
                <a16:creationId xmlns:a16="http://schemas.microsoft.com/office/drawing/2014/main" id="{E12ADA41-7871-6C45-E1FC-AC2BECCA7D0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33814" b="-33814"/>
          <a:stretch>
            <a:fillRect/>
          </a:stretch>
        </p:blipFill>
        <p:spPr>
          <a:xfrm>
            <a:off x="728528" y="641479"/>
            <a:ext cx="7686943" cy="3336864"/>
          </a:xfrm>
        </p:spPr>
      </p:pic>
    </p:spTree>
    <p:extLst>
      <p:ext uri="{BB962C8B-B14F-4D97-AF65-F5344CB8AC3E}">
        <p14:creationId xmlns:p14="http://schemas.microsoft.com/office/powerpoint/2010/main" val="1657534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3" y="5069711"/>
            <a:ext cx="7910512" cy="1180617"/>
          </a:xfrm>
        </p:spPr>
        <p:txBody>
          <a:bodyPr>
            <a:normAutofit/>
          </a:bodyPr>
          <a:lstStyle/>
          <a:p>
            <a:r>
              <a:rPr lang="en-US" sz="1600" dirty="0"/>
              <a:t>Photosynthesis takes place in chloroplasts, which have an outer membrane and an inner membrane. Stacks of thylakoids called grana form a third membrane layer.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 name="Picture Placeholder 2" descr="This illustration shows a chloroplast, which has an outer membrane and an inner membrane. The space between the outer and inner membranes is called the intermembrane space. Inside the inner membrane are flat, pancake-like structures called thylakoids. The thylakoids form stacks called grana. The liquid inside the inner membrane is called the stroma, and the space inside the thylakoid is called the thylakoid lumen.">
            <a:extLst>
              <a:ext uri="{FF2B5EF4-FFF2-40B4-BE49-F238E27FC236}">
                <a16:creationId xmlns:a16="http://schemas.microsoft.com/office/drawing/2014/main" id="{00074016-F985-A05D-6843-5517B718D4FD}"/>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7070" r="-27070"/>
          <a:stretch>
            <a:fillRect/>
          </a:stretch>
        </p:blipFill>
        <p:spPr>
          <a:xfrm>
            <a:off x="540543" y="1299494"/>
            <a:ext cx="8062913" cy="3500071"/>
          </a:xfrm>
        </p:spPr>
      </p:pic>
    </p:spTree>
    <p:extLst>
      <p:ext uri="{BB962C8B-B14F-4D97-AF65-F5344CB8AC3E}">
        <p14:creationId xmlns:p14="http://schemas.microsoft.com/office/powerpoint/2010/main" val="373068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61367"/>
            <a:ext cx="7993855" cy="1388962"/>
          </a:xfrm>
        </p:spPr>
        <p:txBody>
          <a:bodyPr>
            <a:normAutofit/>
          </a:bodyPr>
          <a:lstStyle/>
          <a:p>
            <a:r>
              <a:rPr lang="en-US" sz="1600" dirty="0"/>
              <a:t>Photosynthesis takes place in two stages: light dependent reactions and the Calvin cycle. Light-dependent reactions, which take place in the thylakoid membrane, use light energy to make ATP and NADPH. The Calvin cycle, which takes place in the stroma, uses energy derived from these compounds to make GA3P from CO</a:t>
            </a:r>
            <a:r>
              <a:rPr lang="en-US" sz="1600" baseline="-25000" dirty="0"/>
              <a:t>2</a:t>
            </a:r>
            <a:r>
              <a:rPr lang="en-US" sz="16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a chloroplast with an outer membrane, an inner membrane, and stacks of membranes inside the inner membrane called thylakoids. The entire stack is called a granum. In the light reactions, energy from sunlight is converted into chemical energy in the form of ATP and NADPH. In the process, water is used and oxygen is produced. Energy from ATP and NADPH are used to power the Calvin cycle, which produces GA3P from carbon dioxide. ATP is broken down to ADP and Pi, and NADPH is oxidized to NADP+. The cycle is completed when the light reactions convert these molecules back into ATP and NADPH.">
            <a:extLst>
              <a:ext uri="{FF2B5EF4-FFF2-40B4-BE49-F238E27FC236}">
                <a16:creationId xmlns:a16="http://schemas.microsoft.com/office/drawing/2014/main" id="{01A96C2C-C084-9393-5384-2700D2543B26}"/>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7172" r="-27172"/>
          <a:stretch>
            <a:fillRect/>
          </a:stretch>
        </p:blipFill>
        <p:spPr>
          <a:xfrm>
            <a:off x="540541" y="1077874"/>
            <a:ext cx="8062913" cy="3500071"/>
          </a:xfrm>
        </p:spPr>
      </p:pic>
    </p:spTree>
    <p:extLst>
      <p:ext uri="{BB962C8B-B14F-4D97-AF65-F5344CB8AC3E}">
        <p14:creationId xmlns:p14="http://schemas.microsoft.com/office/powerpoint/2010/main" val="1787404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84516"/>
            <a:ext cx="7686942" cy="1395459"/>
          </a:xfrm>
        </p:spPr>
        <p:txBody>
          <a:bodyPr>
            <a:normAutofit/>
          </a:bodyPr>
          <a:lstStyle/>
          <a:p>
            <a:r>
              <a:rPr lang="en-US" sz="1600" dirty="0"/>
              <a:t>Foods that humans consume originate from photosynthesis. </a:t>
            </a:r>
          </a:p>
          <a:p>
            <a:r>
              <a:rPr lang="en-US" sz="1200" dirty="0"/>
              <a:t>(credit: </a:t>
            </a:r>
            <a:r>
              <a:rPr lang="en-US" sz="1200" dirty="0" err="1"/>
              <a:t>Associaçäo</a:t>
            </a:r>
            <a:r>
              <a:rPr lang="en-US" sz="1200" dirty="0"/>
              <a:t> </a:t>
            </a:r>
            <a:r>
              <a:rPr lang="pt-BR" sz="1200" dirty="0"/>
              <a:t>Brasileira de Supermercados)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 photo shows people shopping in a grocery store.">
            <a:extLst>
              <a:ext uri="{FF2B5EF4-FFF2-40B4-BE49-F238E27FC236}">
                <a16:creationId xmlns:a16="http://schemas.microsoft.com/office/drawing/2014/main" id="{333B7788-7570-649F-4B19-86B781C3DA0F}"/>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2369" r="-22369"/>
          <a:stretch>
            <a:fillRect/>
          </a:stretch>
        </p:blipFill>
        <p:spPr>
          <a:xfrm>
            <a:off x="540543" y="1114299"/>
            <a:ext cx="8062913" cy="3500071"/>
          </a:xfrm>
        </p:spPr>
      </p:pic>
    </p:spTree>
    <p:extLst>
      <p:ext uri="{BB962C8B-B14F-4D97-AF65-F5344CB8AC3E}">
        <p14:creationId xmlns:p14="http://schemas.microsoft.com/office/powerpoint/2010/main" val="2145278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85347" y="1023764"/>
            <a:ext cx="3211196" cy="5256213"/>
          </a:xfrm>
        </p:spPr>
        <p:txBody>
          <a:bodyPr>
            <a:normAutofit/>
          </a:bodyPr>
          <a:lstStyle/>
          <a:p>
            <a:r>
              <a:rPr lang="en-US" sz="1600" dirty="0"/>
              <a:t>Photoautotrophs can capture light energy from the sun, converting it into the chemical energy used to build food molecules. </a:t>
            </a:r>
          </a:p>
          <a:p>
            <a:r>
              <a:rPr lang="en-US" sz="1200" dirty="0"/>
              <a:t>(credit: Gerry Atwell)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photo shows the silhouette of a grassy plant against the sun at sunset.">
            <a:extLst>
              <a:ext uri="{FF2B5EF4-FFF2-40B4-BE49-F238E27FC236}">
                <a16:creationId xmlns:a16="http://schemas.microsoft.com/office/drawing/2014/main" id="{468542E3-55FA-6E4B-B1A5-D7F7FD5D3AD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2162" b="-2162"/>
          <a:stretch>
            <a:fillRect/>
          </a:stretch>
        </p:blipFill>
        <p:spPr>
          <a:xfrm>
            <a:off x="739252" y="957210"/>
            <a:ext cx="4030663" cy="5256213"/>
          </a:xfrm>
        </p:spPr>
      </p:pic>
    </p:spTree>
    <p:extLst>
      <p:ext uri="{BB962C8B-B14F-4D97-AF65-F5344CB8AC3E}">
        <p14:creationId xmlns:p14="http://schemas.microsoft.com/office/powerpoint/2010/main" val="1181775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19240"/>
            <a:ext cx="7910512" cy="1388961"/>
          </a:xfrm>
        </p:spPr>
        <p:txBody>
          <a:bodyPr>
            <a:normAutofit/>
          </a:bodyPr>
          <a:lstStyle/>
          <a:p>
            <a:r>
              <a:rPr lang="en-US" sz="1600" dirty="0"/>
              <a:t>The wavelength of a single wave is the distance between two consecutive points of similar position (two crests or two troughs) along the wave.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illustration shows two waves. The distance between the crests (or troughs) is the wavelength.">
            <a:extLst>
              <a:ext uri="{FF2B5EF4-FFF2-40B4-BE49-F238E27FC236}">
                <a16:creationId xmlns:a16="http://schemas.microsoft.com/office/drawing/2014/main" id="{3C0BBA1F-5F04-07FC-A39D-A33DE9E1100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6435" r="-26435"/>
          <a:stretch>
            <a:fillRect/>
          </a:stretch>
        </p:blipFill>
        <p:spPr>
          <a:xfrm>
            <a:off x="540543" y="1111194"/>
            <a:ext cx="8062913" cy="3500071"/>
          </a:xfrm>
        </p:spPr>
      </p:pic>
    </p:spTree>
    <p:extLst>
      <p:ext uri="{BB962C8B-B14F-4D97-AF65-F5344CB8AC3E}">
        <p14:creationId xmlns:p14="http://schemas.microsoft.com/office/powerpoint/2010/main" val="1630607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13575"/>
            <a:ext cx="7910512" cy="1594627"/>
          </a:xfrm>
        </p:spPr>
        <p:txBody>
          <a:bodyPr>
            <a:normAutofit/>
          </a:bodyPr>
          <a:lstStyle/>
          <a:p>
            <a:r>
              <a:rPr lang="en-US" sz="1600" dirty="0"/>
              <a:t>The sun emits energy in the form of electromagnetic radiation. This radiation exists at different wavelengths, each of which has its own characteristic energy. All electromagnetic radiation, including visible light, is characterized by its wavelength.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illustration lists the types of electromagnetic radiation in order of increasing wavelength. These include gamma rays, X-rays, ultraviolet, visible, infrared, and radio. Gamma rays have a very short wavelength, on the order of one thousandth of a nanometer. Radio waves have a very long wavelength, on the order of one kilometer. Visible light ranges from 380 nanometers at the violet end of the spectrum, to 750 nanometers at the red end of the spectrum.">
            <a:extLst>
              <a:ext uri="{FF2B5EF4-FFF2-40B4-BE49-F238E27FC236}">
                <a16:creationId xmlns:a16="http://schemas.microsoft.com/office/drawing/2014/main" id="{6C37AC25-F6FD-C383-9631-13A146319F71}"/>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5160" b="5160"/>
          <a:stretch>
            <a:fillRect/>
          </a:stretch>
        </p:blipFill>
        <p:spPr>
          <a:xfrm>
            <a:off x="680768" y="1133961"/>
            <a:ext cx="7686943" cy="3336864"/>
          </a:xfrm>
        </p:spPr>
      </p:pic>
    </p:spTree>
    <p:extLst>
      <p:ext uri="{BB962C8B-B14F-4D97-AF65-F5344CB8AC3E}">
        <p14:creationId xmlns:p14="http://schemas.microsoft.com/office/powerpoint/2010/main" val="3238328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81256"/>
            <a:ext cx="7910512" cy="326945"/>
          </a:xfrm>
        </p:spPr>
        <p:txBody>
          <a:bodyPr>
            <a:normAutofit/>
          </a:bodyPr>
          <a:lstStyle/>
          <a:p>
            <a:r>
              <a:rPr lang="en-US" sz="1200" dirty="0"/>
              <a:t>(credit: Rao, A.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A ground state atom is depicted with an electron in an inner shell. A photon is pictured hitting the atom. The result is pictured as an excited state atom. The electron has moved to an outer shell. ">
            <a:extLst>
              <a:ext uri="{FF2B5EF4-FFF2-40B4-BE49-F238E27FC236}">
                <a16:creationId xmlns:a16="http://schemas.microsoft.com/office/drawing/2014/main" id="{D35EAF46-529F-1D6E-5034-B70732656F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3174" y="1044615"/>
            <a:ext cx="6377651" cy="4783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085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686942" cy="1365811"/>
          </a:xfrm>
        </p:spPr>
        <p:txBody>
          <a:bodyPr>
            <a:normAutofit/>
          </a:bodyPr>
          <a:lstStyle/>
          <a:p>
            <a:r>
              <a:rPr lang="en-US" sz="1600" dirty="0"/>
              <a:t>The colors of visible light do not carry the same amount of energy. Violet has the shortest wavelength and therefore carries the most energy, whereas red has the longest wavelength and carries the least amount of energy.</a:t>
            </a:r>
          </a:p>
          <a:p>
            <a:r>
              <a:rPr lang="en-US" sz="1200" dirty="0"/>
              <a:t>(credit: modification of work by NASA)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illustration shows the colors of visible light. In order of decreasing wavelength, from 700 nanometers to 400 nanometers, these are red, orange, yellow, green, blue, indigo, and violet. 500 nanometers is about the thickness of a soap bubble membrane. Infrared has longer wavelengths than red light, and uv and X-rays have shorter wavelengths than violet light.">
            <a:extLst>
              <a:ext uri="{FF2B5EF4-FFF2-40B4-BE49-F238E27FC236}">
                <a16:creationId xmlns:a16="http://schemas.microsoft.com/office/drawing/2014/main" id="{BF5985E7-F0E7-ECB4-4889-2AF8449B9C65}"/>
              </a:ext>
            </a:extLst>
          </p:cNvPr>
          <p:cNvPicPr>
            <a:picLocks noChangeAspect="1"/>
          </p:cNvPicPr>
          <p:nvPr/>
        </p:nvPicPr>
        <p:blipFill>
          <a:blip r:embed="rId4" cstate="email">
            <a:extLst>
              <a:ext uri="{28A0092B-C50C-407E-A947-70E740481C1C}">
                <a14:useLocalDpi xmlns:a14="http://schemas.microsoft.com/office/drawing/2010/main" val="0"/>
              </a:ext>
            </a:extLst>
          </a:blip>
          <a:srcRect l="-2899" r="-2899"/>
          <a:stretch>
            <a:fillRect/>
          </a:stretch>
        </p:blipFill>
        <p:spPr>
          <a:xfrm>
            <a:off x="540543" y="1222404"/>
            <a:ext cx="8062913" cy="3500071"/>
          </a:xfrm>
          <a:prstGeom prst="rect">
            <a:avLst/>
          </a:prstGeom>
        </p:spPr>
      </p:pic>
    </p:spTree>
    <p:extLst>
      <p:ext uri="{BB962C8B-B14F-4D97-AF65-F5344CB8AC3E}">
        <p14:creationId xmlns:p14="http://schemas.microsoft.com/office/powerpoint/2010/main" val="773236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686942" cy="1337585"/>
          </a:xfrm>
        </p:spPr>
        <p:txBody>
          <a:bodyPr>
            <a:normAutofit/>
          </a:bodyPr>
          <a:lstStyle/>
          <a:p>
            <a:r>
              <a:rPr lang="en-US" sz="1600" dirty="0">
                <a:solidFill>
                  <a:srgbClr val="6CB255"/>
                </a:solidFill>
              </a:rPr>
              <a:t>(a)</a:t>
            </a:r>
            <a:r>
              <a:rPr lang="en-US" sz="1600" dirty="0"/>
              <a:t> Chlorophyll </a:t>
            </a:r>
            <a:r>
              <a:rPr lang="en-US" sz="1600" i="1" dirty="0"/>
              <a:t>a</a:t>
            </a:r>
            <a:r>
              <a:rPr lang="en-US" sz="1600" dirty="0"/>
              <a:t>, </a:t>
            </a:r>
            <a:r>
              <a:rPr lang="en-US" sz="1600" dirty="0">
                <a:solidFill>
                  <a:srgbClr val="6CB255"/>
                </a:solidFill>
              </a:rPr>
              <a:t>(b)</a:t>
            </a:r>
            <a:r>
              <a:rPr lang="en-US" sz="1600" dirty="0"/>
              <a:t> chlorophyll </a:t>
            </a:r>
            <a:r>
              <a:rPr lang="en-US" sz="1600" i="1" dirty="0"/>
              <a:t>b</a:t>
            </a:r>
            <a:r>
              <a:rPr lang="en-US" sz="1600" dirty="0"/>
              <a:t>, and </a:t>
            </a:r>
            <a:r>
              <a:rPr lang="en-US" sz="1600" dirty="0">
                <a:solidFill>
                  <a:srgbClr val="6CB255"/>
                </a:solidFill>
              </a:rPr>
              <a:t>(c)</a:t>
            </a:r>
            <a:r>
              <a:rPr lang="en-US" sz="1600" dirty="0"/>
              <a:t> </a:t>
            </a:r>
            <a:r>
              <a:rPr lang="en-US" sz="1600" i="1" dirty="0"/>
              <a:t>β</a:t>
            </a:r>
            <a:r>
              <a:rPr lang="en-US" sz="1600" dirty="0"/>
              <a:t>-carotene are hydrophobic organic pigments found in the thylakoid membrane. Chlorophyll </a:t>
            </a:r>
            <a:r>
              <a:rPr lang="en-US" sz="1600" i="1" dirty="0"/>
              <a:t>a </a:t>
            </a:r>
            <a:r>
              <a:rPr lang="en-US" sz="1600" dirty="0"/>
              <a:t>and </a:t>
            </a:r>
            <a:r>
              <a:rPr lang="en-US" sz="1600" i="1" dirty="0"/>
              <a:t>b</a:t>
            </a:r>
            <a:r>
              <a:rPr lang="en-US" sz="1600" dirty="0"/>
              <a:t>, which are identical except for the part indicated in the red box, are responsible for the green color of leaves. </a:t>
            </a:r>
            <a:r>
              <a:rPr lang="en-US" sz="1600" i="1" dirty="0"/>
              <a:t>β</a:t>
            </a:r>
            <a:r>
              <a:rPr lang="en-US" sz="1600" dirty="0"/>
              <a:t>-carotene is responsible for the orange color in carrots. Each pigment has </a:t>
            </a:r>
            <a:r>
              <a:rPr lang="en-US" sz="1600" dirty="0">
                <a:solidFill>
                  <a:srgbClr val="6CB255"/>
                </a:solidFill>
              </a:rPr>
              <a:t>(d)</a:t>
            </a:r>
            <a:r>
              <a:rPr lang="en-US" sz="1600" dirty="0"/>
              <a:t> a unique absorbance spectrum.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Chlorophyll a and chlorophyll b are made up of a long hydrocarbon chain attached to a large, complex ring made up of nitrogen and carbon. Magnesium is associated with the center of the ring. Chlorophyll b differs from chlorophyll a in that it has a CHO group instead of a CH3 group associated with one part of the ring. Beta-carotene is a branched hydrocarbon with a six-membered carbon ring at each end. Each chart shows the absorbance spectra for chlorophyll a, chlorophyll b, and β-carotene. The three pigments absorb blue-green and orange-red wavelengths of light but have slightly different spectra.">
            <a:extLst>
              <a:ext uri="{FF2B5EF4-FFF2-40B4-BE49-F238E27FC236}">
                <a16:creationId xmlns:a16="http://schemas.microsoft.com/office/drawing/2014/main" id="{63BB05E5-F696-8C47-1BF4-436FC94C632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6511" r="-16511"/>
          <a:stretch>
            <a:fillRect/>
          </a:stretch>
        </p:blipFill>
        <p:spPr>
          <a:xfrm>
            <a:off x="540543" y="1172173"/>
            <a:ext cx="8062913" cy="3500071"/>
          </a:xfrm>
        </p:spPr>
      </p:pic>
    </p:spTree>
    <p:extLst>
      <p:ext uri="{BB962C8B-B14F-4D97-AF65-F5344CB8AC3E}">
        <p14:creationId xmlns:p14="http://schemas.microsoft.com/office/powerpoint/2010/main" val="2411906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686942" cy="1337585"/>
          </a:xfrm>
        </p:spPr>
        <p:txBody>
          <a:bodyPr>
            <a:normAutofit/>
          </a:bodyPr>
          <a:lstStyle/>
          <a:p>
            <a:r>
              <a:rPr lang="en-US" sz="1600" dirty="0"/>
              <a:t>Plants that commonly grow in the shade have adapted to low levels of light by changing the relative concentrations of their chlorophyll pigments. </a:t>
            </a:r>
          </a:p>
          <a:p>
            <a:r>
              <a:rPr lang="en-US" sz="1200" dirty="0"/>
              <a:t>(credit: Jason Hollinger)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photo shows undergrowth in a forest.">
            <a:extLst>
              <a:ext uri="{FF2B5EF4-FFF2-40B4-BE49-F238E27FC236}">
                <a16:creationId xmlns:a16="http://schemas.microsoft.com/office/drawing/2014/main" id="{635F894F-B944-C462-58DB-EA5EA31756C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6859" r="-26859"/>
          <a:stretch>
            <a:fillRect/>
          </a:stretch>
        </p:blipFill>
        <p:spPr>
          <a:xfrm>
            <a:off x="457199" y="1122386"/>
            <a:ext cx="8062913" cy="3500071"/>
          </a:xfrm>
        </p:spPr>
      </p:pic>
    </p:spTree>
    <p:extLst>
      <p:ext uri="{BB962C8B-B14F-4D97-AF65-F5344CB8AC3E}">
        <p14:creationId xmlns:p14="http://schemas.microsoft.com/office/powerpoint/2010/main" val="2354734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46375"/>
            <a:ext cx="7686943" cy="333602"/>
          </a:xfrm>
        </p:spPr>
        <p:txBody>
          <a:bodyPr>
            <a:normAutofit/>
          </a:bodyPr>
          <a:lstStyle/>
          <a:p>
            <a:r>
              <a:rPr lang="en-US" sz="1200" dirty="0">
                <a:solidFill>
                  <a:schemeClr val="tx1"/>
                </a:solidFill>
              </a:rPr>
              <a:t>(credit: Rao, A., Ryan, K., Fletcher, S. and Hawkins,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A photosystem is shown embedded in the thylakoid membrane. The reaction center is surrounded by the light-harvesting complexes, which contain pigment molecules. When a photon interacts with the pigment molecules, they transfer light energy toward a pair of chlorophyll a molecules in the reaction center. As a result, an electron is excited and transferred to the primary electron acceptor. Two released electrons are used to replace excited electrons. ">
            <a:extLst>
              <a:ext uri="{FF2B5EF4-FFF2-40B4-BE49-F238E27FC236}">
                <a16:creationId xmlns:a16="http://schemas.microsoft.com/office/drawing/2014/main" id="{1A66C36E-B32F-5AA2-02A3-8BFE77CEDE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828" y="1025634"/>
            <a:ext cx="6304344" cy="4728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045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1175" y="6128534"/>
            <a:ext cx="7942262" cy="283845"/>
          </a:xfrm>
        </p:spPr>
        <p:txBody>
          <a:bodyPr>
            <a:normAutofit/>
          </a:bodyPr>
          <a:lstStyle/>
          <a:p>
            <a:r>
              <a:rPr lang="en-US" sz="1200" dirty="0"/>
              <a:t>(credit: Rao, A., Ryan, K., Fletcher, S.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is illustration shows the components involved in the light reactions, which are all embedded in the thylakoid membrane. Photosystem I I uses light energy to strip electrons from water, producing half an oxygen molecule and two protons in the process. The excited electron is then passed through the chloroplast electron transport chain to photosystem I. Photosystem I passes the electron to N A D P superscript plus sign baseline reductase, which uses it to convert N A D P superscript plus sign baseline and a proton to N A D P H. As the electron transport chain moves electrons, it pumps protons into the thylakoid lumen. The splitting of water also adds electrons to the lumen, and the reduction of N A D P H removes protons from the stroma. The net result is a low lower case p upper case H inside the thylakoid lumen, and a high lower p upper H outside, in the stroma. A T P synthase embedded the thylakoid  membrane moves protons down their electrochemical gradient, from the lumen to the stroma, and uses the energy from this gradient to make A T P.">
            <a:extLst>
              <a:ext uri="{FF2B5EF4-FFF2-40B4-BE49-F238E27FC236}">
                <a16:creationId xmlns:a16="http://schemas.microsoft.com/office/drawing/2014/main" id="{DE2918F0-3BBC-B32D-3D2F-80F8B4A7B3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878" y="891211"/>
            <a:ext cx="6888243" cy="5179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355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1175" y="6103481"/>
            <a:ext cx="7993856" cy="283845"/>
          </a:xfrm>
        </p:spPr>
        <p:txBody>
          <a:bodyPr>
            <a:normAutofit/>
          </a:bodyPr>
          <a:lstStyle/>
          <a:p>
            <a:r>
              <a:rPr lang="en-US" sz="1200" dirty="0"/>
              <a:t>(credit: Rao, A., Ryan, K., Tag, A., Fletcher, S. and Hawkins,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is illustration shows that A T P and N A D P H produced in the light reactions are used in the Calvin cycle to make sugar.">
            <a:extLst>
              <a:ext uri="{FF2B5EF4-FFF2-40B4-BE49-F238E27FC236}">
                <a16:creationId xmlns:a16="http://schemas.microsoft.com/office/drawing/2014/main" id="{D02254B9-F714-6934-E543-74D8095B65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956" y="927847"/>
            <a:ext cx="6844088" cy="514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809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6072678"/>
            <a:ext cx="7910511" cy="283846"/>
          </a:xfrm>
        </p:spPr>
        <p:txBody>
          <a:bodyPr>
            <a:normAutofit/>
          </a:bodyPr>
          <a:lstStyle/>
          <a:p>
            <a:r>
              <a:rPr lang="en-US" sz="1200" dirty="0"/>
              <a:t>(credit: Rao, A., Ryan, K., Tag, A., Fletcher, S. and Hawkins,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A diagram of the Calvin cycle is shown with its three stages: carbon fixation, 3 dash P G A reduction, and regeneration of upper case R lower case u upper case B upper case P. In stage 1, the enzyme upper R lower u upper B lower i lower s upper C upper O adds a carbon dioxide to the five-carbon molecule upper R lower u upper B upper P, producing two three-carbon 3 dash PGA molecules. In stage 2, two N A D P H and two A T P are used to reduce 3 dash PGA to G A 3 P. In stage 3 upper R lower u upper B upper P is regenerated from G A 3 P. One A T P is used in the process. Three complete cycles produces one new G A 3 P, which is shunted out of the cycle and made into glucose, whose moledular formula is upper C subscript 6 baseline upper H subscript 12 baseline upper O subscript 6 baseline.">
            <a:extLst>
              <a:ext uri="{FF2B5EF4-FFF2-40B4-BE49-F238E27FC236}">
                <a16:creationId xmlns:a16="http://schemas.microsoft.com/office/drawing/2014/main" id="{74B9A1E4-1555-3D59-1BF2-81807C82EA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6622" y="949087"/>
            <a:ext cx="6736465" cy="5052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860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is photo shows short, round prickly cacti growing in cracks in a rock.">
            <a:extLst>
              <a:ext uri="{FF2B5EF4-FFF2-40B4-BE49-F238E27FC236}">
                <a16:creationId xmlns:a16="http://schemas.microsoft.com/office/drawing/2014/main" id="{66127CCC-6418-69A8-496D-F02F5B1A1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252" y="1057698"/>
            <a:ext cx="4004213" cy="525621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085347" y="1023764"/>
            <a:ext cx="3211196" cy="5256213"/>
          </a:xfrm>
        </p:spPr>
        <p:txBody>
          <a:bodyPr>
            <a:normAutofit/>
          </a:bodyPr>
          <a:lstStyle/>
          <a:p>
            <a:r>
              <a:rPr lang="en-US" sz="1600" dirty="0"/>
              <a:t>The harsh conditions of the desert have led plants like these cacti to evolve variations of the light-independent reactions of photosynthesis. These variations increase the efficiency of water usage, helping to conserve water and energy.</a:t>
            </a:r>
          </a:p>
          <a:p>
            <a:r>
              <a:rPr lang="en-US" sz="1200" dirty="0"/>
              <a:t>(credit: Piotr </a:t>
            </a:r>
            <a:r>
              <a:rPr lang="en-US" sz="1200" dirty="0" err="1"/>
              <a:t>Wojtkowski</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86214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ight energy enters a chloroplast and is converted to A T P. The A T P enters a process to reduce C O 2 to sugars.  On the other side of the image, the sugars enter th citric acid cycle. They give off C O 2. Then, oxidative phosphorylation consumes O 2 and A T P is produced. Metabolites are given off.">
            <a:extLst>
              <a:ext uri="{FF2B5EF4-FFF2-40B4-BE49-F238E27FC236}">
                <a16:creationId xmlns:a16="http://schemas.microsoft.com/office/drawing/2014/main" id="{C03EA496-9A5E-2384-9D67-FDC81D7CDC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82" b="8606"/>
          <a:stretch/>
        </p:blipFill>
        <p:spPr bwMode="auto">
          <a:xfrm>
            <a:off x="1437118" y="995423"/>
            <a:ext cx="6269763" cy="385196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21175" y="4916877"/>
            <a:ext cx="7942262" cy="1553370"/>
          </a:xfrm>
        </p:spPr>
        <p:txBody>
          <a:bodyPr>
            <a:normAutofit/>
          </a:bodyPr>
          <a:lstStyle/>
          <a:p>
            <a:r>
              <a:rPr lang="en-US" sz="1250" dirty="0"/>
              <a:t>Connection between Photosynthesis and Respiration Photosynthesis in chloroplasts is the process by which light energy is converted to chemical energy and stored in sugars. Initially, the light energy is converted into chemical energy during ATP synthesis in a process that gives off oxygen. The energy in ATP is then used to reduce CO2 to simple sugars. In contrast, cellular respiration is the process in which the chemical energy stored in sugars is converted into ATP, a source of chemical energy that can be used by the rest of the cell. In the process of converting the energy stored in the sugars to ATP, CO2 is released and oxygen is consumed. </a:t>
            </a:r>
          </a:p>
          <a:p>
            <a:r>
              <a:rPr lang="en-US" sz="1100" dirty="0"/>
              <a:t>(credit: Rao, A., Ryan,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541975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3"/>
            <a:ext cx="7686942" cy="1560768"/>
          </a:xfrm>
        </p:spPr>
        <p:txBody>
          <a:bodyPr>
            <a:normAutofit/>
          </a:bodyPr>
          <a:lstStyle/>
          <a:p>
            <a:r>
              <a:rPr lang="en-US" sz="1600" dirty="0"/>
              <a:t>Photosynthesis consumes carbon dioxide and produces oxygen. Aerobic respiration consumes oxygen and produces carbon dioxide. These two processes play an important role in the carbon cycle. </a:t>
            </a:r>
          </a:p>
          <a:p>
            <a:r>
              <a:rPr lang="en-US" sz="1200" dirty="0"/>
              <a:t>(credit: modification of work by Stuart </a:t>
            </a:r>
            <a:r>
              <a:rPr lang="en-US" sz="1200" dirty="0" err="1"/>
              <a:t>Bassil</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8.22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photograph shows a giraffe eating leaves from a tree. Labels indicate that the giraffe consumes oxygen and releases carbon dioxide, whereas the tree consumes carbon dioxide and releases oxygen.">
            <a:extLst>
              <a:ext uri="{FF2B5EF4-FFF2-40B4-BE49-F238E27FC236}">
                <a16:creationId xmlns:a16="http://schemas.microsoft.com/office/drawing/2014/main" id="{507EFB1F-ED1C-30BC-EBFA-0057097EDBA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6033" r="-46033"/>
          <a:stretch>
            <a:fillRect/>
          </a:stretch>
        </p:blipFill>
        <p:spPr>
          <a:xfrm>
            <a:off x="540543" y="1083416"/>
            <a:ext cx="8062913" cy="3500071"/>
          </a:xfrm>
        </p:spPr>
      </p:pic>
    </p:spTree>
    <p:extLst>
      <p:ext uri="{BB962C8B-B14F-4D97-AF65-F5344CB8AC3E}">
        <p14:creationId xmlns:p14="http://schemas.microsoft.com/office/powerpoint/2010/main" val="7762267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3681</TotalTime>
  <Words>2700</Words>
  <Application>Microsoft Macintosh PowerPoint</Application>
  <PresentationFormat>On-screen Show (4:3)</PresentationFormat>
  <Paragraphs>108</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116</cp:revision>
  <dcterms:created xsi:type="dcterms:W3CDTF">2012-06-04T02:13:36Z</dcterms:created>
  <dcterms:modified xsi:type="dcterms:W3CDTF">2022-12-09T21:48:30Z</dcterms:modified>
</cp:coreProperties>
</file>