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1"/>
  </p:notesMasterIdLst>
  <p:handoutMasterIdLst>
    <p:handoutMasterId r:id="rId22"/>
  </p:handoutMasterIdLst>
  <p:sldIdLst>
    <p:sldId id="256" r:id="rId2"/>
    <p:sldId id="277" r:id="rId3"/>
    <p:sldId id="359" r:id="rId4"/>
    <p:sldId id="360" r:id="rId5"/>
    <p:sldId id="355" r:id="rId6"/>
    <p:sldId id="302" r:id="rId7"/>
    <p:sldId id="346" r:id="rId8"/>
    <p:sldId id="338" r:id="rId9"/>
    <p:sldId id="361" r:id="rId10"/>
    <p:sldId id="362" r:id="rId11"/>
    <p:sldId id="363" r:id="rId12"/>
    <p:sldId id="364" r:id="rId13"/>
    <p:sldId id="304" r:id="rId14"/>
    <p:sldId id="365" r:id="rId15"/>
    <p:sldId id="366" r:id="rId16"/>
    <p:sldId id="367" r:id="rId17"/>
    <p:sldId id="353" r:id="rId18"/>
    <p:sldId id="368" r:id="rId19"/>
    <p:sldId id="34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72A510"/>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2" autoAdjust="0"/>
    <p:restoredTop sz="85752" autoAdjust="0"/>
  </p:normalViewPr>
  <p:slideViewPr>
    <p:cSldViewPr snapToGrid="0" snapToObjects="1">
      <p:cViewPr varScale="1">
        <p:scale>
          <a:sx n="111" d="100"/>
          <a:sy n="111" d="100"/>
        </p:scale>
        <p:origin x="912"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12/9/22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12/9/22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0131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386253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621122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A receptor tyrosine kinase is an enzyme-linked receptor with a single helical transmembrane region, and extracellular and intracellular domains. 2) Binding of a signaling molecule to the extracellular domain causes the receptor to dimerize. 3) Tyrosine residues on the intracellular domain are then </a:t>
            </a:r>
            <a:r>
              <a:rPr lang="en-US" b="0" i="0" dirty="0" err="1">
                <a:solidFill>
                  <a:srgbClr val="424242"/>
                </a:solidFill>
                <a:effectLst/>
                <a:latin typeface="Neue Helvetica W01"/>
              </a:rPr>
              <a:t>autophosphorylated</a:t>
            </a:r>
            <a:r>
              <a:rPr lang="en-US" b="0" i="0" dirty="0">
                <a:solidFill>
                  <a:srgbClr val="424242"/>
                </a:solidFill>
                <a:effectLst/>
                <a:latin typeface="Neue Helvetica W01"/>
              </a:rPr>
              <a:t>, 4) triggering a downstream cellular response. The signal is terminated by a phosphatase that removes the phosphates from the </a:t>
            </a:r>
            <a:r>
              <a:rPr lang="en-US" b="0" i="0" dirty="0" err="1">
                <a:solidFill>
                  <a:srgbClr val="424242"/>
                </a:solidFill>
                <a:effectLst/>
                <a:latin typeface="Neue Helvetica W01"/>
              </a:rPr>
              <a:t>phosphotyrosine</a:t>
            </a:r>
            <a:r>
              <a:rPr lang="en-US" b="0" i="0" dirty="0">
                <a:solidFill>
                  <a:srgbClr val="424242"/>
                </a:solidFill>
                <a:effectLst/>
                <a:latin typeface="Neue Helvetica W01"/>
              </a:rPr>
              <a:t> residues. </a:t>
            </a:r>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507665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651653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3758873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253451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921648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16419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4191339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434886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361795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134699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9 CELL COMMUNICATION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87746"/>
            <a:ext cx="7910511" cy="1620455"/>
          </a:xfrm>
        </p:spPr>
        <p:txBody>
          <a:bodyPr>
            <a:normAutofit/>
          </a:bodyPr>
          <a:lstStyle/>
          <a:p>
            <a:r>
              <a:rPr lang="en-US" sz="1600" dirty="0"/>
              <a:t>Have you ever become separated from a friend while in a crowd? If so, you know the challenge of searching for someone when surrounded by thousands of other people. If you and your friend have cell phones, your chances of finding each other are good. A cell phone’s ability to send and receive messages makes it an ideal communication device. </a:t>
            </a:r>
          </a:p>
          <a:p>
            <a:r>
              <a:rPr lang="en-US" sz="1200" dirty="0"/>
              <a:t>(credit: modification of work by Vincent and Bella Productions)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is photo shows a crowd of people at a festival.">
            <a:extLst>
              <a:ext uri="{FF2B5EF4-FFF2-40B4-BE49-F238E27FC236}">
                <a16:creationId xmlns:a16="http://schemas.microsoft.com/office/drawing/2014/main" id="{6B28D6E0-299D-679A-9A75-8FAE3DB2956B}"/>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046" r="-6046"/>
          <a:stretch>
            <a:fillRect/>
          </a:stretch>
        </p:blipFill>
        <p:spPr>
          <a:xfrm>
            <a:off x="533398" y="1032134"/>
            <a:ext cx="8062913" cy="3500071"/>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11837" y="1226916"/>
            <a:ext cx="3284703" cy="5006761"/>
          </a:xfrm>
        </p:spPr>
        <p:txBody>
          <a:bodyPr>
            <a:normAutofit/>
          </a:bodyPr>
          <a:lstStyle/>
          <a:p>
            <a:r>
              <a:rPr lang="en-US" sz="1600" dirty="0">
                <a:solidFill>
                  <a:schemeClr val="tx1"/>
                </a:solidFill>
              </a:rPr>
              <a:t>In chemical signaling, a cell may target itself (autocrine signaling), a cell connected by gap junctions, a nearby cell (paracrine signaling), or a distant cell (endocrine signaling). Paracrine signaling acts on nearby cells, endocrine signaling uses the circulatory system to transport ligands, and autocrine signaling acts on the signaling cell. Signaling via gap junctions involves signaling molecules moving directly between adjacent cells.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e illustration shows four forms of chemical signaling. In autocrine signaling, a cell targets itself. In signaling across a gap junction, a cell targets a cell connected via gap junctions. In paracrine signaling, a cell targets a nearby cell. In endocrine signaling, a cell targets a distant cell via the bloodstream">
            <a:extLst>
              <a:ext uri="{FF2B5EF4-FFF2-40B4-BE49-F238E27FC236}">
                <a16:creationId xmlns:a16="http://schemas.microsoft.com/office/drawing/2014/main" id="{64E62EDB-E190-5684-6AC1-B3677DEC1BF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9371" b="-9371"/>
          <a:stretch>
            <a:fillRect/>
          </a:stretch>
        </p:blipFill>
        <p:spPr>
          <a:xfrm>
            <a:off x="726699" y="891211"/>
            <a:ext cx="4031619" cy="4607689"/>
          </a:xfrm>
        </p:spPr>
      </p:pic>
    </p:spTree>
    <p:extLst>
      <p:ext uri="{BB962C8B-B14F-4D97-AF65-F5344CB8AC3E}">
        <p14:creationId xmlns:p14="http://schemas.microsoft.com/office/powerpoint/2010/main" val="27083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22471" y="1226916"/>
            <a:ext cx="3574069" cy="5006761"/>
          </a:xfrm>
        </p:spPr>
        <p:txBody>
          <a:bodyPr>
            <a:normAutofit/>
          </a:bodyPr>
          <a:lstStyle/>
          <a:p>
            <a:r>
              <a:rPr lang="en-US" sz="1600" dirty="0"/>
              <a:t>The distance between the presynaptic cell and the postsynaptic cell—called the synaptic gap—is very small and allows for rapid diffusion of the neurotransmitter. Enzymes in the synaptic cleft degrade some types of neurotransmitters to terminate the signal.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This illustration shows closely juxtaposed bulbous protrusions of presynaptic and postsynaptic cells. The presynaptic cell stores neurotransmitter in synaptic vesicles. When signaling occurs, the vesicles fuse with the cell membrane, thereby releasing the neutrotransmitter, which then binds to receptors on the postsynaptic cell. An enzyme on the surface of the postsynaptic cell destroys the neurotrasmitter, thereby terminating the signal.">
            <a:extLst>
              <a:ext uri="{FF2B5EF4-FFF2-40B4-BE49-F238E27FC236}">
                <a16:creationId xmlns:a16="http://schemas.microsoft.com/office/drawing/2014/main" id="{D7AC7080-7CC1-A810-637F-4D905F0A0FCF}"/>
              </a:ext>
            </a:extLst>
          </p:cNvPr>
          <p:cNvPicPr>
            <a:picLocks noChangeAspect="1"/>
          </p:cNvPicPr>
          <p:nvPr/>
        </p:nvPicPr>
        <p:blipFill>
          <a:blip r:embed="rId4" cstate="email">
            <a:extLst>
              <a:ext uri="{28A0092B-C50C-407E-A947-70E740481C1C}">
                <a14:useLocalDpi xmlns:a14="http://schemas.microsoft.com/office/drawing/2010/main" val="0"/>
              </a:ext>
            </a:extLst>
          </a:blip>
          <a:srcRect l="-5329" r="-5329"/>
          <a:stretch>
            <a:fillRect/>
          </a:stretch>
        </p:blipFill>
        <p:spPr>
          <a:xfrm>
            <a:off x="609437" y="1171455"/>
            <a:ext cx="4031619" cy="4607689"/>
          </a:xfrm>
          <a:prstGeom prst="rect">
            <a:avLst/>
          </a:prstGeom>
        </p:spPr>
      </p:pic>
    </p:spTree>
    <p:extLst>
      <p:ext uri="{BB962C8B-B14F-4D97-AF65-F5344CB8AC3E}">
        <p14:creationId xmlns:p14="http://schemas.microsoft.com/office/powerpoint/2010/main" val="587236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4"/>
            <a:ext cx="7910511" cy="1560765"/>
          </a:xfrm>
        </p:spPr>
        <p:txBody>
          <a:bodyPr>
            <a:normAutofit/>
          </a:bodyPr>
          <a:lstStyle/>
          <a:p>
            <a:r>
              <a:rPr lang="en-US" sz="1800" dirty="0"/>
              <a:t>Hydrophobic signaling molecules typically diffuse across the plasma membrane and interact with intracellular receptors in the cytoplasm. Many intracellular receptors are transcription factors that interact with DNA in the nucleus and regulate gene expression.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 name="Picture Placeholder 2" descr="This illustration shows a hydrophobic signaling molecule that diffuses across the plasma membrane and binds an intracellular receptor in the cytoplasm. The intracellular receptor-signaling molecule complex then travels to the nucleus and binds DNA.">
            <a:extLst>
              <a:ext uri="{FF2B5EF4-FFF2-40B4-BE49-F238E27FC236}">
                <a16:creationId xmlns:a16="http://schemas.microsoft.com/office/drawing/2014/main" id="{3E4D8A74-3BED-84D9-C365-EA75238AE46F}"/>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58830" r="-58830"/>
          <a:stretch>
            <a:fillRect/>
          </a:stretch>
        </p:blipFill>
        <p:spPr>
          <a:xfrm>
            <a:off x="540543" y="1083417"/>
            <a:ext cx="8062913" cy="3500071"/>
          </a:xfrm>
        </p:spPr>
      </p:pic>
    </p:spTree>
    <p:extLst>
      <p:ext uri="{BB962C8B-B14F-4D97-AF65-F5344CB8AC3E}">
        <p14:creationId xmlns:p14="http://schemas.microsoft.com/office/powerpoint/2010/main" val="4069692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3429000"/>
            <a:ext cx="7993855" cy="2902352"/>
          </a:xfrm>
        </p:spPr>
        <p:txBody>
          <a:bodyPr>
            <a:normAutofit/>
          </a:bodyPr>
          <a:lstStyle/>
          <a:p>
            <a:r>
              <a:rPr lang="en-US" sz="1600" dirty="0"/>
              <a:t>Gated ion channels located in the plasma membrane allow for the controlled flow of ions into and out of the cell. The channel proteins remain closed until a signaling molecule (orange teardrop) binds to the channel protein. Then the channel protein changes conformation and allows ions (yellow circles) to flow into (or out of) the cell. When the signaling molecule is released, the channel protein resumes its closed conformation, preventing ion flow. </a:t>
            </a:r>
          </a:p>
          <a:p>
            <a:r>
              <a:rPr lang="en-US" sz="1200" dirty="0"/>
              <a:t>(credit: Rao, A. and Fletcher, S.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A gated channel is closed within the plasma membrane. A signaling molecule binds to a site on the channel protein, and the channel opens. When the signaling molecule is no longer bound, the channel closes.">
            <a:extLst>
              <a:ext uri="{FF2B5EF4-FFF2-40B4-BE49-F238E27FC236}">
                <a16:creationId xmlns:a16="http://schemas.microsoft.com/office/drawing/2014/main" id="{56611A33-EDB7-1E09-8729-23C1F8AA2B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9382"/>
          <a:stretch/>
        </p:blipFill>
        <p:spPr bwMode="auto">
          <a:xfrm>
            <a:off x="635827" y="1329063"/>
            <a:ext cx="5312779" cy="20168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 gated channel is closed within the plasma membrane. A signaling molecule binds to a site on the channel protein, and the channel opens. When the signaling molecule is no longer bound, the channel closes.">
            <a:extLst>
              <a:ext uri="{FF2B5EF4-FFF2-40B4-BE49-F238E27FC236}">
                <a16:creationId xmlns:a16="http://schemas.microsoft.com/office/drawing/2014/main" id="{68AED144-1F62-1902-783E-C666DD06B0C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077" t="49382" r="25032" b="1"/>
          <a:stretch/>
        </p:blipFill>
        <p:spPr bwMode="auto">
          <a:xfrm>
            <a:off x="5952851" y="1329063"/>
            <a:ext cx="2650603" cy="2016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818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97975" y="977464"/>
            <a:ext cx="2798565" cy="5256213"/>
          </a:xfrm>
        </p:spPr>
        <p:txBody>
          <a:bodyPr>
            <a:normAutofit/>
          </a:bodyPr>
          <a:lstStyle/>
          <a:p>
            <a:r>
              <a:rPr lang="en-US" sz="1600" dirty="0"/>
              <a:t>Heterotrimeric G proteins have three subunits: </a:t>
            </a:r>
            <a:r>
              <a:rPr lang="en-US" sz="1600" i="1" dirty="0"/>
              <a:t>α</a:t>
            </a:r>
            <a:r>
              <a:rPr lang="en-US" sz="1600" dirty="0"/>
              <a:t>, </a:t>
            </a:r>
            <a:r>
              <a:rPr lang="en-US" sz="1600" i="1" dirty="0"/>
              <a:t>β</a:t>
            </a:r>
            <a:r>
              <a:rPr lang="en-US" sz="1600" dirty="0"/>
              <a:t>, and </a:t>
            </a:r>
            <a:r>
              <a:rPr lang="en-US" sz="1600" i="1" dirty="0" err="1"/>
              <a:t>γ</a:t>
            </a:r>
            <a:r>
              <a:rPr lang="en-US" sz="1600" dirty="0"/>
              <a:t>. When a signaling molecule binds to a G-protein-coupled receptor in the plasma membrane, a GDP molecule associated with the</a:t>
            </a:r>
            <a:r>
              <a:rPr lang="en-US" sz="1600" i="1" dirty="0"/>
              <a:t>α </a:t>
            </a:r>
            <a:r>
              <a:rPr lang="en-US" sz="1600" dirty="0"/>
              <a:t>subunit is exchanged for GTP. The </a:t>
            </a:r>
            <a:r>
              <a:rPr lang="en-US" sz="1600" i="1" dirty="0"/>
              <a:t>β </a:t>
            </a:r>
            <a:r>
              <a:rPr lang="en-US" sz="1600" dirty="0"/>
              <a:t>and </a:t>
            </a:r>
            <a:r>
              <a:rPr lang="en-US" sz="1600" i="1" dirty="0" err="1"/>
              <a:t>γ</a:t>
            </a:r>
            <a:r>
              <a:rPr lang="en-US" sz="1600" i="1" dirty="0"/>
              <a:t> </a:t>
            </a:r>
            <a:r>
              <a:rPr lang="en-US" sz="1600" dirty="0"/>
              <a:t>subunits dissociate from the </a:t>
            </a:r>
            <a:r>
              <a:rPr lang="en-US" sz="1600" i="1" dirty="0"/>
              <a:t>α </a:t>
            </a:r>
            <a:r>
              <a:rPr lang="en-US" sz="1600" dirty="0"/>
              <a:t>subunit, and a cellular response is triggered either by the </a:t>
            </a:r>
            <a:r>
              <a:rPr lang="en-US" sz="1600" i="1" dirty="0"/>
              <a:t>α </a:t>
            </a:r>
            <a:r>
              <a:rPr lang="en-US" sz="1600" dirty="0"/>
              <a:t>subunit or the dissociated </a:t>
            </a:r>
            <a:r>
              <a:rPr lang="en-US" sz="1600" i="1" dirty="0"/>
              <a:t>β</a:t>
            </a:r>
            <a:r>
              <a:rPr lang="en-US" sz="1600" i="1" dirty="0" err="1"/>
              <a:t>γ</a:t>
            </a:r>
            <a:r>
              <a:rPr lang="en-US" sz="1600" i="1" dirty="0"/>
              <a:t> </a:t>
            </a:r>
            <a:r>
              <a:rPr lang="en-US" sz="1600" dirty="0"/>
              <a:t>pair. Hydrolysis of GTP to GDP terminates the signal.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is illustration shows the activation pathway for a heterotrimeric G-protein, which has three subunits: alpha beta, and gamma, all associated with the inside of the plasma membrane. When a signaling molecule binds to a G-protein-coupled receptor in the plasma membrane, a GDP molecule associated with the alpha subunit is exchanged for GTP. The alpha subunit dissociates from the beta and gamma subunits and triggers a cellular response. Hydrolysis of GTP to GDP terminates the signal.">
            <a:extLst>
              <a:ext uri="{FF2B5EF4-FFF2-40B4-BE49-F238E27FC236}">
                <a16:creationId xmlns:a16="http://schemas.microsoft.com/office/drawing/2014/main" id="{5E77EB11-7EA3-1EDA-AAA2-C45E040441DD}"/>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795" b="-795"/>
          <a:stretch>
            <a:fillRect/>
          </a:stretch>
        </p:blipFill>
        <p:spPr>
          <a:xfrm>
            <a:off x="723418" y="1071934"/>
            <a:ext cx="4450466" cy="5086384"/>
          </a:xfrm>
        </p:spPr>
      </p:pic>
    </p:spTree>
    <p:extLst>
      <p:ext uri="{BB962C8B-B14F-4D97-AF65-F5344CB8AC3E}">
        <p14:creationId xmlns:p14="http://schemas.microsoft.com/office/powerpoint/2010/main" val="126152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45620" y="1125155"/>
            <a:ext cx="3550923" cy="5154822"/>
          </a:xfrm>
        </p:spPr>
        <p:txBody>
          <a:bodyPr>
            <a:normAutofit/>
          </a:bodyPr>
          <a:lstStyle/>
          <a:p>
            <a:r>
              <a:rPr lang="en-US" sz="1600" dirty="0"/>
              <a:t>Transmitted primarily through contaminated drinking water, cholera is a major cause of death in the developing world and in areas where natural disasters interrupt the availability of clean water. Modern sanitation eliminates the threat of cholera outbreaks, such as the one that swept through New York City in 1866. This poster from that era shows how, at that time, the way that the disease was transmitted was not understood. </a:t>
            </a:r>
          </a:p>
          <a:p>
            <a:r>
              <a:rPr lang="en-US" sz="1200" dirty="0"/>
              <a:t>(credit: New York City Sanitary Commission)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is 1866 poster warns people about a cholera epidemic and gives advice for preventing the disease.">
            <a:extLst>
              <a:ext uri="{FF2B5EF4-FFF2-40B4-BE49-F238E27FC236}">
                <a16:creationId xmlns:a16="http://schemas.microsoft.com/office/drawing/2014/main" id="{E92E33E4-2F82-8919-BF76-E9C170AFA15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847" r="-4847"/>
          <a:stretch>
            <a:fillRect/>
          </a:stretch>
        </p:blipFill>
        <p:spPr>
          <a:xfrm>
            <a:off x="540381" y="1125155"/>
            <a:ext cx="4031619" cy="4607689"/>
          </a:xfrm>
        </p:spPr>
      </p:pic>
    </p:spTree>
    <p:extLst>
      <p:ext uri="{BB962C8B-B14F-4D97-AF65-F5344CB8AC3E}">
        <p14:creationId xmlns:p14="http://schemas.microsoft.com/office/powerpoint/2010/main" val="1181775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6111880"/>
            <a:ext cx="7686944" cy="283845"/>
          </a:xfrm>
        </p:spPr>
        <p:txBody>
          <a:bodyPr>
            <a:normAutofit/>
          </a:bodyPr>
          <a:lstStyle/>
          <a:p>
            <a:r>
              <a:rPr lang="en-US" sz="1200" dirty="0"/>
              <a:t>(credit: Rao, A., Ryan, K., Tag, A., Fletcher, S. and Hawkins,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is illustration shows two receptor tyrosine kinase monomers embedded in the plasma membrane. Upon binding of a signaling molecule to the extracellular domain, the receptors dimerize. Tyrosine residues on the intracellular surface are then phosphorylated, triggering a cellular response. The cellular response involves binding of relay proteins, which result in Cellular Response 1 and Cellular Response 2.">
            <a:extLst>
              <a:ext uri="{FF2B5EF4-FFF2-40B4-BE49-F238E27FC236}">
                <a16:creationId xmlns:a16="http://schemas.microsoft.com/office/drawing/2014/main" id="{F56977DF-DD32-BDE2-D7B6-651E1FE8E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8928" y="911625"/>
            <a:ext cx="6646143" cy="5169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156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42390" y="1302621"/>
            <a:ext cx="3354154" cy="4977356"/>
          </a:xfrm>
        </p:spPr>
        <p:txBody>
          <a:bodyPr>
            <a:normAutofit/>
          </a:bodyPr>
          <a:lstStyle/>
          <a:p>
            <a:r>
              <a:rPr lang="en-US" sz="1600" dirty="0"/>
              <a:t>Steroid hormones have similar chemical structures to their precursor, cholesterol. Because these molecules are small and hydrophobic, they can diffuse directly across the plasma membrane into the cell, where they interact with internal receptors.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The molecular structures of estradiol, testosterone, and cholesterol are shown. All three molecules share a four-ring structure but differ in the types of functional groups attached to it.">
            <a:extLst>
              <a:ext uri="{FF2B5EF4-FFF2-40B4-BE49-F238E27FC236}">
                <a16:creationId xmlns:a16="http://schemas.microsoft.com/office/drawing/2014/main" id="{C51AF5F0-DE8E-A2AB-7265-3197F8F4BF4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3690" b="-3690"/>
          <a:stretch>
            <a:fillRect/>
          </a:stretch>
        </p:blipFill>
        <p:spPr>
          <a:xfrm>
            <a:off x="715146" y="1125155"/>
            <a:ext cx="4031619" cy="4607689"/>
          </a:xfrm>
        </p:spPr>
      </p:pic>
    </p:spTree>
    <p:extLst>
      <p:ext uri="{BB962C8B-B14F-4D97-AF65-F5344CB8AC3E}">
        <p14:creationId xmlns:p14="http://schemas.microsoft.com/office/powerpoint/2010/main" val="3856514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386805" y="1025634"/>
            <a:ext cx="3909739" cy="5254343"/>
          </a:xfrm>
        </p:spPr>
        <p:txBody>
          <a:bodyPr>
            <a:normAutofit/>
          </a:bodyPr>
          <a:lstStyle/>
          <a:p>
            <a:r>
              <a:rPr lang="en-US" sz="1600" dirty="0"/>
              <a:t>The epidermal growth factor (EGF) receptor (EGFR) is a receptor tyrosine kinase involved in the regulation of cell growth, wound healing, and tissue repair. When EGF binds to the EGFR, a cascade of downstream events causes the cell to grow and divide. If EGFR is activated at inappropriate times, uncontrolled cell growth may occur.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This illustration shows the epidermal growth factor receptor, which is embedded in the plasma membrane. Upon binding of a signaling molecule to the receptor’s extracellular domain, the receptor dimerizes, and intracellular residues are phosphorylated. Phosphorylation of the receptor triggers the phosphorylation of a protein called MEK by RAF. MEK, in turn, phosphorylates ERK. ERK stimulates protein translation in the cytoplasm, and transcription in the nucleus. Activation of ERK stimulates cell proliferation, cell migration and adhesion, and angiogenesis (growth of new blood vessels). ERK inhibits apoptosis.">
            <a:extLst>
              <a:ext uri="{FF2B5EF4-FFF2-40B4-BE49-F238E27FC236}">
                <a16:creationId xmlns:a16="http://schemas.microsoft.com/office/drawing/2014/main" id="{462FA9E6-BABE-7EF2-EFE2-4B5E93205E91}"/>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7311" r="-37311"/>
          <a:stretch>
            <a:fillRect/>
          </a:stretch>
        </p:blipFill>
        <p:spPr>
          <a:xfrm>
            <a:off x="272005" y="1025634"/>
            <a:ext cx="4485190" cy="5126070"/>
          </a:xfrm>
        </p:spPr>
      </p:pic>
    </p:spTree>
    <p:extLst>
      <p:ext uri="{BB962C8B-B14F-4D97-AF65-F5344CB8AC3E}">
        <p14:creationId xmlns:p14="http://schemas.microsoft.com/office/powerpoint/2010/main" val="2810175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2" descr="Molecular structures of phosphoserine, phosphothreonine and phosphotyrosine are shown. In each molecule, a phosphate is attached to an oxygen on the amino acid.">
            <a:extLst>
              <a:ext uri="{FF2B5EF4-FFF2-40B4-BE49-F238E27FC236}">
                <a16:creationId xmlns:a16="http://schemas.microsoft.com/office/drawing/2014/main" id="{0FEC3934-C3CE-3DBC-30F3-D0AD3B6D4692}"/>
              </a:ext>
            </a:extLst>
          </p:cNvPr>
          <p:cNvPicPr>
            <a:picLocks noChangeAspect="1"/>
          </p:cNvPicPr>
          <p:nvPr/>
        </p:nvPicPr>
        <p:blipFill>
          <a:blip r:embed="rId3" cstate="email">
            <a:extLst>
              <a:ext uri="{28A0092B-C50C-407E-A947-70E740481C1C}">
                <a14:useLocalDpi xmlns:a14="http://schemas.microsoft.com/office/drawing/2010/main" val="0"/>
              </a:ext>
            </a:extLst>
          </a:blip>
          <a:srcRect t="-59" b="-59"/>
          <a:stretch>
            <a:fillRect/>
          </a:stretch>
        </p:blipFill>
        <p:spPr>
          <a:xfrm>
            <a:off x="715146" y="1302621"/>
            <a:ext cx="4031619" cy="4607689"/>
          </a:xfrm>
          <a:prstGeom prst="rect">
            <a:avLst/>
          </a:prstGeom>
        </p:spPr>
      </p:pic>
      <p:sp>
        <p:nvSpPr>
          <p:cNvPr id="7" name="Text Placeholder 6"/>
          <p:cNvSpPr>
            <a:spLocks noGrp="1"/>
          </p:cNvSpPr>
          <p:nvPr>
            <p:ph type="body" sz="quarter" idx="14"/>
          </p:nvPr>
        </p:nvSpPr>
        <p:spPr>
          <a:xfrm>
            <a:off x="4942390" y="1302621"/>
            <a:ext cx="3354154" cy="4977356"/>
          </a:xfrm>
        </p:spPr>
        <p:txBody>
          <a:bodyPr>
            <a:normAutofit/>
          </a:bodyPr>
          <a:lstStyle/>
          <a:p>
            <a:r>
              <a:rPr lang="en-US" sz="1600" dirty="0"/>
              <a:t>In protein phosphorylation, a phosphate group (PO</a:t>
            </a:r>
            <a:r>
              <a:rPr lang="en-US" sz="1600" baseline="-15000" dirty="0"/>
              <a:t>4</a:t>
            </a:r>
            <a:r>
              <a:rPr lang="en-US" sz="1600" baseline="42000" dirty="0"/>
              <a:t>-3</a:t>
            </a:r>
            <a:r>
              <a:rPr lang="en-US" sz="1600" dirty="0"/>
              <a:t> ) is added to residues of the amino acids serine, threonine, and tyrosine.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575915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768010"/>
            <a:ext cx="7910512" cy="1517044"/>
          </a:xfrm>
        </p:spPr>
        <p:txBody>
          <a:bodyPr>
            <a:normAutofit/>
          </a:bodyPr>
          <a:lstStyle/>
          <a:p>
            <a:r>
              <a:rPr lang="en-US" sz="1600" dirty="0"/>
              <a:t>This diagram shows the mechanism for the formation of cyclic AMP (cAMP). cAMP serves as a second messenger to activate or inactivate proteins within the cell. Termination of the signal occurs when an enzyme called phosphodiesterase converts cAMP into AMP.</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Cyclic AMP is made from ATP by the enzyme adenylyl cyclase. In the process, a pyrophosphate molecule composed of two phosphate residues is released. Cyclic AMP gets its name because the phosphate group is attached to the ribose ring in two places, forming a circle.">
            <a:extLst>
              <a:ext uri="{FF2B5EF4-FFF2-40B4-BE49-F238E27FC236}">
                <a16:creationId xmlns:a16="http://schemas.microsoft.com/office/drawing/2014/main" id="{65E91D6A-D0E8-86AA-943D-AC46D027696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256" r="-1256"/>
          <a:stretch>
            <a:fillRect/>
          </a:stretch>
        </p:blipFill>
        <p:spPr>
          <a:xfrm>
            <a:off x="540543" y="1079575"/>
            <a:ext cx="8062913" cy="3500071"/>
          </a:xfrm>
        </p:spPr>
      </p:pic>
    </p:spTree>
    <p:extLst>
      <p:ext uri="{BB962C8B-B14F-4D97-AF65-F5344CB8AC3E}">
        <p14:creationId xmlns:p14="http://schemas.microsoft.com/office/powerpoint/2010/main" val="1657534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3" descr="The molecular structures of PIP_2, DAG, and IP_3 are shown. PIP_2 is a phospholipid that is cleaved by phospholipase C to form DAG, which has a long hydrophobic tail, and IP_3, a ring structure with three phosphates attached.">
            <a:extLst>
              <a:ext uri="{FF2B5EF4-FFF2-40B4-BE49-F238E27FC236}">
                <a16:creationId xmlns:a16="http://schemas.microsoft.com/office/drawing/2014/main" id="{14251EC3-616A-6EA7-5D7C-767AC4A5E39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1528" b="-11528"/>
          <a:stretch>
            <a:fillRect/>
          </a:stretch>
        </p:blipFill>
        <p:spPr>
          <a:xfrm>
            <a:off x="715146" y="955381"/>
            <a:ext cx="4031619" cy="4607689"/>
          </a:xfrm>
        </p:spPr>
      </p:pic>
      <p:sp>
        <p:nvSpPr>
          <p:cNvPr id="7" name="Text Placeholder 6"/>
          <p:cNvSpPr>
            <a:spLocks noGrp="1"/>
          </p:cNvSpPr>
          <p:nvPr>
            <p:ph type="body" sz="quarter" idx="14"/>
          </p:nvPr>
        </p:nvSpPr>
        <p:spPr>
          <a:xfrm>
            <a:off x="4942390" y="1302621"/>
            <a:ext cx="3354154" cy="4977356"/>
          </a:xfrm>
        </p:spPr>
        <p:txBody>
          <a:bodyPr>
            <a:normAutofit/>
          </a:bodyPr>
          <a:lstStyle/>
          <a:p>
            <a:r>
              <a:rPr lang="en-US" sz="1600" dirty="0"/>
              <a:t>The enzyme phospholipase C breaks down PIP</a:t>
            </a:r>
            <a:r>
              <a:rPr lang="en-US" sz="1600" baseline="-25000" dirty="0"/>
              <a:t>2</a:t>
            </a:r>
            <a:r>
              <a:rPr lang="en-US" sz="1600" dirty="0"/>
              <a:t> into IP</a:t>
            </a:r>
            <a:r>
              <a:rPr lang="en-US" sz="1600" baseline="-25000" dirty="0"/>
              <a:t>3</a:t>
            </a:r>
            <a:r>
              <a:rPr lang="en-US" sz="1600" dirty="0"/>
              <a:t> and DAG, both of which serve as second messengers.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825848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42390" y="1202330"/>
            <a:ext cx="3354154" cy="5077647"/>
          </a:xfrm>
        </p:spPr>
        <p:txBody>
          <a:bodyPr>
            <a:normAutofit/>
          </a:bodyPr>
          <a:lstStyle/>
          <a:p>
            <a:r>
              <a:rPr lang="en-US" sz="1600" dirty="0"/>
              <a:t>ERK is a MAP kinase that activates translation when it is phosphorylated. ERK phosphorylates MNK1, which in turn phosphorylates eIF-4E, an elongation initiation factor that, with other initiation factors, is associated with mRNA. When eIF-4E becomes phosphorylated, the mRNA unfolds, allowing protein synthesis in the nucleus to begin. (See Figure 9.10 for the phosphorylation pathway that activates ERK.)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3" descr="This illustration shows the pathway by which ERK, a MAP kinase, activates protein synthesis. Phosphorylated ERK phosphorylates MNK1, which in turn phosphorylates eIF-4E, which is associated with mRNA. When eIF-4E is phosphorylated, the mRNA unfolds and protein synthesis begins.">
            <a:extLst>
              <a:ext uri="{FF2B5EF4-FFF2-40B4-BE49-F238E27FC236}">
                <a16:creationId xmlns:a16="http://schemas.microsoft.com/office/drawing/2014/main" id="{90BFF841-3B81-7492-D1E9-935C75FB7F46}"/>
              </a:ext>
            </a:extLst>
          </p:cNvPr>
          <p:cNvPicPr>
            <a:picLocks noChangeAspect="1"/>
          </p:cNvPicPr>
          <p:nvPr/>
        </p:nvPicPr>
        <p:blipFill>
          <a:blip r:embed="rId4" cstate="email">
            <a:extLst>
              <a:ext uri="{28A0092B-C50C-407E-A947-70E740481C1C}">
                <a14:useLocalDpi xmlns:a14="http://schemas.microsoft.com/office/drawing/2010/main" val="0"/>
              </a:ext>
            </a:extLst>
          </a:blip>
          <a:srcRect l="-1469" r="-1469"/>
          <a:stretch>
            <a:fillRect/>
          </a:stretch>
        </p:blipFill>
        <p:spPr>
          <a:xfrm>
            <a:off x="690623" y="1202330"/>
            <a:ext cx="4031619" cy="4607689"/>
          </a:xfrm>
          <a:prstGeom prst="rect">
            <a:avLst/>
          </a:prstGeom>
        </p:spPr>
      </p:pic>
    </p:spTree>
    <p:extLst>
      <p:ext uri="{BB962C8B-B14F-4D97-AF65-F5344CB8AC3E}">
        <p14:creationId xmlns:p14="http://schemas.microsoft.com/office/powerpoint/2010/main" val="1825130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456253" y="1202330"/>
            <a:ext cx="3840291" cy="5077647"/>
          </a:xfrm>
        </p:spPr>
        <p:txBody>
          <a:bodyPr>
            <a:normAutofit/>
          </a:bodyPr>
          <a:lstStyle/>
          <a:p>
            <a:r>
              <a:rPr lang="en-US" sz="1600" dirty="0"/>
              <a:t>The histological section of a foot of a   15-day-old mouse embryo, visualized using light microscopy, reveals areas of tissue between the toes, which apoptosis will eliminate before the mouse reaches its full gestational age at 27 days. </a:t>
            </a:r>
          </a:p>
          <a:p>
            <a:r>
              <a:rPr lang="en-US" sz="1200" dirty="0"/>
              <a:t>(credit: modification of work by Michal </a:t>
            </a:r>
            <a:r>
              <a:rPr lang="en-US" sz="1200" dirty="0" err="1"/>
              <a:t>Mañas</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is photo shows a histological section of a foot of a 15-day-old mouse embryo. Tissue connects the space between the toes.">
            <a:extLst>
              <a:ext uri="{FF2B5EF4-FFF2-40B4-BE49-F238E27FC236}">
                <a16:creationId xmlns:a16="http://schemas.microsoft.com/office/drawing/2014/main" id="{E9D2908E-7606-6968-39CA-85005919195C}"/>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5865" r="-15865"/>
          <a:stretch>
            <a:fillRect/>
          </a:stretch>
        </p:blipFill>
        <p:spPr>
          <a:xfrm>
            <a:off x="260430" y="1202330"/>
            <a:ext cx="4031619" cy="4607689"/>
          </a:xfrm>
        </p:spPr>
      </p:pic>
    </p:spTree>
    <p:extLst>
      <p:ext uri="{BB962C8B-B14F-4D97-AF65-F5344CB8AC3E}">
        <p14:creationId xmlns:p14="http://schemas.microsoft.com/office/powerpoint/2010/main" val="1574833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3" y="4853635"/>
            <a:ext cx="7910512" cy="1396694"/>
          </a:xfrm>
        </p:spPr>
        <p:txBody>
          <a:bodyPr>
            <a:normAutofit/>
          </a:bodyPr>
          <a:lstStyle/>
          <a:p>
            <a:r>
              <a:rPr lang="en-US" sz="1600" dirty="0"/>
              <a:t>Budding </a:t>
            </a:r>
            <a:r>
              <a:rPr lang="en-US" sz="1600" i="1" dirty="0"/>
              <a:t>Saccharomyces cerevisiae </a:t>
            </a:r>
            <a:r>
              <a:rPr lang="en-US" sz="1600" dirty="0"/>
              <a:t>yeast cells can communicate by releasing a signaling molecule called mating factor. In this micrograph, they are visualized using differential interference contrast microscopy, a light microscopy technique that enhances the contrast of the sample.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3" descr="The photo shows yeast cells, some of which have buds protruding from them.">
            <a:extLst>
              <a:ext uri="{FF2B5EF4-FFF2-40B4-BE49-F238E27FC236}">
                <a16:creationId xmlns:a16="http://schemas.microsoft.com/office/drawing/2014/main" id="{EFD8041B-10B8-F931-0D95-6B3BDA13A9B0}"/>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5182" r="-65182"/>
          <a:stretch>
            <a:fillRect/>
          </a:stretch>
        </p:blipFill>
        <p:spPr>
          <a:xfrm>
            <a:off x="540543" y="1083418"/>
            <a:ext cx="8062913" cy="3500071"/>
          </a:xfrm>
        </p:spPr>
      </p:pic>
    </p:spTree>
    <p:extLst>
      <p:ext uri="{BB962C8B-B14F-4D97-AF65-F5344CB8AC3E}">
        <p14:creationId xmlns:p14="http://schemas.microsoft.com/office/powerpoint/2010/main" val="3730682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80344" y="1125156"/>
            <a:ext cx="3516200" cy="5154822"/>
          </a:xfrm>
        </p:spPr>
        <p:txBody>
          <a:bodyPr>
            <a:normAutofit/>
          </a:bodyPr>
          <a:lstStyle/>
          <a:p>
            <a:r>
              <a:rPr lang="en-US" sz="1600" dirty="0"/>
              <a:t>Autoinducers are small molecules or proteins produced by bacteria that regulate </a:t>
            </a:r>
            <a:r>
              <a:rPr lang="nb-NO" sz="1600" dirty="0"/>
              <a:t>gene </a:t>
            </a:r>
            <a:r>
              <a:rPr lang="nb-NO" sz="1600" dirty="0" err="1"/>
              <a:t>expression</a:t>
            </a:r>
            <a:r>
              <a:rPr lang="nb-NO" sz="1600" dirty="0"/>
              <a:t>.	</a:t>
            </a:r>
            <a:endParaRPr lang="en-US" sz="1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The left part of this illustration shows a single bacterial cell. The cell produces autoinducers, which diffuse away from the cell and cannot bind the intracellular receptor. The right part of this illustration shows many bacterial cells. More autoinducers are present, which bind receptors that in turn bind DNA and regulate the expression of certain genes. Autoinducer gene expression is turned on, resulting in a positive-feedback loop.">
            <a:extLst>
              <a:ext uri="{FF2B5EF4-FFF2-40B4-BE49-F238E27FC236}">
                <a16:creationId xmlns:a16="http://schemas.microsoft.com/office/drawing/2014/main" id="{C6A6A90B-043C-5E3D-3685-D2C4967FF81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007" r="-4007"/>
          <a:stretch>
            <a:fillRect/>
          </a:stretch>
        </p:blipFill>
        <p:spPr>
          <a:xfrm>
            <a:off x="540381" y="1125155"/>
            <a:ext cx="4031619" cy="4607689"/>
          </a:xfrm>
        </p:spPr>
      </p:pic>
    </p:spTree>
    <p:extLst>
      <p:ext uri="{BB962C8B-B14F-4D97-AF65-F5344CB8AC3E}">
        <p14:creationId xmlns:p14="http://schemas.microsoft.com/office/powerpoint/2010/main" val="682261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352982"/>
            <a:ext cx="7993855" cy="1966798"/>
          </a:xfrm>
        </p:spPr>
        <p:txBody>
          <a:bodyPr>
            <a:normAutofit fontScale="85000" lnSpcReduction="10000"/>
          </a:bodyPr>
          <a:lstStyle/>
          <a:p>
            <a:r>
              <a:rPr lang="en-US" sz="1600" dirty="0"/>
              <a:t>Cell-cell communication enables these </a:t>
            </a:r>
            <a:r>
              <a:rPr lang="en-US" sz="1600" dirty="0">
                <a:solidFill>
                  <a:srgbClr val="6CB255"/>
                </a:solidFill>
              </a:rPr>
              <a:t>(a)</a:t>
            </a:r>
            <a:r>
              <a:rPr lang="en-US" sz="1600" dirty="0"/>
              <a:t> </a:t>
            </a:r>
            <a:r>
              <a:rPr lang="en-US" sz="1600" i="1" dirty="0"/>
              <a:t>Staphylococcus aureus </a:t>
            </a:r>
            <a:r>
              <a:rPr lang="en-US" sz="1600" dirty="0"/>
              <a:t>bacteria to work together to form a biofilm inside a hospital patient’s catheter, seen here via scanning electron microscopy. </a:t>
            </a:r>
            <a:r>
              <a:rPr lang="en-US" sz="1600" i="1" dirty="0"/>
              <a:t>S. aureus </a:t>
            </a:r>
            <a:r>
              <a:rPr lang="en-US" sz="1600" dirty="0"/>
              <a:t>is the main cause of hospital-acquired infections. </a:t>
            </a:r>
            <a:r>
              <a:rPr lang="en-US" sz="1600" dirty="0">
                <a:solidFill>
                  <a:srgbClr val="6CB255"/>
                </a:solidFill>
              </a:rPr>
              <a:t>(b) </a:t>
            </a:r>
            <a:r>
              <a:rPr lang="en-US" sz="1600" dirty="0"/>
              <a:t>Hawaiian bobtail squid have a symbiotic relationship with the bioluminescent bacteria </a:t>
            </a:r>
            <a:r>
              <a:rPr lang="en-US" sz="1600" i="1" dirty="0"/>
              <a:t>Vibrio </a:t>
            </a:r>
            <a:r>
              <a:rPr lang="en-US" sz="1600" i="1" dirty="0" err="1"/>
              <a:t>fischeri</a:t>
            </a:r>
            <a:r>
              <a:rPr lang="en-US" sz="1600" dirty="0"/>
              <a:t>. The </a:t>
            </a:r>
            <a:r>
              <a:rPr lang="ro-RO" sz="1600" dirty="0" err="1"/>
              <a:t>luminescence</a:t>
            </a:r>
            <a:r>
              <a:rPr lang="en-US" sz="1600" dirty="0"/>
              <a:t> makes it difficult to see the squid from below because it effectively eliminates its shadow. In return for camouflage, the squid provides food for the bacteria. Free-living </a:t>
            </a:r>
            <a:r>
              <a:rPr lang="en-US" sz="1600" i="1" dirty="0"/>
              <a:t>V. </a:t>
            </a:r>
            <a:r>
              <a:rPr lang="en-US" sz="1600" i="1" dirty="0" err="1"/>
              <a:t>fischeri</a:t>
            </a:r>
            <a:r>
              <a:rPr lang="en-US" sz="1600" i="1" dirty="0"/>
              <a:t> </a:t>
            </a:r>
            <a:r>
              <a:rPr lang="en-US" sz="1600" dirty="0"/>
              <a:t>do not produce luciferase, the enzyme responsible for luminescence, but </a:t>
            </a:r>
            <a:r>
              <a:rPr lang="en-US" sz="1600" i="1" dirty="0"/>
              <a:t>V. </a:t>
            </a:r>
            <a:r>
              <a:rPr lang="en-US" sz="1600" i="1" dirty="0" err="1"/>
              <a:t>fischeri</a:t>
            </a:r>
            <a:r>
              <a:rPr lang="en-US" sz="1600" i="1" dirty="0"/>
              <a:t> </a:t>
            </a:r>
            <a:r>
              <a:rPr lang="en-US" sz="1600" dirty="0"/>
              <a:t>living in a symbiotic relationship with the squid do. Quorum sensing determines whether the bacteria should produce the luciferase enzyme. </a:t>
            </a:r>
          </a:p>
          <a:p>
            <a:r>
              <a:rPr lang="en-US" sz="1400" dirty="0"/>
              <a:t>(credit a: modifications of work by CDC/Janice </a:t>
            </a:r>
            <a:r>
              <a:rPr lang="en-US" sz="1400" dirty="0" err="1"/>
              <a:t>Carr</a:t>
            </a:r>
            <a:r>
              <a:rPr lang="en-US" sz="1400" dirty="0"/>
              <a:t>; credit b: modifications of work by Cliff1066/Flickr)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9.18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Part a: This electron micrograph shows a film of bacteria. Part b: This photo shows a Hawaiian bobtail squid.">
            <a:extLst>
              <a:ext uri="{FF2B5EF4-FFF2-40B4-BE49-F238E27FC236}">
                <a16:creationId xmlns:a16="http://schemas.microsoft.com/office/drawing/2014/main" id="{645C2E97-23CE-C4C2-700D-E870F8BF4563}"/>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04" r="-204"/>
          <a:stretch>
            <a:fillRect/>
          </a:stretch>
        </p:blipFill>
        <p:spPr>
          <a:xfrm>
            <a:off x="853633" y="1055282"/>
            <a:ext cx="7436733" cy="3228249"/>
          </a:xfrm>
        </p:spPr>
      </p:pic>
    </p:spTree>
    <p:extLst>
      <p:ext uri="{BB962C8B-B14F-4D97-AF65-F5344CB8AC3E}">
        <p14:creationId xmlns:p14="http://schemas.microsoft.com/office/powerpoint/2010/main" val="17874049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4788</TotalTime>
  <Words>2222</Words>
  <Application>Microsoft Macintosh PowerPoint</Application>
  <PresentationFormat>On-screen Show (4:3)</PresentationFormat>
  <Paragraphs>83</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123</cp:revision>
  <dcterms:created xsi:type="dcterms:W3CDTF">2012-06-04T02:13:36Z</dcterms:created>
  <dcterms:modified xsi:type="dcterms:W3CDTF">2022-12-09T21:56:37Z</dcterms:modified>
</cp:coreProperties>
</file>