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0"/>
  </p:notesMasterIdLst>
  <p:handoutMasterIdLst>
    <p:handoutMasterId r:id="rId21"/>
  </p:handoutMasterIdLst>
  <p:sldIdLst>
    <p:sldId id="256" r:id="rId2"/>
    <p:sldId id="277" r:id="rId3"/>
    <p:sldId id="359" r:id="rId4"/>
    <p:sldId id="355" r:id="rId5"/>
    <p:sldId id="372" r:id="rId6"/>
    <p:sldId id="302" r:id="rId7"/>
    <p:sldId id="369" r:id="rId8"/>
    <p:sldId id="338" r:id="rId9"/>
    <p:sldId id="373" r:id="rId10"/>
    <p:sldId id="374" r:id="rId11"/>
    <p:sldId id="304" r:id="rId12"/>
    <p:sldId id="370" r:id="rId13"/>
    <p:sldId id="371" r:id="rId14"/>
    <p:sldId id="366" r:id="rId15"/>
    <p:sldId id="353" r:id="rId16"/>
    <p:sldId id="375" r:id="rId17"/>
    <p:sldId id="348" r:id="rId18"/>
    <p:sldId id="36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B255"/>
    <a:srgbClr val="72A510"/>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52" autoAdjust="0"/>
    <p:restoredTop sz="85752" autoAdjust="0"/>
  </p:normalViewPr>
  <p:slideViewPr>
    <p:cSldViewPr snapToGrid="0" snapToObjects="1">
      <p:cViewPr varScale="1">
        <p:scale>
          <a:sx n="111" d="100"/>
          <a:sy n="111" d="100"/>
        </p:scale>
        <p:origin x="912" y="20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12/9/22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12/9/22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901313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621122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971636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843879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424242"/>
                </a:solidFill>
                <a:effectLst/>
                <a:latin typeface="Neue Helvetica W01"/>
              </a:rPr>
              <a:t>Mitosis</a:t>
            </a:r>
            <a:r>
              <a:rPr lang="en-US" b="0" i="0" dirty="0">
                <a:solidFill>
                  <a:srgbClr val="424242"/>
                </a:solidFill>
                <a:effectLst/>
                <a:latin typeface="Neue Helvetica W01"/>
              </a:rPr>
              <a:t> - When G2 is complete, the cell will enter mitosis. Although there are 5 phases in mitosis, with the exception of the metaphase to anaphase transition, these phases are not discrete and happen as a continuous process. Prophase is the first stage in mitosis. The nuclear envelope begins to break down and chromosomes condense and are now visible. Spindle fibers start to appear and centrosomes begin to move towards opposite poles.</a:t>
            </a:r>
            <a:br>
              <a:rPr lang="en-US" b="0" i="0" dirty="0">
                <a:solidFill>
                  <a:srgbClr val="424242"/>
                </a:solidFill>
                <a:effectLst/>
                <a:latin typeface="Neue Helvetica W01"/>
              </a:rPr>
            </a:br>
            <a:r>
              <a:rPr lang="en-US" b="1" i="0" dirty="0">
                <a:solidFill>
                  <a:srgbClr val="424242"/>
                </a:solidFill>
                <a:effectLst/>
                <a:latin typeface="Neue Helvetica W01"/>
              </a:rPr>
              <a:t>Prometaphase</a:t>
            </a:r>
            <a:r>
              <a:rPr lang="en-US" b="0" i="0" dirty="0">
                <a:solidFill>
                  <a:srgbClr val="424242"/>
                </a:solidFill>
                <a:effectLst/>
                <a:latin typeface="Neue Helvetica W01"/>
              </a:rPr>
              <a:t> - Chromosomes continue to condense and are more visible. Kinetochores appear at the centromere and kinetochore microtubules attach. Centrosomes continue to move towards opposite poles.</a:t>
            </a:r>
            <a:br>
              <a:rPr lang="en-US" b="0" i="0" dirty="0">
                <a:solidFill>
                  <a:srgbClr val="424242"/>
                </a:solidFill>
                <a:effectLst/>
                <a:latin typeface="Neue Helvetica W01"/>
              </a:rPr>
            </a:br>
            <a:r>
              <a:rPr lang="en-US" b="1" i="0" dirty="0">
                <a:solidFill>
                  <a:srgbClr val="424242"/>
                </a:solidFill>
                <a:effectLst/>
                <a:latin typeface="Neue Helvetica W01"/>
              </a:rPr>
              <a:t>Metaphase</a:t>
            </a:r>
            <a:r>
              <a:rPr lang="en-US" b="0" i="0" dirty="0">
                <a:solidFill>
                  <a:srgbClr val="424242"/>
                </a:solidFill>
                <a:effectLst/>
                <a:latin typeface="Neue Helvetica W01"/>
              </a:rPr>
              <a:t> – The mitotic spindle is fully developed and centrosomes are at opposite poles. Chromosomes are aligned at the “equatorial plate”, and each sister chromatid rests on one side of the plate, with spindle fibers attached to them.</a:t>
            </a:r>
            <a:br>
              <a:rPr lang="en-US" b="0" i="0" dirty="0">
                <a:solidFill>
                  <a:srgbClr val="424242"/>
                </a:solidFill>
                <a:effectLst/>
                <a:latin typeface="Neue Helvetica W01"/>
              </a:rPr>
            </a:br>
            <a:r>
              <a:rPr lang="en-US" b="1" i="0" dirty="0">
                <a:solidFill>
                  <a:srgbClr val="424242"/>
                </a:solidFill>
                <a:effectLst/>
                <a:latin typeface="Neue Helvetica W01"/>
              </a:rPr>
              <a:t>Anaphase</a:t>
            </a:r>
            <a:r>
              <a:rPr lang="en-US" b="0" i="0" dirty="0">
                <a:solidFill>
                  <a:srgbClr val="424242"/>
                </a:solidFill>
                <a:effectLst/>
                <a:latin typeface="Neue Helvetica W01"/>
              </a:rPr>
              <a:t> - Sister chromatids are pulled apart by spindle fibers and are separated from each other. Each chromatid is now a chromosome.</a:t>
            </a:r>
            <a:br>
              <a:rPr lang="en-US" b="0" i="0" dirty="0">
                <a:solidFill>
                  <a:srgbClr val="424242"/>
                </a:solidFill>
                <a:effectLst/>
                <a:latin typeface="Neue Helvetica W01"/>
              </a:rPr>
            </a:br>
            <a:r>
              <a:rPr lang="en-US" b="1" i="0" dirty="0">
                <a:solidFill>
                  <a:srgbClr val="424242"/>
                </a:solidFill>
                <a:effectLst/>
                <a:latin typeface="Neue Helvetica W01"/>
              </a:rPr>
              <a:t>Telophase and Cytokinesis</a:t>
            </a:r>
            <a:r>
              <a:rPr lang="en-US" b="0" i="0" dirty="0">
                <a:solidFill>
                  <a:srgbClr val="424242"/>
                </a:solidFill>
                <a:effectLst/>
                <a:latin typeface="Neue Helvetica W01"/>
              </a:rPr>
              <a:t> - Chromosomes arrive at opposite poles and start to decondense and become less visible. The nuclear envelope reassembles and begins to surround each new set of chromosomes. The mitotic spindle assembly breaks down and the division of the cytoplasm begins via cytokinesis. This physical separation into two cells are remarkably different processes in plant and animal cells.</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395675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2336833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1776914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3427917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52570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2808624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316419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434886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Cell Division and Apoptosis. In an adult organism, normal cell division is balanced by apoptosis (programmed cell death) to maintain a constant cell number in homeostasis. Either an increase in cell division or a decrease in apo ptosis leads an increase in the number of cells and tumor formation. </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983760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21346993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361795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10 CELL REPRODUCTION</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6659" y="2518772"/>
            <a:ext cx="2010681" cy="260113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530278"/>
            <a:ext cx="7910511" cy="2777923"/>
          </a:xfrm>
        </p:spPr>
        <p:txBody>
          <a:bodyPr>
            <a:normAutofit/>
          </a:bodyPr>
          <a:lstStyle/>
          <a:p>
            <a:r>
              <a:rPr lang="en-US" sz="1600" dirty="0"/>
              <a:t>A sea urchin begins life as a single cell that </a:t>
            </a:r>
            <a:r>
              <a:rPr lang="en-US" sz="1600" dirty="0">
                <a:solidFill>
                  <a:srgbClr val="6CB255"/>
                </a:solidFill>
              </a:rPr>
              <a:t>(a)</a:t>
            </a:r>
            <a:r>
              <a:rPr lang="en-US" sz="1600" dirty="0"/>
              <a:t> divides to form two cells, visible by scanning electron microscopy. After four rounds of cell division, </a:t>
            </a:r>
            <a:r>
              <a:rPr lang="en-US" sz="1600" dirty="0">
                <a:solidFill>
                  <a:srgbClr val="6CB255"/>
                </a:solidFill>
              </a:rPr>
              <a:t>(b)</a:t>
            </a:r>
            <a:r>
              <a:rPr lang="en-US" sz="1600" dirty="0"/>
              <a:t> there are 16 cells, as seen in this SEM image. After many rounds of cell division, the individual develops into a complex, multicellular organism, as seen in this </a:t>
            </a:r>
            <a:r>
              <a:rPr lang="en-US" sz="1600" dirty="0">
                <a:solidFill>
                  <a:srgbClr val="6CB255"/>
                </a:solidFill>
              </a:rPr>
              <a:t>(c)</a:t>
            </a:r>
            <a:r>
              <a:rPr lang="en-US" sz="1600" dirty="0"/>
              <a:t> mature sea urchin. </a:t>
            </a:r>
          </a:p>
          <a:p>
            <a:r>
              <a:rPr lang="en-US" sz="1200" dirty="0"/>
              <a:t>(credit a: modification of work by Evelyn Spiegel, Louisa Howard; credit b: modification of work by Evelyn Spiegel, Louisa Howard; credit c: modification of work by Marco </a:t>
            </a:r>
            <a:r>
              <a:rPr lang="en-US" sz="1200" dirty="0" err="1"/>
              <a:t>Busdraghi</a:t>
            </a:r>
            <a:r>
              <a:rPr lang="en-US" sz="1200" dirty="0"/>
              <a:t>; scale-bar data from Matt Russell)</a:t>
            </a:r>
            <a:endParaRPr lang="en-US" sz="1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 name="Picture Placeholder 3" descr="Image A shows two conjoined cells forming a dumbbell shape; the fertilization envelope has been removed so that the mesh-like outer layer can be seen. Image B shows the sea urchin embryo when it has divided into 16 conjoined cells; the overall shape is rounder than in image A. Image C shows a “water melon” sea urchin which appears as a peach-colored ball covered in white protruding spines.">
            <a:extLst>
              <a:ext uri="{FF2B5EF4-FFF2-40B4-BE49-F238E27FC236}">
                <a16:creationId xmlns:a16="http://schemas.microsoft.com/office/drawing/2014/main" id="{FFF379B1-8D77-D926-37F3-84F89F4EF7EC}"/>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35367" b="-35367"/>
          <a:stretch>
            <a:fillRect/>
          </a:stretch>
        </p:blipFill>
        <p:spPr>
          <a:xfrm>
            <a:off x="721383" y="670417"/>
            <a:ext cx="7686943" cy="3336864"/>
          </a:xfr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853634"/>
            <a:ext cx="7686942" cy="1380043"/>
          </a:xfrm>
        </p:spPr>
        <p:txBody>
          <a:bodyPr>
            <a:normAutofit/>
          </a:bodyPr>
          <a:lstStyle/>
          <a:p>
            <a:r>
              <a:rPr lang="en-US" sz="1600" dirty="0"/>
              <a:t>Prokaryotes, including bacteria and archaea, have a single, circular chromosome located in a central region called the nucleoid.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2" descr="The illustration shows a prokaryotic cell with a single, circular chromosome floating free in the cytoplasm.">
            <a:extLst>
              <a:ext uri="{FF2B5EF4-FFF2-40B4-BE49-F238E27FC236}">
                <a16:creationId xmlns:a16="http://schemas.microsoft.com/office/drawing/2014/main" id="{CAA777A8-655E-2D67-7440-E8E6156A57D5}"/>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0670" r="-30670"/>
          <a:stretch>
            <a:fillRect/>
          </a:stretch>
        </p:blipFill>
        <p:spPr>
          <a:xfrm>
            <a:off x="540543" y="1071934"/>
            <a:ext cx="8062913" cy="3500071"/>
          </a:xfrm>
        </p:spPr>
      </p:pic>
    </p:spTree>
    <p:extLst>
      <p:ext uri="{BB962C8B-B14F-4D97-AF65-F5344CB8AC3E}">
        <p14:creationId xmlns:p14="http://schemas.microsoft.com/office/powerpoint/2010/main" val="270832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21529"/>
            <a:ext cx="7910511" cy="2118167"/>
          </a:xfrm>
        </p:spPr>
        <p:txBody>
          <a:bodyPr>
            <a:normAutofit/>
          </a:bodyPr>
          <a:lstStyle/>
          <a:p>
            <a:pPr>
              <a:spcBef>
                <a:spcPts val="0"/>
              </a:spcBef>
            </a:pPr>
            <a:r>
              <a:rPr lang="en-US" sz="1500" dirty="0"/>
              <a:t>There are 23 pairs of homologous chromosomes in a female human somatic cell. The chromosomes are viewed within the nucleus (top), removed from a cell in mitosis and spread out on a slide (right), and artificially arranged according to length (left); an arrangement like this is called a karyotype. In this image, the chromosomes were exposed to fluorescent stains for differentiation of the different chromosomes. A method of staining called “chromosome painting” employs fluorescent dyes that highlight chromosomes in different colors. </a:t>
            </a:r>
          </a:p>
          <a:p>
            <a:r>
              <a:rPr lang="en-US" sz="1200" dirty="0"/>
              <a:t>(credit: National Human Genome Project/NIH)</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3" descr="The 23 chromosomes from a human female are each dyed a different color so they can be distinguished. During most of the cell cycle, each chromosome is elongated into a thin strand that folds over on itself, like a piece of spaghetti.  The chromosomes fill the entire spherical nucleus, but each one is contained in a different part, resulting in a multi-colored sphere. During mitosis, the chromosomes condense into thick, compact bars, each a different color. These bars can be arranged in numerical order to form a karyotype. There are two copies of each chromosome in the karyotype..">
            <a:extLst>
              <a:ext uri="{FF2B5EF4-FFF2-40B4-BE49-F238E27FC236}">
                <a16:creationId xmlns:a16="http://schemas.microsoft.com/office/drawing/2014/main" id="{726D5EAF-9981-3CE7-392E-F007C78A5D4F}"/>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1045" r="-41045"/>
          <a:stretch>
            <a:fillRect/>
          </a:stretch>
        </p:blipFill>
        <p:spPr>
          <a:xfrm>
            <a:off x="820069" y="1005590"/>
            <a:ext cx="7503862" cy="3257390"/>
          </a:xfrm>
        </p:spPr>
      </p:pic>
    </p:spTree>
    <p:extLst>
      <p:ext uri="{BB962C8B-B14F-4D97-AF65-F5344CB8AC3E}">
        <p14:creationId xmlns:p14="http://schemas.microsoft.com/office/powerpoint/2010/main" val="4069692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50734" y="949125"/>
            <a:ext cx="3369377" cy="5497974"/>
          </a:xfrm>
        </p:spPr>
        <p:txBody>
          <a:bodyPr>
            <a:normAutofit/>
          </a:bodyPr>
          <a:lstStyle/>
          <a:p>
            <a:r>
              <a:rPr lang="en-US" sz="1500" dirty="0"/>
              <a:t>Each linear chromosome in a eukaryotic cell is packaged into chromatin, a combination of DNA and proteins. The double-stranded DNA helix associates with the core histones to form nucleosomes. These nucleosomes are further organized into a 30 nm fiber by the linker histone, H1. The fiber then associates with additional proteins to form loops and higher-order heterochromatin packing. DNA packing reaches its most condensed state during metaphase in mitosis in preparation for chromosome separation. Chromatin packing is dynamic and undergoes reversible changes in response to changes in gene expression and the cell cycle. </a:t>
            </a:r>
          </a:p>
          <a:p>
            <a:r>
              <a:rPr lang="en-US" sz="1200" dirty="0"/>
              <a:t>(credit: Rao, A., Ryan, K. Fletcher, S. Hawkins, A.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A detail of a nucleosme shows 8 Histone proteins and 146 or 147 Nucleotide Base pairs; they are connected by a linker region to the Amino tail of the histone protein.   Then, several levels of magnification reveal details of DNA.   A D N A double helix is about 2 nanometers wide.  The double helix wraps around proteins called histones to form nucleosomes. The entire D N A molecule wraps around many histones, creating the appearance of beads on a string in the radial loop domains and heterochromatin.  The chromatin fiber further condenses into the chromosome at about 1400 nanometers wide.">
            <a:extLst>
              <a:ext uri="{FF2B5EF4-FFF2-40B4-BE49-F238E27FC236}">
                <a16:creationId xmlns:a16="http://schemas.microsoft.com/office/drawing/2014/main" id="{BD410978-F58D-8237-75E4-988D9A705B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1704" y="949125"/>
            <a:ext cx="4258559" cy="5280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8521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988688"/>
            <a:ext cx="7993855" cy="1342663"/>
          </a:xfrm>
        </p:spPr>
        <p:txBody>
          <a:bodyPr>
            <a:normAutofit/>
          </a:bodyPr>
          <a:lstStyle/>
          <a:p>
            <a:r>
              <a:rPr lang="en-US" sz="1600" dirty="0"/>
              <a:t>The cell cycle consists of interphase and the mitotic phase. During interphase, the cell grows and the nuclear DNA is duplicated. Interphase is followed by the mitotic phase. During the mitotic phase, the duplicated chromosomes are segregated and distributed into daughter nuclei. The cytoplasm is usually divided as well, resulting in two daughter cells.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Like a clock, the cell cycles from interphase to the mitotic phase and back to interphase. Most of the cell cycle is spent in interphase, which is subdivided into G_{1}, S, and G_{2} phases. Cell growth occurs during G_{1}, DNA synthesis occurs during S, and more growth occurs during G_{2}. The mitotic phase consists of mitosis, in which the nuclear chromatin is divided, and cytokinesis, in which the cytoplasm is divided, resulting in two daughter cells.">
            <a:extLst>
              <a:ext uri="{FF2B5EF4-FFF2-40B4-BE49-F238E27FC236}">
                <a16:creationId xmlns:a16="http://schemas.microsoft.com/office/drawing/2014/main" id="{83EA7BF0-31C0-FB73-888A-B741513136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6080" y="826060"/>
            <a:ext cx="5751840" cy="4033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818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is diagram shows the five phases of mitosis and cytokinesis. During prophase, the chromosomes condense and become visible, spindle fibers emerge from the centrosomes, the nuclear envelope breaks down, and the nucleolus disappears. During prometaphase, the chromosomes continue to condense and kinetochores appear at the centromeres. Mitotic spindle microtubules attach to the kinetochores, and centrosomes move toward opposite poles. During metaphase, the mitotic spindle is fully developed, and centrosomes are at opposite poles of the cell. Chromosomes line up at the metaphase plate and each sister chromatid is attached to a spindle fiber originating from the opposite pole. During anaphase, the cohesin proteins that were binding the sister chromatids together break down. The sister chromatids, which are now called chromosomes, move toward opposite poles of the cell. Non-kinetochore spindle fibers lengthen, elongating the cell. During telophase, chromosomes arrive at the opposite poles and begin to decondense. The nuclear envelope reforms. During cytokinesis in animals, a cleavage furrow separates the two daughter cells. In plants, a cell plate separates the two cells.">
            <a:extLst>
              <a:ext uri="{FF2B5EF4-FFF2-40B4-BE49-F238E27FC236}">
                <a16:creationId xmlns:a16="http://schemas.microsoft.com/office/drawing/2014/main" id="{6E74FAA6-E1CA-4266-E7B0-6DF0DB0BE51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2278" b="4810"/>
          <a:stretch/>
        </p:blipFill>
        <p:spPr bwMode="auto">
          <a:xfrm>
            <a:off x="708326" y="3688183"/>
            <a:ext cx="4118317" cy="25439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This diagram shows the five phases of mitosis and cytokinesis. During prophase, the chromosomes condense and become visible, spindle fibers emerge from the centrosomes, the nuclear envelope breaks down, and the nucleolus disappears. During prometaphase, the chromosomes continue to condense and kinetochores appear at the centromeres. Mitotic spindle microtubules attach to the kinetochores, and centrosomes move toward opposite poles. During metaphase, the mitotic spindle is fully developed, and centrosomes are at opposite poles of the cell. Chromosomes line up at the metaphase plate and each sister chromatid is attached to a spindle fiber originating from the opposite pole. During anaphase, the cohesin proteins that were binding the sister chromatids together break down. The sister chromatids, which are now called chromosomes, move toward opposite poles of the cell. Non-kinetochore spindle fibers lengthen, elongating the cell. During telophase, chromosomes arrive at the opposite poles and begin to decondense. The nuclear envelope reforms. During cytokinesis in animals, a cleavage furrow separates the two daughter cells. In plants, a cell plate separates the two cells.">
            <a:extLst>
              <a:ext uri="{FF2B5EF4-FFF2-40B4-BE49-F238E27FC236}">
                <a16:creationId xmlns:a16="http://schemas.microsoft.com/office/drawing/2014/main" id="{4B23B2F3-CA95-F5DF-8C60-C03F02EBBB5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4937"/>
          <a:stretch/>
        </p:blipFill>
        <p:spPr bwMode="auto">
          <a:xfrm>
            <a:off x="708326" y="911625"/>
            <a:ext cx="4118317" cy="2671532"/>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6">
            <a:extLst>
              <a:ext uri="{FF2B5EF4-FFF2-40B4-BE49-F238E27FC236}">
                <a16:creationId xmlns:a16="http://schemas.microsoft.com/office/drawing/2014/main" id="{99EF287F-AE80-EFAC-D49A-F46A13DC34F5}"/>
              </a:ext>
            </a:extLst>
          </p:cNvPr>
          <p:cNvSpPr>
            <a:spLocks noGrp="1"/>
          </p:cNvSpPr>
          <p:nvPr>
            <p:ph type="body" sz="quarter" idx="14"/>
          </p:nvPr>
        </p:nvSpPr>
        <p:spPr>
          <a:xfrm>
            <a:off x="5301205" y="891211"/>
            <a:ext cx="3218906" cy="5555888"/>
          </a:xfrm>
        </p:spPr>
        <p:txBody>
          <a:bodyPr>
            <a:normAutofit/>
          </a:bodyPr>
          <a:lstStyle/>
          <a:p>
            <a:r>
              <a:rPr lang="en-US" sz="1600" dirty="0"/>
              <a:t>The last stage of interphase is the second gap period, G2. During this stage, cells grow, replenish energy and synthesize needed macromolecules, such as proteins and lipids.</a:t>
            </a:r>
          </a:p>
          <a:p>
            <a:r>
              <a:rPr lang="en-US" sz="1200" dirty="0"/>
              <a:t>(credit: Rao, A., Ryan, K. Fletcher, S. Hawkins, A. and Tag, A. Department of Biology, Texas A&amp;M University)</a:t>
            </a:r>
          </a:p>
        </p:txBody>
      </p:sp>
    </p:spTree>
    <p:extLst>
      <p:ext uri="{BB962C8B-B14F-4D97-AF65-F5344CB8AC3E}">
        <p14:creationId xmlns:p14="http://schemas.microsoft.com/office/powerpoint/2010/main" val="3983286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2" descr="This diagram shows the five phases of mitosis and cytokinesis. During prophase, the chromosomes condense and become visible, spindle fibers emerge from the centrosomes, the nuclear envelope breaks down, and the nucleolus disappears. During prometaphase, the chromosomes continue to condense and kinetochores appear at the centromeres. Mitotic spindle microtubules attach to the kinetochores, and centrosomes move toward opposite poles. During metaphase, the mitotic spindle is fully developed, and centrosomes are at opposite poles of the cell. Chromosomes line up at the metaphase plate and each sister chromatid is attached to a spindle fiber originating from the opposite pole. During anaphase, the cohesin proteins that were binding the sister chromatids together break down. The sister chromatids, which are now called chromosomes, move toward opposite poles of the cell. Non-kinetochore spindle fibers lengthen, elongating the cell. During telophase, chromosomes arrive at the opposite poles and begin to decondense. The nuclear envelope reforms. During cytokinesis in animals, a cleavage furrow separates the two daughter cells. In plants, a cell plate separates the two cells.">
            <a:extLst>
              <a:ext uri="{FF2B5EF4-FFF2-40B4-BE49-F238E27FC236}">
                <a16:creationId xmlns:a16="http://schemas.microsoft.com/office/drawing/2014/main" id="{CE58D057-3F1F-C146-16AD-80870EDA8A8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34269" r="-34269"/>
          <a:stretch>
            <a:fillRect/>
          </a:stretch>
        </p:blipFill>
        <p:spPr>
          <a:xfrm>
            <a:off x="-1140105" y="1249708"/>
            <a:ext cx="8062913" cy="3500071"/>
          </a:xfrm>
        </p:spPr>
      </p:pic>
      <p:sp>
        <p:nvSpPr>
          <p:cNvPr id="7" name="Text Placeholder 6"/>
          <p:cNvSpPr>
            <a:spLocks noGrp="1"/>
          </p:cNvSpPr>
          <p:nvPr>
            <p:ph type="body" sz="quarter" idx="14"/>
          </p:nvPr>
        </p:nvSpPr>
        <p:spPr>
          <a:xfrm>
            <a:off x="5254906" y="1125155"/>
            <a:ext cx="3041637" cy="5154822"/>
          </a:xfrm>
        </p:spPr>
        <p:txBody>
          <a:bodyPr>
            <a:normAutofit/>
          </a:bodyPr>
          <a:lstStyle/>
          <a:p>
            <a:r>
              <a:rPr lang="en-US" sz="1600" dirty="0"/>
              <a:t>During prometaphase, mitotic spindle microtubules from opposite poles attach to each sister chromatid at the kinetochore. In anaphase, the connection between the sister chromatids breaks down, and the microtubules pull the chromosomes toward opposite poles.</a:t>
            </a:r>
            <a:endParaRPr lang="en-US"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181775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583576"/>
            <a:ext cx="7993855" cy="1747776"/>
          </a:xfrm>
        </p:spPr>
        <p:txBody>
          <a:bodyPr>
            <a:normAutofit/>
          </a:bodyPr>
          <a:lstStyle/>
          <a:p>
            <a:r>
              <a:rPr lang="en-US" sz="1600" b="1" dirty="0"/>
              <a:t>Mitotic Cell at Metaphase</a:t>
            </a:r>
            <a:r>
              <a:rPr lang="en-US" sz="1600" dirty="0"/>
              <a:t>: The microtubule spindle has completed the alignment of chromosomes at the metaphase plate in preparation for the separation of sister chromatids during anaphase. </a:t>
            </a:r>
          </a:p>
          <a:p>
            <a:r>
              <a:rPr lang="en-US" sz="1200" dirty="0"/>
              <a:t>(credit: Fletcher, S., Ryan, K. and Rao,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A cell shows overlapping microtubules extending throughout the cell.  At the center of the cell, sister chomratids line up. At their center are kinetochores. And at the very ends of the cell, away from the center, are centrosomes.">
            <a:extLst>
              <a:ext uri="{FF2B5EF4-FFF2-40B4-BE49-F238E27FC236}">
                <a16:creationId xmlns:a16="http://schemas.microsoft.com/office/drawing/2014/main" id="{EC07FE81-CB16-568F-855E-AAFE590333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648" b="16082"/>
          <a:stretch/>
        </p:blipFill>
        <p:spPr bwMode="auto">
          <a:xfrm>
            <a:off x="1442977" y="1032135"/>
            <a:ext cx="6258046" cy="3438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2845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231239"/>
            <a:ext cx="7993855" cy="2100113"/>
          </a:xfrm>
        </p:spPr>
        <p:txBody>
          <a:bodyPr>
            <a:normAutofit/>
          </a:bodyPr>
          <a:lstStyle/>
          <a:p>
            <a:r>
              <a:rPr lang="en-US" sz="1600" dirty="0">
                <a:solidFill>
                  <a:srgbClr val="6CB255"/>
                </a:solidFill>
              </a:rPr>
              <a:t>(a)</a:t>
            </a:r>
            <a:r>
              <a:rPr lang="en-US" sz="1600" dirty="0"/>
              <a:t> Contraction of actin filaments by myosin pull the “equator” of the cell causing an invagination of the cell (a fissure called a cleavage furrow). The cleavage furrow gets continuously deeper until it eventually divides the cell into two new, independent daughter cells. </a:t>
            </a:r>
            <a:r>
              <a:rPr lang="en-US" sz="1600" dirty="0">
                <a:solidFill>
                  <a:srgbClr val="6CB255"/>
                </a:solidFill>
              </a:rPr>
              <a:t>(b)</a:t>
            </a:r>
            <a:r>
              <a:rPr lang="en-US" sz="1600" dirty="0"/>
              <a:t> A mixture of enzymes, proteins, and glucose molecules are transported via vesicles to the center of the cell. These vesicles continuously build upon each other until a completely new cell wall has emerged and two new cells are formed, independent of one another.</a:t>
            </a:r>
          </a:p>
          <a:p>
            <a:r>
              <a:rPr lang="en-US" sz="1200" dirty="0"/>
              <a:t>(credit: Fletcher, S., Ryan, K. and Rao,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Part a: This illustration shows cytokinesis in a typical animal cell. Part b: Cytokinesis is shown in a typical plant cell. In an animal cell, a contractile ring of actin filaments forms a cleavage furrow that divides the cell in two. In a plant cell, Golgi vesicles coalesce at the metaphase plate. A cell plate grows from the center outward, and the vesicles form a plasma membrane that divides the cytoplasm.">
            <a:extLst>
              <a:ext uri="{FF2B5EF4-FFF2-40B4-BE49-F238E27FC236}">
                <a16:creationId xmlns:a16="http://schemas.microsoft.com/office/drawing/2014/main" id="{BF1FABDB-E7E2-2980-CD4A-46F5CA7E0E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82" y="1003960"/>
            <a:ext cx="7847635" cy="311453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A539389-E23F-8C5C-59F0-7E708207BF3F}"/>
              </a:ext>
            </a:extLst>
          </p:cNvPr>
          <p:cNvSpPr txBox="1"/>
          <p:nvPr/>
        </p:nvSpPr>
        <p:spPr>
          <a:xfrm>
            <a:off x="2453833" y="3635717"/>
            <a:ext cx="312906" cy="369332"/>
          </a:xfrm>
          <a:prstGeom prst="rect">
            <a:avLst/>
          </a:prstGeom>
          <a:noFill/>
        </p:spPr>
        <p:txBody>
          <a:bodyPr wrap="none" rtlCol="0">
            <a:spAutoFit/>
          </a:bodyPr>
          <a:lstStyle/>
          <a:p>
            <a:r>
              <a:rPr lang="en-US" b="1" dirty="0"/>
              <a:t>a</a:t>
            </a:r>
          </a:p>
        </p:txBody>
      </p:sp>
      <p:sp>
        <p:nvSpPr>
          <p:cNvPr id="3" name="TextBox 2">
            <a:extLst>
              <a:ext uri="{FF2B5EF4-FFF2-40B4-BE49-F238E27FC236}">
                <a16:creationId xmlns:a16="http://schemas.microsoft.com/office/drawing/2014/main" id="{2273D94E-9CE3-4496-7E23-A1462413251B}"/>
              </a:ext>
            </a:extLst>
          </p:cNvPr>
          <p:cNvSpPr txBox="1"/>
          <p:nvPr/>
        </p:nvSpPr>
        <p:spPr>
          <a:xfrm>
            <a:off x="6622648" y="3635717"/>
            <a:ext cx="325730" cy="369332"/>
          </a:xfrm>
          <a:prstGeom prst="rect">
            <a:avLst/>
          </a:prstGeom>
          <a:noFill/>
        </p:spPr>
        <p:txBody>
          <a:bodyPr wrap="none" rtlCol="0">
            <a:spAutoFit/>
          </a:bodyPr>
          <a:lstStyle/>
          <a:p>
            <a:r>
              <a:rPr lang="en-US" b="1" dirty="0"/>
              <a:t>b</a:t>
            </a:r>
          </a:p>
        </p:txBody>
      </p:sp>
    </p:spTree>
    <p:extLst>
      <p:ext uri="{BB962C8B-B14F-4D97-AF65-F5344CB8AC3E}">
        <p14:creationId xmlns:p14="http://schemas.microsoft.com/office/powerpoint/2010/main" val="235465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4768010"/>
            <a:ext cx="7910512" cy="1517044"/>
          </a:xfrm>
        </p:spPr>
        <p:txBody>
          <a:bodyPr>
            <a:normAutofit/>
          </a:bodyPr>
          <a:lstStyle/>
          <a:p>
            <a:r>
              <a:rPr lang="en-US" sz="1600" dirty="0"/>
              <a:t>Slowly scan whitefish blastula cells with the high-power objective as illustrated in image </a:t>
            </a:r>
            <a:r>
              <a:rPr lang="en-US" sz="1600" dirty="0">
                <a:solidFill>
                  <a:srgbClr val="6CB255"/>
                </a:solidFill>
              </a:rPr>
              <a:t>(a)</a:t>
            </a:r>
            <a:r>
              <a:rPr lang="en-US" sz="1600" dirty="0"/>
              <a:t> to identify their mitotic stage. </a:t>
            </a:r>
            <a:r>
              <a:rPr lang="en-US" sz="1600" dirty="0">
                <a:solidFill>
                  <a:srgbClr val="6CB255"/>
                </a:solidFill>
              </a:rPr>
              <a:t>(b)</a:t>
            </a:r>
            <a:r>
              <a:rPr lang="en-US" sz="1600" dirty="0"/>
              <a:t> A microscopic image of the scanned cells is shown. </a:t>
            </a:r>
          </a:p>
          <a:p>
            <a:r>
              <a:rPr lang="en-US" sz="1200" dirty="0"/>
              <a:t>(credit “micrograph”: modification of work by Linda Flora; scale-bar data from Matt </a:t>
            </a:r>
            <a:r>
              <a:rPr lang="de-DE" sz="1200" dirty="0"/>
              <a:t>Russell)</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9" descr="Left: This figure shows an illustration of whitefish blastula cells with a scanning pattern from right to left, and from top to bottom. Right: A micrograph of whitefish blastula cells in various phases of the cell cycle is shown.">
            <a:extLst>
              <a:ext uri="{FF2B5EF4-FFF2-40B4-BE49-F238E27FC236}">
                <a16:creationId xmlns:a16="http://schemas.microsoft.com/office/drawing/2014/main" id="{C5E52E55-DE7C-C471-63D2-5DA38CFC5665}"/>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20673" r="-20673"/>
          <a:stretch>
            <a:fillRect/>
          </a:stretch>
        </p:blipFill>
        <p:spPr>
          <a:xfrm>
            <a:off x="540543" y="1203266"/>
            <a:ext cx="8062913" cy="3500071"/>
          </a:xfrm>
        </p:spPr>
      </p:pic>
    </p:spTree>
    <p:extLst>
      <p:ext uri="{BB962C8B-B14F-4D97-AF65-F5344CB8AC3E}">
        <p14:creationId xmlns:p14="http://schemas.microsoft.com/office/powerpoint/2010/main" val="1657534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5171999"/>
            <a:ext cx="7993855" cy="1240377"/>
          </a:xfrm>
        </p:spPr>
        <p:txBody>
          <a:bodyPr>
            <a:normAutofit/>
          </a:bodyPr>
          <a:lstStyle/>
          <a:p>
            <a:r>
              <a:rPr lang="en-US" sz="1600" dirty="0"/>
              <a:t>The cell cycle is controlled at three checkpoints. The integrity of the DNA is assessed at the G</a:t>
            </a:r>
            <a:r>
              <a:rPr lang="en-US" sz="1600" baseline="-25000" dirty="0"/>
              <a:t>1</a:t>
            </a:r>
            <a:r>
              <a:rPr lang="en-US" sz="1600" dirty="0"/>
              <a:t> checkpoint. Proper chromosome duplication is assessed at the G</a:t>
            </a:r>
            <a:r>
              <a:rPr lang="en-US" sz="1600" baseline="-25000" dirty="0"/>
              <a:t>2</a:t>
            </a:r>
            <a:r>
              <a:rPr lang="en-US" sz="1600" dirty="0"/>
              <a:t> checkpoint. Attachment of each kinetochore to a spindle fiber is assessed at the M checkpoint.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This illustration shows the three major checkpoints of the cell cycle: G_{1}, G_{2}, and M.">
            <a:extLst>
              <a:ext uri="{FF2B5EF4-FFF2-40B4-BE49-F238E27FC236}">
                <a16:creationId xmlns:a16="http://schemas.microsoft.com/office/drawing/2014/main" id="{38741D3A-9BDF-B8E2-3AEE-995FE65640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9437" y="911625"/>
            <a:ext cx="5445125" cy="4158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5282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745620"/>
            <a:ext cx="7993855" cy="1666757"/>
          </a:xfrm>
        </p:spPr>
        <p:txBody>
          <a:bodyPr>
            <a:normAutofit/>
          </a:bodyPr>
          <a:lstStyle/>
          <a:p>
            <a:r>
              <a:rPr lang="en-US" sz="1600" dirty="0"/>
              <a:t>The concentrations of cyclin proteins change throughout the cell cycle. There is a direct correlation between cyclin accumulation and the three major cell cycle checkpoints. Also note the sharp decline of cyclin levels following each checkpoint (the transition between phases of the cell cycle), as cyclin is degraded by cytoplasmic enzymes. </a:t>
            </a:r>
          </a:p>
          <a:p>
            <a:r>
              <a:rPr lang="en-US" sz="1200" dirty="0"/>
              <a:t>(credit: modification of work by “</a:t>
            </a:r>
            <a:r>
              <a:rPr lang="en-US" sz="1200" dirty="0" err="1"/>
              <a:t>WikiMiMa</a:t>
            </a:r>
            <a:r>
              <a:rPr lang="en-US" sz="1200" dirty="0"/>
              <a:t>”/Wikimedia Commons)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3" descr="This graph shows the concentrations of different cyclin proteins during various phases of the cell cycle. Cyclin D concentrations increase in G_{1} and decrease at the end of mitosis. Cyclin E levels rise during G_{1} and fall during S phase. Cyclin A levels rise during S phase and fall during mitosis. Cyclin B levels rise in S phase and fall during mitosis.">
            <a:extLst>
              <a:ext uri="{FF2B5EF4-FFF2-40B4-BE49-F238E27FC236}">
                <a16:creationId xmlns:a16="http://schemas.microsoft.com/office/drawing/2014/main" id="{5C30EBD6-63B2-BCD1-ECF2-AE41FFB22C6B}"/>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9660" r="-19660"/>
          <a:stretch>
            <a:fillRect/>
          </a:stretch>
        </p:blipFill>
        <p:spPr>
          <a:xfrm>
            <a:off x="457201" y="1064512"/>
            <a:ext cx="8062913" cy="3500071"/>
          </a:xfrm>
        </p:spPr>
      </p:pic>
    </p:spTree>
    <p:extLst>
      <p:ext uri="{BB962C8B-B14F-4D97-AF65-F5344CB8AC3E}">
        <p14:creationId xmlns:p14="http://schemas.microsoft.com/office/powerpoint/2010/main" val="2502061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572000" y="969500"/>
            <a:ext cx="3724544" cy="5310477"/>
          </a:xfrm>
        </p:spPr>
        <p:txBody>
          <a:bodyPr>
            <a:normAutofit/>
          </a:bodyPr>
          <a:lstStyle/>
          <a:p>
            <a:r>
              <a:rPr lang="en-US" sz="1600" dirty="0"/>
              <a:t>Cyclin-dependent kinases (</a:t>
            </a:r>
            <a:r>
              <a:rPr lang="en-US" sz="1600" dirty="0" err="1"/>
              <a:t>Cdks</a:t>
            </a:r>
            <a:r>
              <a:rPr lang="en-US" sz="1600" dirty="0"/>
              <a:t>) are protein kinases that, when fully activated, can phosphorylate and thus activate other proteins that advance the cell cycle past a checkpoint. To become fully activated, a </a:t>
            </a:r>
            <a:r>
              <a:rPr lang="en-US" sz="1600" dirty="0" err="1"/>
              <a:t>Cdk</a:t>
            </a:r>
            <a:r>
              <a:rPr lang="en-US" sz="1600" dirty="0"/>
              <a:t> must bind to a cyclin protein and then be phosphorylated by another </a:t>
            </a:r>
            <a:r>
              <a:rPr lang="hr-HR" sz="1600" dirty="0" err="1"/>
              <a:t>kinase</a:t>
            </a:r>
            <a:r>
              <a:rPr lang="hr-HR" sz="1600" dirty="0"/>
              <a:t>.</a:t>
            </a:r>
            <a:endParaRPr lang="en-US" sz="1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This illustration shows a cyclin protein binding to a Cdk. The cyclin/Cdk complex is activated when a kinase phosphorylates it. The cyclin/Cdk complex, in turn, phosphorylates other proteins, thus advancing the cell cycle.">
            <a:extLst>
              <a:ext uri="{FF2B5EF4-FFF2-40B4-BE49-F238E27FC236}">
                <a16:creationId xmlns:a16="http://schemas.microsoft.com/office/drawing/2014/main" id="{CD2018F9-9A0F-F0EF-166B-88D88677B0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9280" y="969500"/>
            <a:ext cx="2838400" cy="5310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130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3" y="4853635"/>
            <a:ext cx="7910512" cy="1396694"/>
          </a:xfrm>
        </p:spPr>
        <p:txBody>
          <a:bodyPr>
            <a:normAutofit/>
          </a:bodyPr>
          <a:lstStyle/>
          <a:p>
            <a:pPr algn="ctr"/>
            <a:r>
              <a:rPr lang="en-US" sz="1600" dirty="0"/>
              <a:t>Rb halts the cell cycle and releases its hold in response to cell growth.</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2" descr="This illustration shows the regulation of the cell cycle by the Rb protein. Unphosphorylated Rb binds the transcription factor E2F. E2F cannot bind the DNA, and transcription is blocked. Cell growth triggers the phosphorylation of Rb. Phosphorylated Rb releases E2F, which binds the DNA and turns on gene expression, thus advancing the cell cycle.">
            <a:extLst>
              <a:ext uri="{FF2B5EF4-FFF2-40B4-BE49-F238E27FC236}">
                <a16:creationId xmlns:a16="http://schemas.microsoft.com/office/drawing/2014/main" id="{A4AEC659-54BF-5E4B-D359-8B126F2FE528}"/>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25311" r="-25311"/>
          <a:stretch>
            <a:fillRect/>
          </a:stretch>
        </p:blipFill>
        <p:spPr>
          <a:xfrm>
            <a:off x="540542" y="1122387"/>
            <a:ext cx="8062913" cy="3500071"/>
          </a:xfrm>
        </p:spPr>
      </p:pic>
    </p:spTree>
    <p:extLst>
      <p:ext uri="{BB962C8B-B14F-4D97-AF65-F5344CB8AC3E}">
        <p14:creationId xmlns:p14="http://schemas.microsoft.com/office/powerpoint/2010/main" val="3730682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hree situations are shown.  In the first, normal cell division and normal apoptosis creates a balanced mixture of cells and results in homeostasis. In the second, increased cell division and normal apoptosis results in a tumor. In the third, normal cell division and decreased apoptosis results in a tumor.">
            <a:extLst>
              <a:ext uri="{FF2B5EF4-FFF2-40B4-BE49-F238E27FC236}">
                <a16:creationId xmlns:a16="http://schemas.microsoft.com/office/drawing/2014/main" id="{00E3D50C-F934-BE21-002D-B712974EB8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342" y="958757"/>
            <a:ext cx="6763315" cy="5072486"/>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16743" y="6076708"/>
            <a:ext cx="7910512" cy="393539"/>
          </a:xfrm>
        </p:spPr>
        <p:txBody>
          <a:bodyPr>
            <a:normAutofit/>
          </a:bodyPr>
          <a:lstStyle/>
          <a:p>
            <a:r>
              <a:rPr lang="en-US" sz="1200" dirty="0"/>
              <a:t>(credit: Rao, A. and Ryan, K.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340967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676172"/>
            <a:ext cx="7993855" cy="1643608"/>
          </a:xfrm>
        </p:spPr>
        <p:txBody>
          <a:bodyPr>
            <a:normAutofit/>
          </a:bodyPr>
          <a:lstStyle/>
          <a:p>
            <a:r>
              <a:rPr lang="en-US" sz="1600" dirty="0"/>
              <a:t>The role of normal p53 is to monitor DNA and the supply of oxygen (hypoxia is a condition of reduced oxygen supply). If damage is detected, p53 triggers repair mechanisms. If repairs are unsuccessful, p53 signals apoptosis. A cell with an abnormal p53 protein cannot repair damaged DNA and thus cannot signal apoptosis. Cells with abnormal p53 can become cancerous. </a:t>
            </a:r>
          </a:p>
          <a:p>
            <a:r>
              <a:rPr lang="en-US" sz="1200" dirty="0"/>
              <a:t>(credit: modification of work by Thierry </a:t>
            </a:r>
            <a:r>
              <a:rPr lang="en-US" sz="1200" dirty="0" err="1"/>
              <a:t>Soussi</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3" descr="Part a: This illustration shows cell cycle regulation by normal p53, which arrests the cell cycle in response to DNA damage, cell cycle abnormalities, or hypoxia. Once the damage is repaired, the cell cycle restarts. If the damage cannot be repaired, apoptosis (programmed cell death) occurs. Part b: Mutated p53 does not arrest the cell cycle in response to cellular damage. As a result, the cell cycle continues, and the cell may become cancerous.">
            <a:extLst>
              <a:ext uri="{FF2B5EF4-FFF2-40B4-BE49-F238E27FC236}">
                <a16:creationId xmlns:a16="http://schemas.microsoft.com/office/drawing/2014/main" id="{4592621C-3D36-5926-CE3B-826D8FA1772C}"/>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5005" r="-45005"/>
          <a:stretch>
            <a:fillRect/>
          </a:stretch>
        </p:blipFill>
        <p:spPr>
          <a:xfrm>
            <a:off x="540540" y="1003902"/>
            <a:ext cx="8062913" cy="3500071"/>
          </a:xfrm>
        </p:spPr>
      </p:pic>
    </p:spTree>
    <p:extLst>
      <p:ext uri="{BB962C8B-B14F-4D97-AF65-F5344CB8AC3E}">
        <p14:creationId xmlns:p14="http://schemas.microsoft.com/office/powerpoint/2010/main" val="1787404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80344" y="974361"/>
            <a:ext cx="3516200" cy="5305617"/>
          </a:xfrm>
        </p:spPr>
        <p:txBody>
          <a:bodyPr>
            <a:normAutofit/>
          </a:bodyPr>
          <a:lstStyle/>
          <a:p>
            <a:r>
              <a:rPr lang="en-US" sz="1600" dirty="0"/>
              <a:t>These images show the steps of binary fission in prokaryotes. </a:t>
            </a:r>
          </a:p>
          <a:p>
            <a:r>
              <a:rPr lang="en-US" sz="1200" dirty="0"/>
              <a:t>(credit: modification of work by “</a:t>
            </a:r>
            <a:r>
              <a:rPr lang="en-US" sz="1200" dirty="0" err="1"/>
              <a:t>Mcstrother</a:t>
            </a:r>
            <a:r>
              <a:rPr lang="en-US" sz="1200" dirty="0"/>
              <a:t>”/Wikimedia Commons)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10.17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This illustration shows the steps of binary fission in prokaryotes. Replication of the single, circular chromosome begins at the origin of replication and continues simultaneously in both directions. As the DNA is replicated, the cell elongates, and FtsZ proteins migrate toward the center of the cell where they form a ring. The FtsZ ring directs the formation of a septum that divides the cell in two once DNA replication is complete.">
            <a:extLst>
              <a:ext uri="{FF2B5EF4-FFF2-40B4-BE49-F238E27FC236}">
                <a16:creationId xmlns:a16="http://schemas.microsoft.com/office/drawing/2014/main" id="{AFE51936-1ACE-2696-42AC-B60FA6779B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457" y="974361"/>
            <a:ext cx="3516200" cy="530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2619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6792</TotalTime>
  <Words>2421</Words>
  <Application>Microsoft Macintosh PowerPoint</Application>
  <PresentationFormat>On-screen Show (4:3)</PresentationFormat>
  <Paragraphs>87</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124</cp:revision>
  <dcterms:created xsi:type="dcterms:W3CDTF">2012-06-04T02:13:36Z</dcterms:created>
  <dcterms:modified xsi:type="dcterms:W3CDTF">2022-12-09T22:14:25Z</dcterms:modified>
</cp:coreProperties>
</file>