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14"/>
  </p:notesMasterIdLst>
  <p:handoutMasterIdLst>
    <p:handoutMasterId r:id="rId15"/>
  </p:handoutMasterIdLst>
  <p:sldIdLst>
    <p:sldId id="256" r:id="rId2"/>
    <p:sldId id="277" r:id="rId3"/>
    <p:sldId id="359" r:id="rId4"/>
    <p:sldId id="374" r:id="rId5"/>
    <p:sldId id="355" r:id="rId6"/>
    <p:sldId id="360" r:id="rId7"/>
    <p:sldId id="376" r:id="rId8"/>
    <p:sldId id="346" r:id="rId9"/>
    <p:sldId id="369" r:id="rId10"/>
    <p:sldId id="338" r:id="rId11"/>
    <p:sldId id="372" r:id="rId12"/>
    <p:sldId id="37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72A510"/>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52" autoAdjust="0"/>
    <p:restoredTop sz="85752" autoAdjust="0"/>
  </p:normalViewPr>
  <p:slideViewPr>
    <p:cSldViewPr snapToGrid="0" snapToObjects="1">
      <p:cViewPr varScale="1">
        <p:scale>
          <a:sx n="73" d="100"/>
          <a:sy n="73" d="100"/>
        </p:scale>
        <p:origin x="1272" y="60"/>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9/5/2023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9/5/2023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The production of gametes is a crucial process for sexually reproducing organisms. Meiosis is the mechanism used to reduce diploid cells to haploid gametes while introducing genetic diversity. Prior to meiosis, chromosomes are replicated in S-phase to ensure proper number of chromosomes in the resulting gametes. During meiosis, two successive rounds of division reduces the number of chromosomes (ploidy) of the cell by half. going from diploid cells to haploid gametes.</a:t>
            </a:r>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0131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942813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621122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Random, independent assortment during metaphase I is demonstrated by considering a cell with a set of two chromosomes (n = 2). There are two possible homologous chromosome arrangements at the equatorial plane in metaphase I, that are then separated during anaphase I. The total possible number of different gametes is 2</a:t>
            </a:r>
            <a:r>
              <a:rPr lang="en-US" b="0" i="0" baseline="30000" dirty="0">
                <a:solidFill>
                  <a:srgbClr val="424242"/>
                </a:solidFill>
                <a:effectLst/>
                <a:latin typeface="Neue Helvetica W01"/>
              </a:rPr>
              <a:t>n</a:t>
            </a:r>
            <a:r>
              <a:rPr lang="en-US" b="0" i="0" dirty="0">
                <a:solidFill>
                  <a:srgbClr val="424242"/>
                </a:solidFill>
                <a:effectLst/>
                <a:latin typeface="Neue Helvetica W01"/>
              </a:rPr>
              <a:t>, where n equals the number of chromosomes in a set. In this example, there are four possible genetic combinations for the gametes. With n = 23 in human cells, there are over eight million possible combinations of paternal and maternal chromosomes. </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386253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Random, independent assortment during metaphase I is demonstrated by considering a cell with a set of two chromosomes (n = 2). There are two possible homologous chromosome arrangements at the equatorial plane in metaphase I, that are then separated during anaphase I. The total possible number of different gametes is 2</a:t>
            </a:r>
            <a:r>
              <a:rPr lang="en-US" b="0" i="0" baseline="30000" dirty="0">
                <a:solidFill>
                  <a:srgbClr val="424242"/>
                </a:solidFill>
                <a:effectLst/>
                <a:latin typeface="Neue Helvetica W01"/>
              </a:rPr>
              <a:t>n</a:t>
            </a:r>
            <a:r>
              <a:rPr lang="en-US" b="0" i="0" dirty="0">
                <a:solidFill>
                  <a:srgbClr val="424242"/>
                </a:solidFill>
                <a:effectLst/>
                <a:latin typeface="Neue Helvetica W01"/>
              </a:rPr>
              <a:t>, where n equals the number of chromosomes in a set. In this example, there are four possible genetic combinations for the gametes. With n = 23 in human cells, there are over eight million possible combinations of paternal and maternal chromosomes. </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551469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Meiosis and mitosis are both preceded by one cycle of DNA replication; however, meiosis includes two nuclear divisions. The four daughter cells resulting from meiosis are haploid and genetically distinct. The daughter cells resulting from mitosis are diploid and identical to the parent cell.</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395675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Fungi, such as black bread mold (</a:t>
            </a:r>
            <a:r>
              <a:rPr lang="en-US" sz="1200" i="1" dirty="0"/>
              <a:t>Rhizopus nigricans</a:t>
            </a:r>
            <a:r>
              <a:rPr lang="en-US" sz="1200" dirty="0"/>
              <a:t>), have haploid-dominant life</a:t>
            </a:r>
            <a:r>
              <a:rPr lang="en-US" sz="1200" i="1" dirty="0"/>
              <a:t> </a:t>
            </a:r>
            <a:r>
              <a:rPr lang="en-US" sz="1200" dirty="0"/>
              <a:t>cycles. The haploid multicellular stage produces specialized haploid cells by mitosis that fuse to form a diploid zygote. The zygote undergoes meiosis to produce haploid spores. Each spore gives rise to a multicellular haploid organism by mitosis. </a:t>
            </a:r>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4028960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plants, such as ferns, both the haploid and diploid plant stages are free-living. The diploid plant is called a sporophyte because it produces haploid spores by meiosis. The spores develop into multicellular, haploid plants called gametophytes because they produce gametes. The gametes of two individuals will fuse to form a diploid zygote that becomes the sporophyte.</a:t>
            </a:r>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097980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11 MEIOSIS AND SEXUAL REPRODUCTION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71058"/>
            <a:ext cx="7910511" cy="2037143"/>
          </a:xfrm>
        </p:spPr>
        <p:txBody>
          <a:bodyPr>
            <a:normAutofit/>
          </a:bodyPr>
          <a:lstStyle/>
          <a:p>
            <a:r>
              <a:rPr lang="en-US" sz="1600" dirty="0"/>
              <a:t>Each of us, like these other large multicellular organisms, begins life as a fertilized egg. After trillions of cell divisions, each of us develops into a complex, multicellular organism. </a:t>
            </a:r>
          </a:p>
          <a:p>
            <a:r>
              <a:rPr lang="en-US" sz="1200" dirty="0"/>
              <a:t>(credit a: modification of work by Frank </a:t>
            </a:r>
            <a:r>
              <a:rPr lang="en-US" sz="1200" dirty="0" err="1"/>
              <a:t>Wouters</a:t>
            </a:r>
            <a:r>
              <a:rPr lang="en-US" sz="1200" dirty="0"/>
              <a:t>; credit b: modification of work by Ken Cole, USGS; credit c: modification of work by Martin Pettitt)</a:t>
            </a:r>
            <a:endParaRPr lang="en-US" sz="10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ree images are shown. Part a shows a mother and baby hippopotamus. In part b, mature trees are pictured next to saplings. In part c, a mother and baby flamingo are shown.">
            <a:extLst>
              <a:ext uri="{FF2B5EF4-FFF2-40B4-BE49-F238E27FC236}">
                <a16:creationId xmlns:a16="http://schemas.microsoft.com/office/drawing/2014/main" id="{4A3B6EED-74AA-635D-57F1-ECF8E483117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0897" y="1289001"/>
            <a:ext cx="7942205" cy="2785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85829" y="911626"/>
            <a:ext cx="1710712" cy="5322052"/>
          </a:xfrm>
        </p:spPr>
        <p:txBody>
          <a:bodyPr>
            <a:normAutofit/>
          </a:bodyPr>
          <a:lstStyle/>
          <a:p>
            <a:r>
              <a:rPr lang="en-US" sz="1600" dirty="0"/>
              <a:t>Overview of Meiosis</a:t>
            </a:r>
          </a:p>
          <a:p>
            <a:r>
              <a:rPr lang="en-US" sz="1200" dirty="0"/>
              <a:t>(credit: Rao, A., Tag, A, Fletcher, S., and Ryan, K.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ree phases of meiosis are shown. In interphase, a pair of chromosomes replicate, resulting in a diploid cell with replicated chromosomes. In Meiosis 1, the chromosomes separate into haploid cells. In Meiosis 2, the sister chromosomes separate. ">
            <a:extLst>
              <a:ext uri="{FF2B5EF4-FFF2-40B4-BE49-F238E27FC236}">
                <a16:creationId xmlns:a16="http://schemas.microsoft.com/office/drawing/2014/main" id="{0AB2A765-0CA7-C4F8-160B-8E58111484F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9987" y="891211"/>
            <a:ext cx="5795455" cy="5510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3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853634"/>
            <a:ext cx="7686942" cy="1380043"/>
          </a:xfrm>
        </p:spPr>
        <p:txBody>
          <a:bodyPr>
            <a:normAutofit/>
          </a:bodyPr>
          <a:lstStyle/>
          <a:p>
            <a:r>
              <a:rPr lang="en-US" sz="1600" dirty="0"/>
              <a:t>Early in prophase I, homologous chromosomes come together to form a synapse. The chromosomes are bound tightly together and in perfect alignment by a protein lattice called a synaptonemal complex and by </a:t>
            </a:r>
            <a:r>
              <a:rPr lang="en-US" sz="1600" dirty="0" err="1"/>
              <a:t>cohesin</a:t>
            </a:r>
            <a:r>
              <a:rPr lang="en-US" sz="1600" dirty="0"/>
              <a:t> proteins at the centromere.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is illustration depicts two pairs of sister chromatids joined together to form homologous chromosomes. The chromatids are pinched together at the centromere and held together by the kinetochore. A protein lattice called a synaptonemal complex fuses the homologous chromosomes together along their entire length.">
            <a:extLst>
              <a:ext uri="{FF2B5EF4-FFF2-40B4-BE49-F238E27FC236}">
                <a16:creationId xmlns:a16="http://schemas.microsoft.com/office/drawing/2014/main" id="{F9829DCD-CDCE-0608-6673-1AE92B518BA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32206" y="1103005"/>
            <a:ext cx="4679588" cy="3569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3109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1163073"/>
            <a:ext cx="3948111" cy="5376623"/>
          </a:xfrm>
        </p:spPr>
        <p:txBody>
          <a:bodyPr>
            <a:normAutofit/>
          </a:bodyPr>
          <a:lstStyle/>
          <a:p>
            <a:r>
              <a:rPr lang="en-US" sz="1600" dirty="0"/>
              <a:t>Crossover occurs between non-sister chromatids of homologous chromosomes. The result is an exchange of genetic material between homologous chromosomes.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is illustration shows a pair of homologous chromosomes that are aligned. The ends of two non-sister chromatids of the homologous chromosomes cross over, and genetic material is exchanged. The non-sister chromatids between which genetic material was exchanged are called recombinant chromosomes. The other pair of non-sister chromatids that did not exchange genetic material are called non-recombinant chromosomes.">
            <a:extLst>
              <a:ext uri="{FF2B5EF4-FFF2-40B4-BE49-F238E27FC236}">
                <a16:creationId xmlns:a16="http://schemas.microsoft.com/office/drawing/2014/main" id="{D50A6C95-7122-BA36-9A4F-4F569D93B9D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42166" y="1163073"/>
            <a:ext cx="3523174" cy="4936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692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is illustration shows that, in a cell with a set of two chromosomes, four possible arrangements of chromosomes can give rise to eight different kinds of gamete. These are the eight possible arrangements of chromosomes that can occur during meiosis of two chromosomes.">
            <a:extLst>
              <a:ext uri="{FF2B5EF4-FFF2-40B4-BE49-F238E27FC236}">
                <a16:creationId xmlns:a16="http://schemas.microsoft.com/office/drawing/2014/main" id="{E587ACDB-1A5E-44BA-D554-56C466B8749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16002" y="958431"/>
            <a:ext cx="6711995" cy="5033997"/>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6">
            <a:extLst>
              <a:ext uri="{FF2B5EF4-FFF2-40B4-BE49-F238E27FC236}">
                <a16:creationId xmlns:a16="http://schemas.microsoft.com/office/drawing/2014/main" id="{8535027C-EC81-590F-9CF8-02A373B4849E}"/>
              </a:ext>
            </a:extLst>
          </p:cNvPr>
          <p:cNvSpPr>
            <a:spLocks noGrp="1"/>
          </p:cNvSpPr>
          <p:nvPr>
            <p:ph type="body" sz="quarter" idx="14"/>
          </p:nvPr>
        </p:nvSpPr>
        <p:spPr>
          <a:xfrm>
            <a:off x="609599" y="6077034"/>
            <a:ext cx="7686942" cy="337366"/>
          </a:xfrm>
        </p:spPr>
        <p:txBody>
          <a:bodyPr>
            <a:normAutofit/>
          </a:bodyPr>
          <a:lstStyle/>
          <a:p>
            <a:r>
              <a:rPr lang="en-US" sz="1200" dirty="0"/>
              <a:t>(credit: Rao, A. and Fletcher, S. Department of Biology, Texas A&amp;M University)</a:t>
            </a:r>
          </a:p>
        </p:txBody>
      </p:sp>
    </p:spTree>
    <p:extLst>
      <p:ext uri="{BB962C8B-B14F-4D97-AF65-F5344CB8AC3E}">
        <p14:creationId xmlns:p14="http://schemas.microsoft.com/office/powerpoint/2010/main" val="587236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2" name="Text Placeholder 6">
            <a:extLst>
              <a:ext uri="{FF2B5EF4-FFF2-40B4-BE49-F238E27FC236}">
                <a16:creationId xmlns:a16="http://schemas.microsoft.com/office/drawing/2014/main" id="{8535027C-EC81-590F-9CF8-02A373B4849E}"/>
              </a:ext>
            </a:extLst>
          </p:cNvPr>
          <p:cNvSpPr>
            <a:spLocks noGrp="1"/>
          </p:cNvSpPr>
          <p:nvPr>
            <p:ph type="body" sz="quarter" idx="14"/>
          </p:nvPr>
        </p:nvSpPr>
        <p:spPr>
          <a:xfrm>
            <a:off x="609599" y="6077034"/>
            <a:ext cx="7686942" cy="337366"/>
          </a:xfrm>
        </p:spPr>
        <p:txBody>
          <a:bodyPr>
            <a:normAutofit/>
          </a:bodyPr>
          <a:lstStyle/>
          <a:p>
            <a:r>
              <a:rPr lang="en-US" sz="1200" dirty="0"/>
              <a:t>(credit: Rao, A., Ryan, K., Fletcher, S. and Tag, A. Department of Biology, Texas A&amp;M University)</a:t>
            </a:r>
          </a:p>
        </p:txBody>
      </p:sp>
      <p:pic>
        <p:nvPicPr>
          <p:cNvPr id="4" name="Picture 3" descr="This illustration compares chromosome alignment in meiosis I and meiosis II. In prophase 1, homologous pairs of chromosomes are held together by chiasmata. In anaphase 1, the homologous pair separates and the connections at the chiasmata are broken, but the sister chromatids remain attached at the centromere. In Telophase 1, a cleavage furrow forms. In promphase 2, the sister chromatids are held together at the centromere. In anaphase 2, the centromere connections are broken and the sister chromatids separate. In telophase 2 the haploid daughter cells are forming.">
            <a:extLst>
              <a:ext uri="{FF2B5EF4-FFF2-40B4-BE49-F238E27FC236}">
                <a16:creationId xmlns:a16="http://schemas.microsoft.com/office/drawing/2014/main" id="{DFB9A158-40C6-9CDE-2634-7A217020330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61288" y="871728"/>
            <a:ext cx="6821424" cy="5114544"/>
          </a:xfrm>
          <a:prstGeom prst="rect">
            <a:avLst/>
          </a:prstGeom>
        </p:spPr>
      </p:pic>
    </p:spTree>
    <p:extLst>
      <p:ext uri="{BB962C8B-B14F-4D97-AF65-F5344CB8AC3E}">
        <p14:creationId xmlns:p14="http://schemas.microsoft.com/office/powerpoint/2010/main" val="98779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This illustration outlines the stages of meiosis. In interphase, before meiosis begins, the chromosomes are duplicated. Meiosis I then proceeds through several stages. In prophase I, the chromosomes begin to condense and the nuclear envelope fragments. Homologous pairs of chromosomes line up, and chiasmata form between them. Crossing over occurs at the chiasmata. Spindle fibers emerge from the centrosomes. In prometaphase I, homologous chromosomes attach to the spindle microtubules. In metaphase I, homologous chromosomes line up at the metaphase plate. In anaphase I, the spindle microtubules pull the homologous pairs of chromosomes apart. In telophase I and cytokinesis, the sister chromatids arrive at the poles of the cell and begin to decondense. The nuclear envelope begins to form again, and cell division occurs. Meiosis II then proceeds through several stages. In prophase II, the sister chromatids condense and the nuclear envelope fragments. A new spindle begins to form. In prometaphase II, the sister chromatids become attached to the kinetochore. In metaphase II, the sister chromatids line up at the metaphase plate. In anaphase II, the sister chromatids are pulled apart by the shortening spindles. In telophase II and cytokinesis, the nuclear envelope forms again and cell division occurs, resulting in four haploid daughter cells.">
            <a:extLst>
              <a:ext uri="{FF2B5EF4-FFF2-40B4-BE49-F238E27FC236}">
                <a16:creationId xmlns:a16="http://schemas.microsoft.com/office/drawing/2014/main" id="{EE8EADEE-335E-A7E0-F431-CCC84064372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9393" y="911625"/>
            <a:ext cx="3763679" cy="528064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780344" y="911625"/>
            <a:ext cx="3516199" cy="5154822"/>
          </a:xfrm>
        </p:spPr>
        <p:txBody>
          <a:bodyPr>
            <a:normAutofit/>
          </a:bodyPr>
          <a:lstStyle/>
          <a:p>
            <a:r>
              <a:rPr lang="en-US" sz="1600" dirty="0"/>
              <a:t>An animal cell with a diploid number of four (2</a:t>
            </a:r>
            <a:r>
              <a:rPr lang="en-US" sz="1600" i="1" dirty="0"/>
              <a:t>n </a:t>
            </a:r>
            <a:r>
              <a:rPr lang="en-US" sz="1600" dirty="0"/>
              <a:t>= 4) proceeds through the stages of meiosis to form four haploid daughter cells.</a:t>
            </a:r>
          </a:p>
        </p:txBody>
      </p:sp>
    </p:spTree>
    <p:extLst>
      <p:ext uri="{BB962C8B-B14F-4D97-AF65-F5344CB8AC3E}">
        <p14:creationId xmlns:p14="http://schemas.microsoft.com/office/powerpoint/2010/main" val="1261528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This illustration compares meiosis and mitosis. In meiosis, there are two rounds of cell division, whereas there is only one round of cell division in mitosis. In both mitosis and meiosis, DNA synthesis occurs during S phase. Synapsis of homologous chromosomes occurs in prophase I of meiosis, but does not occur in mitosis. Crossover of chromosomes occurs in prophase I of meiosis, but does not occur in mitosis. Homologous pairs of chromosomes line up at the metaphase plate during metaphase I of meiosis, but not during mitosis. Sister chromatids line up at the metaphase plate during metaphase II of meiosis and metaphase of mitosis. The result of meiosis is four haploid daughter cells, and the result of mitosis is two diploid daughter cells.">
            <a:extLst>
              <a:ext uri="{FF2B5EF4-FFF2-40B4-BE49-F238E27FC236}">
                <a16:creationId xmlns:a16="http://schemas.microsoft.com/office/drawing/2014/main" id="{0CC32DFC-6FD4-A028-AC57-392611A97DA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02641" y="946350"/>
            <a:ext cx="5738717" cy="5297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3286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32136"/>
            <a:ext cx="7686943" cy="959114"/>
          </a:xfrm>
        </p:spPr>
        <p:txBody>
          <a:bodyPr>
            <a:normAutofit/>
          </a:bodyPr>
          <a:lstStyle/>
          <a:p>
            <a:r>
              <a:rPr lang="en-US" sz="1400" dirty="0"/>
              <a:t>In animals, sexually reproducing adults form haploid gametes from diploid germ cells. Fusion of the gametes gives rise to a fertilized egg cell, or zygote. The zygote will undergo multiple rounds of mitosis to produce a multicellular offspring. The germ cells are generated early in the development of the zygote.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is illustration shows the life cycle of animals. Through meiosis, adult males produce haploid (1n) sperm, and adult females produce haploid eggs. Upon fertilization, a diploid (2n) zygote forms, which, through mitosis and cell division, grows into an adult.">
            <a:extLst>
              <a:ext uri="{FF2B5EF4-FFF2-40B4-BE49-F238E27FC236}">
                <a16:creationId xmlns:a16="http://schemas.microsoft.com/office/drawing/2014/main" id="{22A51B79-5720-0F24-9144-030B8748CB1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68931" y="1025635"/>
            <a:ext cx="6406138" cy="4295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775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1978532" y="4582485"/>
            <a:ext cx="5385348" cy="671940"/>
          </a:xfrm>
        </p:spPr>
        <p:txBody>
          <a:bodyPr>
            <a:normAutofit fontScale="40000" lnSpcReduction="20000"/>
          </a:bodyPr>
          <a:lstStyle/>
          <a:p>
            <a:r>
              <a:rPr lang="en-US" dirty="0"/>
              <a:t>Fungi, such as black bread mold (</a:t>
            </a:r>
            <a:r>
              <a:rPr lang="en-US" i="1" dirty="0"/>
              <a:t>Rhizopus nigricans</a:t>
            </a:r>
            <a:r>
              <a:rPr lang="en-US" dirty="0"/>
              <a:t>), have haploid-dominant life</a:t>
            </a:r>
            <a:r>
              <a:rPr lang="en-US" i="1" dirty="0"/>
              <a:t> </a:t>
            </a:r>
            <a:r>
              <a:rPr lang="en-US" dirty="0"/>
              <a:t>cycles. The haploid multicellular stage produces specialized haploid cells by mitosis that fuse to form a diploid zygote. The zygote undergoes meiosis to produce haploid spores. Each spore gives rise to a multicellular haploid organism by mitosis. (credit “</a:t>
            </a:r>
            <a:r>
              <a:rPr lang="en-US" dirty="0" err="1"/>
              <a:t>zygomycota</a:t>
            </a:r>
            <a:r>
              <a:rPr lang="en-US" dirty="0"/>
              <a:t>” micrograph: modification of work by “</a:t>
            </a:r>
            <a:r>
              <a:rPr lang="en-US" dirty="0" err="1"/>
              <a:t>Fanaberka</a:t>
            </a:r>
            <a:r>
              <a:rPr lang="en-US" dirty="0"/>
              <a:t>”/Wikimedia Commons)</a:t>
            </a:r>
            <a:endParaRPr lang="en-US" sz="1400" dirty="0"/>
          </a:p>
        </p:txBody>
      </p:sp>
      <p:pic>
        <p:nvPicPr>
          <p:cNvPr id="11266" name="Picture 2" descr="This illustration shows the life cycle of fungi. In fungi, the diploid (2n) zygospore undergoes meiosis to form haploid (1n) spores. Mitosis of the spores occurs to form hyphae. Hyphae can undergo asexual reproduction to form more spores, or they form plus and minus mating types that undergo nuclear fusion to form a zygospore.">
            <a:extLst>
              <a:ext uri="{FF2B5EF4-FFF2-40B4-BE49-F238E27FC236}">
                <a16:creationId xmlns:a16="http://schemas.microsoft.com/office/drawing/2014/main" id="{7BEF48FB-8B45-0881-8027-4208A820821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79620" y="980592"/>
            <a:ext cx="7184760" cy="4958233"/>
          </a:xfrm>
          <a:prstGeom prst="rect">
            <a:avLst/>
          </a:prstGeom>
          <a:noFill/>
          <a:extLst>
            <a:ext uri="{909E8E84-426E-40DD-AFC4-6F175D3DCCD1}">
              <a14:hiddenFill xmlns:a14="http://schemas.microsoft.com/office/drawing/2010/main">
                <a:solidFill>
                  <a:srgbClr val="FFFFFF"/>
                </a:solidFill>
              </a14:hiddenFill>
            </a:ext>
          </a:extLst>
        </p:spPr>
      </p:pic>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609600" y="6107404"/>
            <a:ext cx="7686943" cy="283846"/>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20000"/>
              </a:lnSpc>
              <a:spcBef>
                <a:spcPts val="0"/>
              </a:spcBef>
            </a:pPr>
            <a:r>
              <a:rPr lang="en-US" sz="1200" dirty="0"/>
              <a:t>(credit “</a:t>
            </a:r>
            <a:r>
              <a:rPr lang="en-US" sz="1200" dirty="0" err="1"/>
              <a:t>zygomycota</a:t>
            </a:r>
            <a:r>
              <a:rPr lang="en-US" sz="1200" dirty="0"/>
              <a:t>” micrograph: modification of work by “</a:t>
            </a:r>
            <a:r>
              <a:rPr lang="en-US" sz="1200" dirty="0" err="1"/>
              <a:t>Fanaberka</a:t>
            </a:r>
            <a:r>
              <a:rPr lang="en-US" sz="1200" dirty="0"/>
              <a:t>”/Wikimedia Commons)</a:t>
            </a:r>
          </a:p>
        </p:txBody>
      </p:sp>
    </p:spTree>
    <p:extLst>
      <p:ext uri="{BB962C8B-B14F-4D97-AF65-F5344CB8AC3E}">
        <p14:creationId xmlns:p14="http://schemas.microsoft.com/office/powerpoint/2010/main" val="1991525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609600" y="4816896"/>
            <a:ext cx="7686943" cy="1574354"/>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20000"/>
              </a:lnSpc>
              <a:spcBef>
                <a:spcPts val="0"/>
              </a:spcBef>
            </a:pPr>
            <a:r>
              <a:rPr lang="en-US" sz="1600" dirty="0"/>
              <a:t>Plants have a life cycle that alternates between a multicellular haploid organism and a multicellular diploid organism. </a:t>
            </a:r>
          </a:p>
          <a:p>
            <a:pPr>
              <a:lnSpc>
                <a:spcPct val="120000"/>
              </a:lnSpc>
              <a:spcBef>
                <a:spcPts val="0"/>
              </a:spcBef>
            </a:pPr>
            <a:r>
              <a:rPr lang="en-US" sz="1200" dirty="0"/>
              <a:t>(credit “fern”: modification of work by Cory </a:t>
            </a:r>
            <a:r>
              <a:rPr lang="en-US" sz="1200" dirty="0" err="1"/>
              <a:t>Zanker</a:t>
            </a:r>
            <a:r>
              <a:rPr lang="en-US" sz="1200" dirty="0"/>
              <a:t>; credit “sporangia”: modification of work by "Obsidian Soul"/Wikimedia Commons; credit “gametophyte and sporophyte”: modification of work by “</a:t>
            </a:r>
            <a:r>
              <a:rPr lang="en-US" sz="1200" dirty="0" err="1"/>
              <a:t>Vlmastra</a:t>
            </a:r>
            <a:r>
              <a:rPr lang="en-US" sz="1200" dirty="0"/>
              <a:t>”/Wikimedia Commons)</a:t>
            </a:r>
          </a:p>
        </p:txBody>
      </p:sp>
      <p:pic>
        <p:nvPicPr>
          <p:cNvPr id="13314" name="Picture 2" descr="This illustration shows the life cycle of fern plants. The diploid (2n) zygote undergoes mitosis to produce the sphorophyte, which is the familiar, leafy plant. Sporangia form on the underside of the leaves of the sphorophyte. Sporangia undergo meiosis to form haploid (1n) spores. The spores germinate and undergo mitosis to form a multicellular, leafy gametophyte. The gametophyte produces eggs and sperm. Upon fertilization, the egg and sperm form a diploid zygote.">
            <a:extLst>
              <a:ext uri="{FF2B5EF4-FFF2-40B4-BE49-F238E27FC236}">
                <a16:creationId xmlns:a16="http://schemas.microsoft.com/office/drawing/2014/main" id="{03A05437-6FE2-8C51-5AF7-32B6F25998E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68931" y="1025635"/>
            <a:ext cx="6406138" cy="3656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136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6802</TotalTime>
  <Words>1575</Words>
  <Application>Microsoft Office PowerPoint</Application>
  <PresentationFormat>On-screen Show (4:3)</PresentationFormat>
  <Paragraphs>58</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128</cp:revision>
  <dcterms:created xsi:type="dcterms:W3CDTF">2012-06-04T02:13:36Z</dcterms:created>
  <dcterms:modified xsi:type="dcterms:W3CDTF">2023-09-05T19:04:18Z</dcterms:modified>
</cp:coreProperties>
</file>