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4"/>
  </p:notesMasterIdLst>
  <p:handoutMasterIdLst>
    <p:handoutMasterId r:id="rId25"/>
  </p:handoutMasterIdLst>
  <p:sldIdLst>
    <p:sldId id="256" r:id="rId2"/>
    <p:sldId id="277" r:id="rId3"/>
    <p:sldId id="359" r:id="rId4"/>
    <p:sldId id="338" r:id="rId5"/>
    <p:sldId id="386" r:id="rId6"/>
    <p:sldId id="394" r:id="rId7"/>
    <p:sldId id="395" r:id="rId8"/>
    <p:sldId id="388" r:id="rId9"/>
    <p:sldId id="396" r:id="rId10"/>
    <p:sldId id="389" r:id="rId11"/>
    <p:sldId id="390" r:id="rId12"/>
    <p:sldId id="346" r:id="rId13"/>
    <p:sldId id="391" r:id="rId14"/>
    <p:sldId id="387" r:id="rId15"/>
    <p:sldId id="392" r:id="rId16"/>
    <p:sldId id="397" r:id="rId17"/>
    <p:sldId id="393" r:id="rId18"/>
    <p:sldId id="398" r:id="rId19"/>
    <p:sldId id="399" r:id="rId20"/>
    <p:sldId id="400" r:id="rId21"/>
    <p:sldId id="401" r:id="rId22"/>
    <p:sldId id="40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935" autoAdjust="0"/>
    <p:restoredTop sz="85752" autoAdjust="0"/>
  </p:normalViewPr>
  <p:slideViewPr>
    <p:cSldViewPr snapToGrid="0" snapToObjects="1">
      <p:cViewPr varScale="1">
        <p:scale>
          <a:sx n="76" d="100"/>
          <a:sy n="76" d="100"/>
        </p:scale>
        <p:origin x="462"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Two strains of </a:t>
            </a:r>
            <a:r>
              <a:rPr lang="en-US" b="0" i="1" dirty="0">
                <a:solidFill>
                  <a:srgbClr val="424242"/>
                </a:solidFill>
                <a:effectLst/>
                <a:latin typeface="Neue Helvetica W01"/>
              </a:rPr>
              <a:t>S. pneumoniae</a:t>
            </a:r>
            <a:r>
              <a:rPr lang="en-US" b="0" i="0" dirty="0">
                <a:solidFill>
                  <a:srgbClr val="424242"/>
                </a:solidFill>
                <a:effectLst/>
                <a:latin typeface="Neue Helvetica W01"/>
              </a:rPr>
              <a:t> were used in Griffith’s transformation experiments. The R strain is non-pathogenic, whereas the S strain is pathogenic and causes death. When Griffith injected a mouse with the heat-killed S strain and a live R strain, the mouse died. The S strain was recovered from the dead mouse. Griffith concluded that something had passed from the heat-killed S strain to the R strain, transforming the R strain into the S strain in the process. </a:t>
            </a:r>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4189817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276339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85014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227085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590863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313483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629825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As DNA replication begins, DNA Helicase, a large enzyme, separates the two strands of DNA so that they can act as templates for replication. Single-strand binding proteins bind to each strand to stabilize and prevent them from reforming the double helix. Primase, an RNA polymerase, binds to the single stranded DNA and synthesizes a short RNA primer in the 5’ to 3’ direction that is antiparallel to the parental strand. This RNA primer allows for DNA polymerase to begin replicating the DNA. Topoisomerase binds to the double helix upstream of the replication fork to prevent additional coiling by making small cuts in one of the DNA strands. Credit: Rao, A., Ryan, K. Fletcher, S. and Tag, A. Department of Biology, Texas A&amp;M University.</a:t>
            </a:r>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83854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16711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674462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194668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078743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380061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1137746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3000304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14 DNA STRUCTURE AND FUNCTION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25075"/>
            <a:ext cx="7910511" cy="2237009"/>
          </a:xfrm>
        </p:spPr>
        <p:txBody>
          <a:bodyPr>
            <a:normAutofit/>
          </a:bodyPr>
          <a:lstStyle/>
          <a:p>
            <a:pPr>
              <a:lnSpc>
                <a:spcPct val="120000"/>
              </a:lnSpc>
              <a:spcBef>
                <a:spcPts val="0"/>
              </a:spcBef>
            </a:pPr>
            <a:r>
              <a:rPr lang="en-US" sz="1600" dirty="0"/>
              <a:t>Dolly the sheep was the first large mammal to be cloned.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hoto shows Dolly the sheep, which has been stuffed and placed in a glass case.">
            <a:extLst>
              <a:ext uri="{FF2B5EF4-FFF2-40B4-BE49-F238E27FC236}">
                <a16:creationId xmlns:a16="http://schemas.microsoft.com/office/drawing/2014/main" id="{B7127658-3638-1AEF-87A5-90867956BFB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2000" y="1031497"/>
            <a:ext cx="7620000" cy="3053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91919" y="1010913"/>
            <a:ext cx="3504624" cy="2021653"/>
          </a:xfrm>
        </p:spPr>
        <p:txBody>
          <a:bodyPr>
            <a:normAutofit/>
          </a:bodyPr>
          <a:lstStyle/>
          <a:p>
            <a:pPr>
              <a:spcBef>
                <a:spcPts val="0"/>
              </a:spcBef>
            </a:pPr>
            <a:r>
              <a:rPr lang="en-US" sz="1600" dirty="0"/>
              <a:t>Friedrich Miescher (1844–1895) discovered nucleic acids.</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of Friedrich Miescher.">
            <a:extLst>
              <a:ext uri="{FF2B5EF4-FFF2-40B4-BE49-F238E27FC236}">
                <a16:creationId xmlns:a16="http://schemas.microsoft.com/office/drawing/2014/main" id="{455E5E16-B3E9-BC8D-B54D-67F12D5FFFF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2225" y="1008539"/>
            <a:ext cx="3778752" cy="5195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6105577"/>
            <a:ext cx="7733634" cy="368851"/>
          </a:xfrm>
        </p:spPr>
        <p:txBody>
          <a:bodyPr>
            <a:normAutofit/>
          </a:bodyPr>
          <a:lstStyle/>
          <a:p>
            <a:pPr>
              <a:lnSpc>
                <a:spcPct val="120000"/>
              </a:lnSpc>
              <a:spcBef>
                <a:spcPts val="0"/>
              </a:spcBef>
            </a:pPr>
            <a:r>
              <a:rPr lang="en-US" sz="1200" dirty="0"/>
              <a:t>(credit: Rao, A., Ryan, K.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Four scenarios in an experiment are shown.  In the first, living S cells are injected, and the mouse dies. In the second, living R cells are injected, and the mouse is healthy. In the third, heat-killed S cells are injected, and the mouse is healthy. In the fourth, mixture of heat-killed S cells and Living R cells are injected, and the mouse dies and living S cells are recovered.">
            <a:extLst>
              <a:ext uri="{FF2B5EF4-FFF2-40B4-BE49-F238E27FC236}">
                <a16:creationId xmlns:a16="http://schemas.microsoft.com/office/drawing/2014/main" id="{E80E2550-20A5-7F99-B0F3-5EB6E6FB8C8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95979" y="930222"/>
            <a:ext cx="6849674" cy="5137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775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32296" y="1125867"/>
            <a:ext cx="1664247" cy="5288533"/>
          </a:xfrm>
        </p:spPr>
        <p:txBody>
          <a:bodyPr>
            <a:normAutofit/>
          </a:bodyPr>
          <a:lstStyle/>
          <a:p>
            <a:pPr>
              <a:spcBef>
                <a:spcPts val="0"/>
              </a:spcBef>
            </a:pPr>
            <a:r>
              <a:rPr lang="en-US" sz="1600" dirty="0"/>
              <a:t>In Hershey and Chase's experiments, bacteria were infected with phage radiolabeled with either </a:t>
            </a:r>
            <a:r>
              <a:rPr lang="en-US" sz="1600" baseline="30000" dirty="0"/>
              <a:t>35</a:t>
            </a:r>
            <a:r>
              <a:rPr lang="en-US" sz="1600" dirty="0"/>
              <a:t>S, which labels protein, or </a:t>
            </a:r>
            <a:r>
              <a:rPr lang="en-US" sz="1600" baseline="30000" dirty="0"/>
              <a:t>32</a:t>
            </a:r>
            <a:r>
              <a:rPr lang="en-US" sz="1600" dirty="0"/>
              <a:t>P, which labels DNA. Only </a:t>
            </a:r>
            <a:r>
              <a:rPr lang="en-US" sz="1600" baseline="30000" dirty="0"/>
              <a:t>32</a:t>
            </a:r>
            <a:r>
              <a:rPr lang="en-US" sz="1600" dirty="0"/>
              <a:t>P entered the bacterial cells, indicating that DNA is the genetic material.</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shows bacteria being infected by phage labeled with ^{35}S, which is incorporated into the protein coat, or ^{32}P, which is incorporated into the DNA. Infected bacteria were separated from phage by centrifugation and cultured. The bacteria that had been infected with phage containing ^{32}P-labeled DNA made radioactive phage. The bacteria that had been infected with ^{35}S-labeled phage produced unlabeled phage. The results support the hypothesis that DNA, and not protein, is the genetic material.">
            <a:extLst>
              <a:ext uri="{FF2B5EF4-FFF2-40B4-BE49-F238E27FC236}">
                <a16:creationId xmlns:a16="http://schemas.microsoft.com/office/drawing/2014/main" id="{09DA141A-F62D-128F-121E-7B7E0F8D111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2193" y="1132196"/>
            <a:ext cx="5760087" cy="4593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78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957281"/>
            <a:ext cx="7686943" cy="1339347"/>
          </a:xfrm>
        </p:spPr>
        <p:txBody>
          <a:bodyPr>
            <a:normAutofit/>
          </a:bodyPr>
          <a:lstStyle/>
          <a:p>
            <a:pPr>
              <a:lnSpc>
                <a:spcPct val="120000"/>
              </a:lnSpc>
              <a:spcBef>
                <a:spcPts val="0"/>
              </a:spcBef>
            </a:pPr>
            <a:r>
              <a:rPr lang="en-US" sz="1600" dirty="0"/>
              <a:t>The purines have a double ring structure with a six-membered ring fused to a five-membered ring. Pyrimidines are smaller in size; they have a single six-membered ring structure.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llustration depicts the structure of a nucleoside, which is made up of a pentose with a nitrogenous base attached at the 1 prime position. There are two kinds of nitrogenous bases: pyrimidines, which have one six-membered ring, and purines, which have a six-membered ring fused to a five-membered ring. Cytosine, thymine, and uracil are pyrimidines, and adenine and guanine are purines. A nucleoside with one phosphate attached at the 5 prime position is called a nucleoside monophosphate. A nucleoside with two or three phosphates attached is called a nucleoside diphosphate or nucleoside triphosphate, respectively.">
            <a:extLst>
              <a:ext uri="{FF2B5EF4-FFF2-40B4-BE49-F238E27FC236}">
                <a16:creationId xmlns:a16="http://schemas.microsoft.com/office/drawing/2014/main" id="{7CBE5EB0-1341-A018-30E2-85A4BF99973E}"/>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863421" y="1266905"/>
            <a:ext cx="7426479" cy="3314681"/>
          </a:xfrm>
          <a:prstGeom prst="rect">
            <a:avLst/>
          </a:prstGeom>
        </p:spPr>
      </p:pic>
    </p:spTree>
    <p:extLst>
      <p:ext uri="{BB962C8B-B14F-4D97-AF65-F5344CB8AC3E}">
        <p14:creationId xmlns:p14="http://schemas.microsoft.com/office/powerpoint/2010/main" val="4089905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21300" y="994997"/>
            <a:ext cx="3021934" cy="5301631"/>
          </a:xfrm>
        </p:spPr>
        <p:txBody>
          <a:bodyPr>
            <a:normAutofit/>
          </a:bodyPr>
          <a:lstStyle/>
          <a:p>
            <a:pPr>
              <a:lnSpc>
                <a:spcPct val="120000"/>
              </a:lnSpc>
              <a:spcBef>
                <a:spcPts val="0"/>
              </a:spcBef>
            </a:pPr>
            <a:r>
              <a:rPr lang="en-US" sz="1600" dirty="0"/>
              <a:t>The X-ray diffraction pattern of DNA, which helped to elucidate its double-helix structure.</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e x-ray diffraction pattern is symmetrical, with dots in an x-shape">
            <a:extLst>
              <a:ext uri="{FF2B5EF4-FFF2-40B4-BE49-F238E27FC236}">
                <a16:creationId xmlns:a16="http://schemas.microsoft.com/office/drawing/2014/main" id="{1DCC145C-481C-01B0-58E5-5EA30161D5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491" y="994997"/>
            <a:ext cx="4403184" cy="5188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858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3" y="4560425"/>
            <a:ext cx="7602060" cy="1714266"/>
          </a:xfrm>
        </p:spPr>
        <p:txBody>
          <a:bodyPr>
            <a:normAutofit/>
          </a:bodyPr>
          <a:lstStyle/>
          <a:p>
            <a:r>
              <a:rPr lang="en-US" sz="1600" dirty="0"/>
              <a:t>DNA has </a:t>
            </a:r>
            <a:r>
              <a:rPr lang="en-US" sz="1600" dirty="0">
                <a:solidFill>
                  <a:srgbClr val="72A510"/>
                </a:solidFill>
              </a:rPr>
              <a:t>(a)</a:t>
            </a:r>
            <a:r>
              <a:rPr lang="en-US" sz="1600" dirty="0"/>
              <a:t> a double helix structure and </a:t>
            </a:r>
            <a:r>
              <a:rPr lang="en-US" sz="1600" dirty="0">
                <a:solidFill>
                  <a:srgbClr val="72A510"/>
                </a:solidFill>
              </a:rPr>
              <a:t>(b)</a:t>
            </a:r>
            <a:r>
              <a:rPr lang="en-US" sz="1600" dirty="0"/>
              <a:t> phosphodiester bonds. The </a:t>
            </a:r>
            <a:r>
              <a:rPr lang="en-US" sz="1600" dirty="0">
                <a:solidFill>
                  <a:srgbClr val="72A510"/>
                </a:solidFill>
              </a:rPr>
              <a:t>(c)</a:t>
            </a:r>
            <a:r>
              <a:rPr lang="en-US" sz="1600" dirty="0"/>
              <a:t> major and minor grooves are binding sites for DNA binding proteins during processes such as transcription (the copying of RNA from DNA) and replication.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Part A shows an illustration of a DNA double helix, which has a sugar-phosphate backbone on the outside and nitrogenous base pairs on the inside. Part B shows base pairing between thymine and adenine, which form two hydrogen bonds, and between guanine and cytosine, which form three hydrogen bonds. Part C shows a molecular model of the DNA double helix. The outside of the helix alternates between wide gaps, called major grooves, and narrow gaps, called minor grooves.">
            <a:extLst>
              <a:ext uri="{FF2B5EF4-FFF2-40B4-BE49-F238E27FC236}">
                <a16:creationId xmlns:a16="http://schemas.microsoft.com/office/drawing/2014/main" id="{82EA52C9-BC5A-2DC4-8D42-2B85D07F65FE}"/>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48583"/>
          <a:stretch/>
        </p:blipFill>
        <p:spPr bwMode="auto">
          <a:xfrm>
            <a:off x="694484" y="1342669"/>
            <a:ext cx="5613720" cy="29283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Part A shows an illustration of a DNA double helix, which has a sugar-phosphate backbone on the outside and nitrogenous base pairs on the inside. Part B shows base pairing between thymine and adenine, which form two hydrogen bonds, and between guanine and cytosine, which form three hydrogen bonds. Part C shows a molecular model of the DNA double helix. The outside of the helix alternates between wide gaps, called major grooves, and narrow gaps, called minor grooves.">
            <a:extLst>
              <a:ext uri="{FF2B5EF4-FFF2-40B4-BE49-F238E27FC236}">
                <a16:creationId xmlns:a16="http://schemas.microsoft.com/office/drawing/2014/main" id="{18336F08-DEB7-8B54-69B5-ED72EEFE6EAE}"/>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t="52320" r="72416"/>
          <a:stretch/>
        </p:blipFill>
        <p:spPr bwMode="auto">
          <a:xfrm>
            <a:off x="6620727" y="1449059"/>
            <a:ext cx="1548494" cy="2715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90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60425"/>
            <a:ext cx="7686943" cy="1714266"/>
          </a:xfrm>
        </p:spPr>
        <p:txBody>
          <a:bodyPr>
            <a:normAutofit lnSpcReduction="10000"/>
          </a:bodyPr>
          <a:lstStyle/>
          <a:p>
            <a:pPr>
              <a:lnSpc>
                <a:spcPct val="120000"/>
              </a:lnSpc>
              <a:spcBef>
                <a:spcPts val="0"/>
              </a:spcBef>
            </a:pPr>
            <a:r>
              <a:rPr lang="en-US" sz="1600" dirty="0"/>
              <a:t>In Frederick Sanger's dideoxy chain termination method, dye-labeled </a:t>
            </a:r>
            <a:r>
              <a:rPr lang="en-US" sz="1600" dirty="0" err="1"/>
              <a:t>dideoxynucleotides</a:t>
            </a:r>
            <a:r>
              <a:rPr lang="en-US" sz="1600" dirty="0"/>
              <a:t> are used to generate DNA fragments that terminate at different points. The DNA is separated by capillary electrophoresis (not defined) on the basis of size, and from the order of fragments formed, the DNA sequence can be read. The DNA sequence readout is shown on an electropherogram (not defined) that is generated by a laser scanner.</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Part A shows a template DNA strand and newly synthesized strands that were generated in the presence of dideoxynucleotides that terminate the chain at different points to generate fragments of different sizes. Each dideoxynucleotide is labeled a different color. Part B shows a sequence readout that was generated after the DNA fragments were separated on the basis of size. The color of the fragment indicates the identity of the nucleotide at the end of a given fragment. By reading the colors in order, the DNA sequence can be determined.">
            <a:extLst>
              <a:ext uri="{FF2B5EF4-FFF2-40B4-BE49-F238E27FC236}">
                <a16:creationId xmlns:a16="http://schemas.microsoft.com/office/drawing/2014/main" id="{4B7BB488-3EFA-CAA2-D9F6-372F0EBD089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67924" y="1097274"/>
            <a:ext cx="7008152" cy="3257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09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752609"/>
            <a:ext cx="7686942" cy="659535"/>
          </a:xfrm>
        </p:spPr>
        <p:txBody>
          <a:bodyPr>
            <a:normAutofit/>
          </a:bodyPr>
          <a:lstStyle/>
          <a:p>
            <a:pPr>
              <a:spcBef>
                <a:spcPts val="0"/>
              </a:spcBef>
            </a:pPr>
            <a:r>
              <a:rPr lang="en-US" sz="1600" dirty="0"/>
              <a:t>DNA can be separated on the basis of size using gel electrophoresis. </a:t>
            </a:r>
          </a:p>
          <a:p>
            <a:pPr>
              <a:spcBef>
                <a:spcPts val="0"/>
              </a:spcBef>
            </a:pPr>
            <a:r>
              <a:rPr lang="en-US" sz="1200" dirty="0"/>
              <a:t>(credit: James Jacob, Tompkins Cortland Community College)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mage shows a person using a handheld device with eight pipettes holding DNA material. The person places the device's pipettes directly over a prepared gel inside an electrphoresis machine. The gel already contains several lines of material where the user has previouly loaded DNA material.">
            <a:extLst>
              <a:ext uri="{FF2B5EF4-FFF2-40B4-BE49-F238E27FC236}">
                <a16:creationId xmlns:a16="http://schemas.microsoft.com/office/drawing/2014/main" id="{90AD2C86-E764-57AD-CDD0-F27E9A9DA01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96829" y="1066313"/>
            <a:ext cx="6950341" cy="4603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671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5150734"/>
            <a:ext cx="7686943" cy="1157468"/>
          </a:xfrm>
        </p:spPr>
        <p:txBody>
          <a:bodyPr>
            <a:normAutofit/>
          </a:bodyPr>
          <a:lstStyle/>
          <a:p>
            <a:pPr>
              <a:spcBef>
                <a:spcPts val="0"/>
              </a:spcBef>
            </a:pPr>
            <a:r>
              <a:rPr lang="en-US" sz="1600" dirty="0"/>
              <a:t>A eukaryote contains a well-defined nucleus, whereas in prokaryotes, the chromosome lies in the cytoplasm in an area called the nucleoid.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shows a eukaryotic cell, which has a membrane-bound nucleus containing chromatin and a nucleolus, and a prokaryotic cell, which has DNA contained in an area of the cytoplasm called the nucleoid. The prokaryotic cell is much smaller than the eukaryotic cell.">
            <a:extLst>
              <a:ext uri="{FF2B5EF4-FFF2-40B4-BE49-F238E27FC236}">
                <a16:creationId xmlns:a16="http://schemas.microsoft.com/office/drawing/2014/main" id="{B1EA55AB-DE7A-574A-4F6F-3BB95F73C6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097258"/>
            <a:ext cx="7315200" cy="3783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074290" y="1079411"/>
            <a:ext cx="4222254" cy="4987036"/>
          </a:xfrm>
        </p:spPr>
        <p:txBody>
          <a:bodyPr>
            <a:normAutofit/>
          </a:bodyPr>
          <a:lstStyle/>
          <a:p>
            <a:pPr>
              <a:spcBef>
                <a:spcPts val="0"/>
              </a:spcBef>
            </a:pPr>
            <a:r>
              <a:rPr lang="en-US" sz="1600" dirty="0"/>
              <a:t>These figures illustrate the compaction of the eukaryotic chromosome.</a:t>
            </a:r>
            <a:endParaRPr lang="en-US" sz="900" dirty="0"/>
          </a:p>
        </p:txBody>
      </p:sp>
      <p:pic>
        <p:nvPicPr>
          <p:cNvPr id="2" name="Picture 2" descr="Illustration shows the levels of organization of eukaryotic chromosomes, starting with the DNA double helix, which wraps around histone proteins. The entire DNA molecule wraps around many clusters of histone proteins, forming a structure that looks like beads on a string. The chromatin is further condensed by wrapping around a protein core. The result is a compact chromosome, shown in duplicated form.">
            <a:extLst>
              <a:ext uri="{FF2B5EF4-FFF2-40B4-BE49-F238E27FC236}">
                <a16:creationId xmlns:a16="http://schemas.microsoft.com/office/drawing/2014/main" id="{F923C843-E3F7-765F-38FB-D73BCA09072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5349" y="1079410"/>
            <a:ext cx="3100736" cy="4987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988689" y="1094029"/>
            <a:ext cx="3307854" cy="4972418"/>
          </a:xfrm>
        </p:spPr>
        <p:txBody>
          <a:bodyPr>
            <a:normAutofit/>
          </a:bodyPr>
          <a:lstStyle/>
          <a:p>
            <a:pPr>
              <a:spcBef>
                <a:spcPts val="0"/>
              </a:spcBef>
            </a:pPr>
            <a:r>
              <a:rPr lang="en-US" sz="1600" dirty="0"/>
              <a:t>The three suggested models of DNA replication. Gray indicates the original DNA strands, and blue indicates newly synthesized DNA.</a:t>
            </a:r>
            <a:endParaRPr lang="en-US" sz="500" dirty="0"/>
          </a:p>
        </p:txBody>
      </p:sp>
      <p:pic>
        <p:nvPicPr>
          <p:cNvPr id="15362" name="Picture 2" descr="Illustration shows the conservative, semi-conservative, and dispersive models of DNA synthesis. In the conservative model, when DNA is replicated and both newly synthesized strands are paired together. In the semi-conservative model, each newly synthesized strand pairs with a parent strand. In the dispersive model, newly synthesized DNA is interspersed with parent DNA within both DNA strands.">
            <a:extLst>
              <a:ext uri="{FF2B5EF4-FFF2-40B4-BE49-F238E27FC236}">
                <a16:creationId xmlns:a16="http://schemas.microsoft.com/office/drawing/2014/main" id="{91D8023F-C6C0-E73D-3508-A7A5B864627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8443" y="1094029"/>
            <a:ext cx="4031901" cy="474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47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9858" y="946691"/>
            <a:ext cx="2330367" cy="5444559"/>
          </a:xfrm>
        </p:spPr>
        <p:txBody>
          <a:bodyPr>
            <a:normAutofit fontScale="62500" lnSpcReduction="20000"/>
          </a:bodyPr>
          <a:lstStyle/>
          <a:p>
            <a:pPr>
              <a:lnSpc>
                <a:spcPct val="120000"/>
              </a:lnSpc>
              <a:spcBef>
                <a:spcPts val="0"/>
              </a:spcBef>
            </a:pPr>
            <a:r>
              <a:rPr lang="en-US" sz="2300" dirty="0"/>
              <a:t>Meselson and Stahl experimented with </a:t>
            </a:r>
            <a:r>
              <a:rPr lang="en-US" sz="2300" i="1" dirty="0"/>
              <a:t>E. coli</a:t>
            </a:r>
            <a:r>
              <a:rPr lang="en-US" sz="2300" dirty="0"/>
              <a:t> grown first in heavy nitrogen (</a:t>
            </a:r>
            <a:r>
              <a:rPr lang="en-US" sz="2300" baseline="30000" dirty="0"/>
              <a:t>15</a:t>
            </a:r>
            <a:r>
              <a:rPr lang="en-US" sz="2300" dirty="0"/>
              <a:t>N) then in </a:t>
            </a:r>
            <a:r>
              <a:rPr lang="en-US" sz="2300" baseline="30000" dirty="0"/>
              <a:t>14</a:t>
            </a:r>
            <a:r>
              <a:rPr lang="en-US" sz="2300" dirty="0"/>
              <a:t>N. DNA grown in </a:t>
            </a:r>
            <a:r>
              <a:rPr lang="en-US" sz="2300" baseline="30000" dirty="0"/>
              <a:t>15</a:t>
            </a:r>
            <a:r>
              <a:rPr lang="en-US" sz="2300" dirty="0"/>
              <a:t>N (red band) is heavier than DNA grown in </a:t>
            </a:r>
            <a:r>
              <a:rPr lang="en-US" sz="2300" baseline="30000" dirty="0"/>
              <a:t>14</a:t>
            </a:r>
            <a:r>
              <a:rPr lang="en-US" sz="2300" dirty="0"/>
              <a:t>N (orange band), and sediments to a lower level in cesium chloride solution in an ultracentrifuge. When DNA grown in </a:t>
            </a:r>
            <a:r>
              <a:rPr lang="en-US" sz="2300" baseline="30000" dirty="0"/>
              <a:t>15</a:t>
            </a:r>
            <a:r>
              <a:rPr lang="en-US" sz="2300" dirty="0"/>
              <a:t>N is switched to media containing </a:t>
            </a:r>
            <a:r>
              <a:rPr lang="en-US" sz="2300" baseline="30000" dirty="0"/>
              <a:t>14</a:t>
            </a:r>
            <a:r>
              <a:rPr lang="en-US" sz="2300" dirty="0"/>
              <a:t>N, after one round of cell division the DNA sediments halfway between the </a:t>
            </a:r>
            <a:r>
              <a:rPr lang="en-US" sz="2300" baseline="30000" dirty="0"/>
              <a:t>15</a:t>
            </a:r>
            <a:r>
              <a:rPr lang="en-US" sz="2300" dirty="0"/>
              <a:t>N and </a:t>
            </a:r>
            <a:r>
              <a:rPr lang="en-US" sz="2300" baseline="30000" dirty="0"/>
              <a:t>14</a:t>
            </a:r>
            <a:r>
              <a:rPr lang="en-US" sz="2300" dirty="0"/>
              <a:t>N levels, indicating that it now contains fifty percent </a:t>
            </a:r>
            <a:r>
              <a:rPr lang="en-US" sz="2300" baseline="30000" dirty="0"/>
              <a:t>14</a:t>
            </a:r>
            <a:r>
              <a:rPr lang="en-US" sz="2300" dirty="0"/>
              <a:t>N. In subsequent cell divisions, an increasing amount of DNA contains </a:t>
            </a:r>
            <a:r>
              <a:rPr lang="en-US" sz="2300" baseline="30000" dirty="0"/>
              <a:t>14</a:t>
            </a:r>
            <a:r>
              <a:rPr lang="en-US" sz="2300" dirty="0"/>
              <a:t>N only. This data supports the semi-conservative replication model. </a:t>
            </a:r>
            <a:endParaRPr lang="en-US" sz="1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Illustration shows an experiment in which E. coli was grown initially in media containing ^{15}N nucleotides. When the DNA was extracted and run in an ultracentrifuge, a band of DNA appeared low in the tube. The culture was next placed in ^{14}N medium. After one generation, all of the DNA appeared in the middle of the tube, indicating that the DNA was a mixture of half ^{14}N and half ^{15}N DNA. After two generations, half of the DNA appeared in the middle of the tube, and half appeared higher up, indicating that half the DNA contained 50% ^{15}N, and half contained ^{14}N only. In subsequent generations, more and more of the DNA appeared in the upper, ^{14}N band.">
            <a:extLst>
              <a:ext uri="{FF2B5EF4-FFF2-40B4-BE49-F238E27FC236}">
                <a16:creationId xmlns:a16="http://schemas.microsoft.com/office/drawing/2014/main" id="{7CC161EC-2A6A-F3B0-1C65-1EAE0AA62C2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775" y="1053261"/>
            <a:ext cx="5200053" cy="4537311"/>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28E914B7-F9ED-F972-2003-C29EA21CF939}"/>
              </a:ext>
            </a:extLst>
          </p:cNvPr>
          <p:cNvSpPr txBox="1">
            <a:spLocks/>
          </p:cNvSpPr>
          <p:nvPr/>
        </p:nvSpPr>
        <p:spPr>
          <a:xfrm>
            <a:off x="609601" y="5752622"/>
            <a:ext cx="4330700" cy="66177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pPr>
            <a:r>
              <a:rPr lang="en-US" sz="1200" dirty="0"/>
              <a:t>(credit: modification of work by Mariana Ruiz Villareal)</a:t>
            </a:r>
          </a:p>
        </p:txBody>
      </p:sp>
    </p:spTree>
    <p:extLst>
      <p:ext uri="{BB962C8B-B14F-4D97-AF65-F5344CB8AC3E}">
        <p14:creationId xmlns:p14="http://schemas.microsoft.com/office/powerpoint/2010/main" val="186699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85127"/>
            <a:ext cx="7686943" cy="906122"/>
          </a:xfrm>
        </p:spPr>
        <p:txBody>
          <a:bodyPr>
            <a:normAutofit/>
          </a:bodyPr>
          <a:lstStyle/>
          <a:p>
            <a:pPr>
              <a:lnSpc>
                <a:spcPct val="120000"/>
              </a:lnSpc>
              <a:spcBef>
                <a:spcPts val="0"/>
              </a:spcBef>
            </a:pPr>
            <a:r>
              <a:rPr lang="en-US" sz="1600" dirty="0"/>
              <a:t>First Components of DNA Replication. </a:t>
            </a:r>
          </a:p>
          <a:p>
            <a:pPr>
              <a:lnSpc>
                <a:spcPct val="120000"/>
              </a:lnSpc>
              <a:spcBef>
                <a:spcPts val="0"/>
              </a:spcBef>
            </a:pPr>
            <a:r>
              <a:rPr lang="en-US" sz="1200" dirty="0"/>
              <a:t>(credit: Rao, A., Ryan, K. Fletcher, S. and Tag, A. Department of Biology, Texas A&amp;M University)</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opoisomerase binds to D N A to relieve additional coiling. Helicase separates or unzips the two strands. Single-strand binding proteins attach to each D N A strand, and stablize S S D N A and keeps the strands open.  While the strands are separates, Primase makes R N A Primer, which is five to ten nucleotides long.">
            <a:extLst>
              <a:ext uri="{FF2B5EF4-FFF2-40B4-BE49-F238E27FC236}">
                <a16:creationId xmlns:a16="http://schemas.microsoft.com/office/drawing/2014/main" id="{BC6234A6-F304-512E-DD7F-FC7AB773B2E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016875"/>
            <a:ext cx="7686942" cy="4342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552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795215"/>
            <a:ext cx="7820626" cy="659535"/>
          </a:xfrm>
        </p:spPr>
        <p:txBody>
          <a:bodyPr>
            <a:normAutofit fontScale="92500"/>
          </a:bodyPr>
          <a:lstStyle/>
          <a:p>
            <a:pPr>
              <a:spcBef>
                <a:spcPts val="0"/>
              </a:spcBef>
            </a:pPr>
            <a:r>
              <a:rPr lang="en-US" sz="1600" dirty="0"/>
              <a:t>The ends of linear chromosomes are maintained by the action of the telomerase enzyme. </a:t>
            </a:r>
          </a:p>
          <a:p>
            <a:pPr>
              <a:spcBef>
                <a:spcPts val="0"/>
              </a:spcBef>
            </a:pPr>
            <a:r>
              <a:rPr lang="en-US" sz="1300" dirty="0"/>
              <a:t>(credit: Rao, A. and Fletcher, S. Department of Biology, Texas A&amp;M University)</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process of Telomere Replication is shown. The starting image has an unreplicated end, and is missing DNA on the lagging strang.  Telomerase has an associated R N A that complements the 5 prime overhang at the end of the chromosome, creating an extension of the unreplicated end. The R N A template is used to synthesize the complementary strand, and telomerase again extends the unreplicated end. Telomerase then shifts, and the process is repeated. Next, primase and D N A polymerase synthesize the rest of the complementary strand. And the lagging strand is completed.">
            <a:extLst>
              <a:ext uri="{FF2B5EF4-FFF2-40B4-BE49-F238E27FC236}">
                <a16:creationId xmlns:a16="http://schemas.microsoft.com/office/drawing/2014/main" id="{387E5CC3-1E5C-3DA4-4192-5E663D318FE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32992" y="911625"/>
            <a:ext cx="6478016" cy="4865761"/>
          </a:xfrm>
          <a:prstGeom prst="rect">
            <a:avLst/>
          </a:prstGeom>
        </p:spPr>
      </p:pic>
    </p:spTree>
    <p:extLst>
      <p:ext uri="{BB962C8B-B14F-4D97-AF65-F5344CB8AC3E}">
        <p14:creationId xmlns:p14="http://schemas.microsoft.com/office/powerpoint/2010/main" val="1387457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89156"/>
            <a:ext cx="7686943" cy="1025244"/>
          </a:xfrm>
        </p:spPr>
        <p:txBody>
          <a:bodyPr>
            <a:normAutofit/>
          </a:bodyPr>
          <a:lstStyle/>
          <a:p>
            <a:pPr>
              <a:spcBef>
                <a:spcPts val="0"/>
              </a:spcBef>
            </a:pPr>
            <a:r>
              <a:rPr lang="en-US" sz="1600" dirty="0"/>
              <a:t>Elizabeth Blackburn, 2009 Nobel Laureate, is the scientist who discovered how telomerase works. </a:t>
            </a:r>
          </a:p>
          <a:p>
            <a:pPr>
              <a:spcBef>
                <a:spcPts val="0"/>
              </a:spcBef>
            </a:pPr>
            <a:r>
              <a:rPr lang="en-US" sz="1200" dirty="0"/>
              <a:t>(credit: US Embassy Sweden)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Photo of Elizabeth Blackburn.">
            <a:extLst>
              <a:ext uri="{FF2B5EF4-FFF2-40B4-BE49-F238E27FC236}">
                <a16:creationId xmlns:a16="http://schemas.microsoft.com/office/drawing/2014/main" id="{2E10C7E8-EC21-F5C1-7A72-1E2C01E268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567" y="1053766"/>
            <a:ext cx="5618866" cy="4172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270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10051"/>
            <a:ext cx="7686943" cy="1124939"/>
          </a:xfrm>
        </p:spPr>
        <p:txBody>
          <a:bodyPr>
            <a:normAutofit/>
          </a:bodyPr>
          <a:lstStyle/>
          <a:p>
            <a:pPr>
              <a:spcBef>
                <a:spcPts val="0"/>
              </a:spcBef>
            </a:pPr>
            <a:r>
              <a:rPr lang="en-US" sz="1600" dirty="0"/>
              <a:t>Proofreading by DNA polymerase corrects errors during replication.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Illustration shows D N A polymerase replicating a strand of D N A. The enzyme has accidentally inserted G opposite A, resulting in a bulge. The enzyme backs up to fix the error.">
            <a:extLst>
              <a:ext uri="{FF2B5EF4-FFF2-40B4-BE49-F238E27FC236}">
                <a16:creationId xmlns:a16="http://schemas.microsoft.com/office/drawing/2014/main" id="{B987DF26-1776-3DFD-EC4E-A11BB8F30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1340931"/>
            <a:ext cx="69088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540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82228" y="1152983"/>
            <a:ext cx="2914315" cy="4582007"/>
          </a:xfrm>
        </p:spPr>
        <p:txBody>
          <a:bodyPr>
            <a:normAutofit/>
          </a:bodyPr>
          <a:lstStyle/>
          <a:p>
            <a:pPr>
              <a:spcBef>
                <a:spcPts val="0"/>
              </a:spcBef>
            </a:pPr>
            <a:r>
              <a:rPr lang="en-US" sz="1600" dirty="0"/>
              <a:t>In mismatch repair, the incorrectly added base is detected after replication. The mismatch repair proteins detect this base and remove it from the newly synthesized strand by nuclease action. The gap is now filled with the correctly paired base.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The top illustration shows a replicated DNA strand with G-T base mismatch. The bottom illustration shows the repaired DNA, which has the correct G-C base pairing.">
            <a:extLst>
              <a:ext uri="{FF2B5EF4-FFF2-40B4-BE49-F238E27FC236}">
                <a16:creationId xmlns:a16="http://schemas.microsoft.com/office/drawing/2014/main" id="{027B8984-E43D-553D-EA15-8461087DDA6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2117" y="1152983"/>
            <a:ext cx="4471767" cy="4726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82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0" y="911625"/>
            <a:ext cx="2200544" cy="4823365"/>
          </a:xfrm>
        </p:spPr>
        <p:txBody>
          <a:bodyPr>
            <a:normAutofit/>
          </a:bodyPr>
          <a:lstStyle/>
          <a:p>
            <a:pPr>
              <a:spcBef>
                <a:spcPts val="0"/>
              </a:spcBef>
            </a:pPr>
            <a:r>
              <a:rPr lang="en-US" sz="1600" dirty="0"/>
              <a:t>Nucleotide excision repairs thymine dimers. When exposed to UV, </a:t>
            </a:r>
            <a:r>
              <a:rPr lang="en-US" sz="1600" dirty="0" err="1"/>
              <a:t>thymines</a:t>
            </a:r>
            <a:r>
              <a:rPr lang="en-US" sz="1600" dirty="0"/>
              <a:t> lying adjacent to each other can form thymine dimers. In normal cells, they are excised and replaced.</a:t>
            </a:r>
          </a:p>
          <a:p>
            <a:pPr>
              <a:spcBef>
                <a:spcPts val="0"/>
              </a:spcBef>
            </a:pPr>
            <a:r>
              <a:rPr lang="en-US" sz="1200" dirty="0"/>
              <a:t>(credit: Rao, A.,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Illustration shows a D N A strand in which a thymine dimer has formed. Excision repair enzyme cut out the section of D N A that contains the dimer so it can be replaced with normal base pairs.  Nuclease cuts the D N A on each side of the dimer, and removes the single strand of D N A containing the dimer.  DNA Polymerase synthesizes new D N A to repair the hole.  D N A ligase forms the final phosphidiester bond between the new D N A and old D N A.">
            <a:extLst>
              <a:ext uri="{FF2B5EF4-FFF2-40B4-BE49-F238E27FC236}">
                <a16:creationId xmlns:a16="http://schemas.microsoft.com/office/drawing/2014/main" id="{32AA918B-272C-05FA-791F-152E780CE32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6013" y="911625"/>
            <a:ext cx="5262768" cy="54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697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53965"/>
            <a:ext cx="7686943" cy="1460435"/>
          </a:xfrm>
        </p:spPr>
        <p:txBody>
          <a:bodyPr>
            <a:normAutofit/>
          </a:bodyPr>
          <a:lstStyle/>
          <a:p>
            <a:pPr>
              <a:spcBef>
                <a:spcPts val="0"/>
              </a:spcBef>
            </a:pPr>
            <a:r>
              <a:rPr lang="en-US" sz="1600" dirty="0"/>
              <a:t>Xeroderma pigmentosa is a condition in which thymine dimerization from exposure to UV is not repaired. Exposure to sunlight results in skin lesions. </a:t>
            </a:r>
          </a:p>
          <a:p>
            <a:pPr>
              <a:spcBef>
                <a:spcPts val="0"/>
              </a:spcBef>
            </a:pPr>
            <a:r>
              <a:rPr lang="en-US" sz="1200" dirty="0"/>
              <a:t>(credit: James Halpern et al.)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Photo shows a person with mottled skin lesions that result from xermoderma pigmentosa.">
            <a:extLst>
              <a:ext uri="{FF2B5EF4-FFF2-40B4-BE49-F238E27FC236}">
                <a16:creationId xmlns:a16="http://schemas.microsoft.com/office/drawing/2014/main" id="{70EF8DA2-0419-A0FB-9333-2916A17647F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68964" y="1236132"/>
            <a:ext cx="4206071" cy="3546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552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30814" y="1050745"/>
            <a:ext cx="3365729" cy="4684246"/>
          </a:xfrm>
        </p:spPr>
        <p:txBody>
          <a:bodyPr>
            <a:normAutofit/>
          </a:bodyPr>
          <a:lstStyle/>
          <a:p>
            <a:pPr>
              <a:spcBef>
                <a:spcPts val="0"/>
              </a:spcBef>
            </a:pPr>
            <a:r>
              <a:rPr lang="en-US" sz="1600" dirty="0"/>
              <a:t>Mutations can lead to changes in the protein sequence encoded by the DNA.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Illustration shows different types of point mutations that result from a single amino acid substitution. In a silent mutation, no change in the amino acid sequence occurs. In a missense mutation, one amino acid is substituted for another. In a nonsense mutation, a stop codon is substituted for an amino acid. In a frameshift mutation, one or more bases is added or deleted, resulting in a change in the reading frame.">
            <a:extLst>
              <a:ext uri="{FF2B5EF4-FFF2-40B4-BE49-F238E27FC236}">
                <a16:creationId xmlns:a16="http://schemas.microsoft.com/office/drawing/2014/main" id="{0431CF57-D5DD-5F85-0A00-21E72E470CF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3771" y="1050744"/>
            <a:ext cx="3990763" cy="5097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875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7125</TotalTime>
  <Words>2222</Words>
  <Application>Microsoft Office PowerPoint</Application>
  <PresentationFormat>On-screen Show (4:3)</PresentationFormat>
  <Paragraphs>98</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139</cp:revision>
  <dcterms:created xsi:type="dcterms:W3CDTF">2012-06-04T02:13:36Z</dcterms:created>
  <dcterms:modified xsi:type="dcterms:W3CDTF">2025-02-19T18:22:13Z</dcterms:modified>
</cp:coreProperties>
</file>