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18"/>
  </p:notesMasterIdLst>
  <p:handoutMasterIdLst>
    <p:handoutMasterId r:id="rId19"/>
  </p:handoutMasterIdLst>
  <p:sldIdLst>
    <p:sldId id="256" r:id="rId2"/>
    <p:sldId id="277" r:id="rId3"/>
    <p:sldId id="410" r:id="rId4"/>
    <p:sldId id="406" r:id="rId5"/>
    <p:sldId id="338" r:id="rId6"/>
    <p:sldId id="407" r:id="rId7"/>
    <p:sldId id="394" r:id="rId8"/>
    <p:sldId id="395" r:id="rId9"/>
    <p:sldId id="388" r:id="rId10"/>
    <p:sldId id="396" r:id="rId11"/>
    <p:sldId id="346" r:id="rId12"/>
    <p:sldId id="390" r:id="rId13"/>
    <p:sldId id="391" r:id="rId14"/>
    <p:sldId id="387" r:id="rId15"/>
    <p:sldId id="408" r:id="rId16"/>
    <p:sldId id="40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401" autoAdjust="0"/>
    <p:restoredTop sz="85752" autoAdjust="0"/>
  </p:normalViewPr>
  <p:slideViewPr>
    <p:cSldViewPr snapToGrid="0" snapToObjects="1">
      <p:cViewPr varScale="1">
        <p:scale>
          <a:sx n="76" d="100"/>
          <a:sy n="76" d="100"/>
        </p:scale>
        <p:origin x="630" y="78"/>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2/19/2025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2/19/2025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24242"/>
                </a:solidFill>
                <a:effectLst/>
                <a:latin typeface="Neue Helvetica W01"/>
              </a:rPr>
              <a:t>Locations of gene regulation. The regulation of gene expression occurs at multiple steps going from DNA to the functional gene product, usually a protein. It begins with chromatin structure making the DNA more or less accessible for transcription by RNA polymerase. In eukaryotes, the primary mRNA transcript must be processed before it can be translated in the cytoplasm. The final level of active protein in the cell depends not only on the rate of synthesis, but also on the rate of degradation of mRNA and protein. </a:t>
            </a:r>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536835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1587248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2151490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3278499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3276339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2850140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4227085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1590863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670226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511602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3629825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125548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564926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3053378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16 GENE EXPRESSION</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6659" y="2518772"/>
            <a:ext cx="2010681" cy="260113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247909"/>
            <a:ext cx="7910511" cy="2214175"/>
          </a:xfrm>
        </p:spPr>
        <p:txBody>
          <a:bodyPr>
            <a:normAutofit/>
          </a:bodyPr>
          <a:lstStyle/>
          <a:p>
            <a:pPr>
              <a:lnSpc>
                <a:spcPct val="120000"/>
              </a:lnSpc>
              <a:spcBef>
                <a:spcPts val="0"/>
              </a:spcBef>
            </a:pPr>
            <a:r>
              <a:rPr lang="en-US" sz="1600" dirty="0"/>
              <a:t>The genetic content of each somatic cell in an organism is the same, but not all genes are expressed in every cell. The control of which genes are expressed dictates whether a cell is </a:t>
            </a:r>
            <a:r>
              <a:rPr lang="en-US" sz="1600" dirty="0">
                <a:solidFill>
                  <a:srgbClr val="72A510"/>
                </a:solidFill>
              </a:rPr>
              <a:t>(a)</a:t>
            </a:r>
            <a:r>
              <a:rPr lang="en-US" sz="1600" dirty="0"/>
              <a:t> an eye cell or </a:t>
            </a:r>
            <a:r>
              <a:rPr lang="en-US" sz="1600" dirty="0">
                <a:solidFill>
                  <a:srgbClr val="72A510"/>
                </a:solidFill>
              </a:rPr>
              <a:t>(b)</a:t>
            </a:r>
            <a:r>
              <a:rPr lang="en-US" sz="1600" dirty="0"/>
              <a:t> a liver cell. It is the differential gene expression patterns that arise in different cells that give rise to </a:t>
            </a:r>
            <a:r>
              <a:rPr lang="en-US" sz="1600" dirty="0">
                <a:solidFill>
                  <a:srgbClr val="72A510"/>
                </a:solidFill>
              </a:rPr>
              <a:t>(c)</a:t>
            </a:r>
            <a:r>
              <a:rPr lang="en-US" sz="1600" dirty="0"/>
              <a:t> a complete organism.</a:t>
            </a:r>
            <a:endParaRPr lang="en-US" sz="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16.1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Part A depicts a cross section of an eyeball, which has a lens at the front and a cluster of blood vessels at the back. Part B depicts a liver, which is shaped like a triangle. Beneath the liver is a lobe-shaped gall bladder connected to a pancreas by a stem-like vessel. Part C is a sketch, drawn by Leonardo Da Vinci, of a man standing erect with outstretched arms. Superimposed on this image, the man has his legs spread and his arms uplifted.">
            <a:extLst>
              <a:ext uri="{FF2B5EF4-FFF2-40B4-BE49-F238E27FC236}">
                <a16:creationId xmlns:a16="http://schemas.microsoft.com/office/drawing/2014/main" id="{2805B5C6-A439-D618-7906-DA1534B0671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490" r="17215"/>
          <a:stretch/>
        </p:blipFill>
        <p:spPr bwMode="auto">
          <a:xfrm>
            <a:off x="818976" y="1217698"/>
            <a:ext cx="7502747" cy="2879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6086378"/>
            <a:ext cx="7910511" cy="317831"/>
          </a:xfrm>
        </p:spPr>
        <p:txBody>
          <a:bodyPr>
            <a:normAutofit/>
          </a:bodyPr>
          <a:lstStyle/>
          <a:p>
            <a:pPr>
              <a:lnSpc>
                <a:spcPct val="120000"/>
              </a:lnSpc>
              <a:spcBef>
                <a:spcPts val="0"/>
              </a:spcBef>
            </a:pPr>
            <a:r>
              <a:rPr lang="en-US" sz="1200" dirty="0"/>
              <a:t>(credit: Rao, A. and Ryan, K.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16.2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A cell diagram is shown. A signal leads to chromatin unpacking through histone acetylation, DNA methylation, which triggers DNA transcription, RNA processing by adding 5’ cap, poly A tail, and splicing of introns and exons, and m R N A to leaving the nucleus and entering the cytoplasm. In the cytoplasm, translation occurs, leading to formation of a polypeptide, its processing and modification to produce protein’s functional form, transport to designated cellular and extracellular destinations, eventual degradation of both the mRNA and the protein.">
            <a:extLst>
              <a:ext uri="{FF2B5EF4-FFF2-40B4-BE49-F238E27FC236}">
                <a16:creationId xmlns:a16="http://schemas.microsoft.com/office/drawing/2014/main" id="{FE92E5AB-15B7-6B8E-4B55-0881D90D8B3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09781" y="972489"/>
            <a:ext cx="6710147" cy="5032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045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09955"/>
            <a:ext cx="7910511" cy="2052130"/>
          </a:xfrm>
        </p:spPr>
        <p:txBody>
          <a:bodyPr>
            <a:normAutofit lnSpcReduction="10000"/>
          </a:bodyPr>
          <a:lstStyle/>
          <a:p>
            <a:pPr>
              <a:lnSpc>
                <a:spcPct val="120000"/>
              </a:lnSpc>
              <a:spcBef>
                <a:spcPts val="0"/>
              </a:spcBef>
            </a:pPr>
            <a:r>
              <a:rPr lang="en-US" sz="1600" dirty="0"/>
              <a:t>Regulation in Prokaryotes and Eukaryotes: </a:t>
            </a:r>
            <a:r>
              <a:rPr lang="en-US" sz="1600" dirty="0">
                <a:solidFill>
                  <a:srgbClr val="72A510"/>
                </a:solidFill>
              </a:rPr>
              <a:t>(a)</a:t>
            </a:r>
            <a:r>
              <a:rPr lang="en-US" sz="1600" dirty="0"/>
              <a:t> Prokaryotic transcription and translation occur simultaneously in the cytoplasm, and regulation occurs primarily at the transcriptional level. </a:t>
            </a:r>
            <a:r>
              <a:rPr lang="en-US" sz="1600" dirty="0">
                <a:solidFill>
                  <a:srgbClr val="72A510"/>
                </a:solidFill>
              </a:rPr>
              <a:t>(b)</a:t>
            </a:r>
            <a:r>
              <a:rPr lang="en-US" sz="1600" dirty="0"/>
              <a:t> Eukaryotic gene expression is regulated during transcription and RNA processing, which take place in the nucleus, and during protein translation, which takes place in the cytoplasm. Further regulation may occur through post-translational modifications of proteins in both prokaryotes and eukaryotes. </a:t>
            </a:r>
          </a:p>
          <a:p>
            <a:pPr>
              <a:lnSpc>
                <a:spcPct val="120000"/>
              </a:lnSpc>
              <a:spcBef>
                <a:spcPts val="0"/>
              </a:spcBef>
            </a:pPr>
            <a:r>
              <a:rPr lang="en-US" sz="1200" dirty="0"/>
              <a:t>(credit: Rao, A., Ryan, K. Fletcher, S. and Tag,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16.3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Prokaryotic cells do not have a nucleus, and D N A is located in the cytoplasm. Ribosomes attach to the m R N A as it is being transcribed from D N A. Thus, transcription and translation occur simultaneously. In eukaryotic cells, the D N A is located in the nucleus, and ribosomes are located in the cytoplasm. After being transcribed, pre m R N A is processed in the nucleus to make the mature mRNA, which is then exported to the cytoplasm where ribosomes become associated with it and translation begins.">
            <a:extLst>
              <a:ext uri="{FF2B5EF4-FFF2-40B4-BE49-F238E27FC236}">
                <a16:creationId xmlns:a16="http://schemas.microsoft.com/office/drawing/2014/main" id="{B8C7B143-7A2D-827C-6BB3-3E6D4D0FA90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09599" y="1112762"/>
            <a:ext cx="7910511" cy="3025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430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49792"/>
            <a:ext cx="7805871" cy="1458410"/>
          </a:xfrm>
        </p:spPr>
        <p:txBody>
          <a:bodyPr>
            <a:normAutofit fontScale="92500"/>
          </a:bodyPr>
          <a:lstStyle/>
          <a:p>
            <a:pPr>
              <a:lnSpc>
                <a:spcPct val="120000"/>
              </a:lnSpc>
              <a:spcBef>
                <a:spcPts val="0"/>
              </a:spcBef>
            </a:pPr>
            <a:r>
              <a:rPr lang="en-US" sz="1600" dirty="0"/>
              <a:t>The Tryptophan Operon: The five genes that are needed to synthesize tryptophan in </a:t>
            </a:r>
            <a:r>
              <a:rPr lang="en-US" sz="1600" i="1" dirty="0"/>
              <a:t>E. coli</a:t>
            </a:r>
            <a:r>
              <a:rPr lang="en-US" sz="1600" dirty="0"/>
              <a:t> are located next to each other in the </a:t>
            </a:r>
            <a:r>
              <a:rPr lang="en-US" sz="1600" i="1" dirty="0" err="1"/>
              <a:t>trp</a:t>
            </a:r>
            <a:r>
              <a:rPr lang="en-US" sz="1600" dirty="0"/>
              <a:t> operon. When tryptophan is plentiful, two tryptophan molecules bind the repressor protein at the operator sequence. This physically blocks the RNA polymerase from transcribing the tryptophan genes. When tryptophan is absent, the repressor protein does not bind to the operator and the genes are transcribed.</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16.4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The trp operon has a promoter, an operator, and five genes named trpE, trpD, trpC, trpB, and trpA that are located in sequential order on the DNA. RNA polymerase binds to the promoter. When tryptophan is present, the trp repressor binds the operator and prevents the RNA polymerase from moving past the operator; therefore, RNA synthesis is blocked. In the absence of tryptophan, the repressor dissociates from the operator. RNA polymerase can now slide past the operator, and transcription begins.">
            <a:extLst>
              <a:ext uri="{FF2B5EF4-FFF2-40B4-BE49-F238E27FC236}">
                <a16:creationId xmlns:a16="http://schemas.microsoft.com/office/drawing/2014/main" id="{5763D81D-B630-B1F0-B9E6-791000B322A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14500" y="1057665"/>
            <a:ext cx="5715000"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1775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The lac operon consists of a promoter, an operator, and three genes named lacZ, lacY, and lacA that are located in sequential order on the DNA. In the absence of cAMP, the CAP protein does not bind the DNA. RNA polymerase binds the promoter, and transcription occurs at a slow rate. In the presence of cAMP, a CAP–cAMP complex binds to the promoter and increases RNA polymerase activity. As a result, the rate of RNA synthesis is increased.">
            <a:extLst>
              <a:ext uri="{FF2B5EF4-FFF2-40B4-BE49-F238E27FC236}">
                <a16:creationId xmlns:a16="http://schemas.microsoft.com/office/drawing/2014/main" id="{66BFEE5E-D27D-38EA-8218-81D98EDD11AE}"/>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714500" y="1115540"/>
            <a:ext cx="5715000" cy="337820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4602319"/>
            <a:ext cx="7805871" cy="1624861"/>
          </a:xfrm>
        </p:spPr>
        <p:txBody>
          <a:bodyPr>
            <a:normAutofit/>
          </a:bodyPr>
          <a:lstStyle/>
          <a:p>
            <a:pPr>
              <a:lnSpc>
                <a:spcPct val="120000"/>
              </a:lnSpc>
              <a:spcBef>
                <a:spcPts val="0"/>
              </a:spcBef>
            </a:pPr>
            <a:r>
              <a:rPr lang="en-US" sz="1600" dirty="0"/>
              <a:t>Transcriptional Activation by the CAP Protein: When glucose levels fall, </a:t>
            </a:r>
            <a:r>
              <a:rPr lang="en-US" sz="1600" i="1" dirty="0"/>
              <a:t>E. coli</a:t>
            </a:r>
            <a:r>
              <a:rPr lang="en-US" sz="1600" dirty="0"/>
              <a:t> may use other sugars for fuel but must transcribe new genes to do so. As glucose supplies become limited, cAMP levels increase. This cAMP binds to the CAP protein, a positive regulator that binds to an operator region upstream of the genes required to use other sugar sources.</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16.5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35940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051139" y="911625"/>
            <a:ext cx="4292095" cy="5385003"/>
          </a:xfrm>
        </p:spPr>
        <p:txBody>
          <a:bodyPr>
            <a:normAutofit/>
          </a:bodyPr>
          <a:lstStyle/>
          <a:p>
            <a:pPr>
              <a:lnSpc>
                <a:spcPct val="110000"/>
              </a:lnSpc>
              <a:spcBef>
                <a:spcPts val="0"/>
              </a:spcBef>
            </a:pPr>
            <a:r>
              <a:rPr lang="en-US" sz="1600" dirty="0"/>
              <a:t>Transcription of the </a:t>
            </a:r>
            <a:r>
              <a:rPr lang="en-US" sz="1600" i="1" dirty="0"/>
              <a:t>lac</a:t>
            </a:r>
            <a:r>
              <a:rPr lang="en-US" sz="1600" dirty="0"/>
              <a:t> operon is carefully regulated so that its expression only occurs when glucose is limited and lactose is present to serve as an alternative fuel source.</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16.6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 name="Picture 3" descr="The lac operon consists of a promoter, an operator, and three genes named lacZ, lacY, and lacA. RNA polymerase binds to the promoter. In the absence of lactose, the lac repressor binds to the operator and prevents RNA polymerase from transcribing the operon. In the presence of lactose, the repressor is released from the operator, and transcription proceeds at a slow rate. Binding of the cAMP–CAP complex to the promoter stimulates RNA polymerase activity and increases RNA synthesis. However, even in the presence of the cAMP–CAP complex, RNA synthesis is blocked if the repressor binds to the promoter.">
            <a:extLst>
              <a:ext uri="{FF2B5EF4-FFF2-40B4-BE49-F238E27FC236}">
                <a16:creationId xmlns:a16="http://schemas.microsoft.com/office/drawing/2014/main" id="{726E18C0-D1E2-AB14-FFFD-7DB813680226}"/>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09601" y="966440"/>
            <a:ext cx="2984499" cy="5275372"/>
          </a:xfrm>
          <a:prstGeom prst="rect">
            <a:avLst/>
          </a:prstGeom>
        </p:spPr>
      </p:pic>
    </p:spTree>
    <p:extLst>
      <p:ext uri="{BB962C8B-B14F-4D97-AF65-F5344CB8AC3E}">
        <p14:creationId xmlns:p14="http://schemas.microsoft.com/office/powerpoint/2010/main" val="4089905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6291" y="4433105"/>
            <a:ext cx="7686943" cy="1863524"/>
          </a:xfrm>
        </p:spPr>
        <p:txBody>
          <a:bodyPr>
            <a:normAutofit/>
          </a:bodyPr>
          <a:lstStyle/>
          <a:p>
            <a:pPr>
              <a:spcBef>
                <a:spcPts val="0"/>
              </a:spcBef>
            </a:pPr>
            <a:r>
              <a:rPr lang="en-US" sz="1600" dirty="0"/>
              <a:t>DNA is folded around histone proteins to create </a:t>
            </a:r>
            <a:r>
              <a:rPr lang="en-US" sz="1600" dirty="0">
                <a:solidFill>
                  <a:srgbClr val="72A510"/>
                </a:solidFill>
              </a:rPr>
              <a:t>(a)</a:t>
            </a:r>
            <a:r>
              <a:rPr lang="en-US" sz="1600" dirty="0"/>
              <a:t> nucleosome complexes. These nucleosomes control the access of proteins to the underlying DNA. When viewed through an electron microscope </a:t>
            </a:r>
            <a:r>
              <a:rPr lang="en-US" sz="1600" dirty="0">
                <a:solidFill>
                  <a:srgbClr val="72A510"/>
                </a:solidFill>
              </a:rPr>
              <a:t>(b)</a:t>
            </a:r>
            <a:r>
              <a:rPr lang="en-US" sz="1600" dirty="0"/>
              <a:t>, the nucleosomes look like beads on a string. </a:t>
            </a:r>
          </a:p>
          <a:p>
            <a:pPr>
              <a:spcBef>
                <a:spcPts val="0"/>
              </a:spcBef>
            </a:pPr>
            <a:r>
              <a:rPr lang="en-US" sz="1200" dirty="0"/>
              <a:t>(credit “micrograph”: modification of work by Chris Woodcock)</a:t>
            </a:r>
            <a:endParaRPr lang="en-US" sz="4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16.7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Part A depicts a nucleosome composed of spherical histone proteins that are fused together. A double-stranded D N A helix wraps around the nucleosome twice. Free D N A extends from either end of the nucleosome. Part B is an electron micrograph of D N A that is associated with nucleosomes. Each nucleosome looks like a bead. The beads are connected together by free D N A. Nine beads strung together is approximately 150 n m across.">
            <a:extLst>
              <a:ext uri="{FF2B5EF4-FFF2-40B4-BE49-F238E27FC236}">
                <a16:creationId xmlns:a16="http://schemas.microsoft.com/office/drawing/2014/main" id="{BE7D891C-0720-7E5E-6B4C-73F7EA3D181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89806" y="1228948"/>
            <a:ext cx="7764387" cy="3204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9858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28121" y="1030920"/>
            <a:ext cx="1921396" cy="5243771"/>
          </a:xfrm>
        </p:spPr>
        <p:txBody>
          <a:bodyPr>
            <a:normAutofit fontScale="92500"/>
          </a:bodyPr>
          <a:lstStyle/>
          <a:p>
            <a:r>
              <a:rPr lang="en-US" sz="1600" dirty="0"/>
              <a:t>Nucleosomes can slide along DNA. When nucleosomes are spaced closely together (top), transcription factors cannot bind and gene expression is turned off. When the nucleosomes are spaced far apart (bottom), the DNA is exposed. Transcription factors can bind, allowing gene expression to occur. Modifications to the histones and DNA affect nucleosome spacing.</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16.8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Nucleosomes are depicted as wheel-like structures. The nucleosomes are made up of histones, and have DNA wrapped around the outside. Each histone has a tail that juts out from the wheel. When DNA and the histone tails are methylated, the nucleosomes pack tightly together so there is no free DNA. Transcription factors cannot bind, and genes are not expressed. Acetylation of histone tails results in a looser packing of the nucleosomes. Free DNA is exposed between the nucleosomes, and transcription factors are able to bind genes on this exposed DNA.">
            <a:extLst>
              <a:ext uri="{FF2B5EF4-FFF2-40B4-BE49-F238E27FC236}">
                <a16:creationId xmlns:a16="http://schemas.microsoft.com/office/drawing/2014/main" id="{BC003170-0B48-ACFB-9C57-48223FCFEE4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4483" y="1030920"/>
            <a:ext cx="5715000"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390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66481"/>
            <a:ext cx="7686943" cy="1008210"/>
          </a:xfrm>
        </p:spPr>
        <p:txBody>
          <a:bodyPr>
            <a:normAutofit/>
          </a:bodyPr>
          <a:lstStyle/>
          <a:p>
            <a:pPr>
              <a:lnSpc>
                <a:spcPct val="120000"/>
              </a:lnSpc>
              <a:spcBef>
                <a:spcPts val="0"/>
              </a:spcBef>
            </a:pPr>
            <a:r>
              <a:rPr lang="en-US" sz="1600" dirty="0"/>
              <a:t>Histone proteins and DNA nucleotides can be modified chemically. Modifications affect nucleosome spacing and gene expression. </a:t>
            </a:r>
          </a:p>
          <a:p>
            <a:pPr>
              <a:lnSpc>
                <a:spcPct val="120000"/>
              </a:lnSpc>
              <a:spcBef>
                <a:spcPts val="0"/>
              </a:spcBef>
            </a:pPr>
            <a:r>
              <a:rPr lang="en-US" sz="1200" dirty="0"/>
              <a:t>(credit: modification of work by NIH)</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16.9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42" name="Picture 2" descr="Illustration shows a chromosome that is partially unraveled and magnified, revealing histone proteins wound around the DNA double helix. Histones are proteins around which DNA winds for compaction and gene regulation. Methylation of DNA and chemical modification of histone tails are known as epigenetic changes. Epigenetic changes alter the spacing of nucleosomes and change gene expression. Epigenetic changes may result from development, either in utero or in childhood, environmental chemicals, drugs, aging, or diet. Epigenetic changes may result in cancer, autoimmune disease, mental disorders, and diabetes.">
            <a:extLst>
              <a:ext uri="{FF2B5EF4-FFF2-40B4-BE49-F238E27FC236}">
                <a16:creationId xmlns:a16="http://schemas.microsoft.com/office/drawing/2014/main" id="{B37DF254-2F85-59E3-0500-8AFDAA8363B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421143" y="961470"/>
            <a:ext cx="6301714" cy="4234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309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16.10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4907666" y="1009961"/>
            <a:ext cx="3388878" cy="4987036"/>
          </a:xfrm>
        </p:spPr>
        <p:txBody>
          <a:bodyPr>
            <a:normAutofit/>
          </a:bodyPr>
          <a:lstStyle/>
          <a:p>
            <a:pPr>
              <a:spcBef>
                <a:spcPts val="0"/>
              </a:spcBef>
            </a:pPr>
            <a:r>
              <a:rPr lang="en-US" sz="1600" dirty="0"/>
              <a:t>An enhancer is a DNA sequence that promotes transcription. Each enhancer is made up of short DNA sequences called distal control elements. Activators bound to the distal control elements interact with mediator proteins and transcription factors. Two different genes may have the same promoter but different distal control elements, enabling differential gene expression.</a:t>
            </a:r>
            <a:endParaRPr lang="en-US" sz="700" dirty="0"/>
          </a:p>
        </p:txBody>
      </p:sp>
      <p:pic>
        <p:nvPicPr>
          <p:cNvPr id="2" name="Picture 2" descr="Eukaryotic gene expression is controlled by a promoter immediately adjacent to the gene, and an enhancer far upstream. The DNA folds over itself, bringing the enhancer next to the promoter. Transcription factors and mediator proteins are sandwiched between the promoter and the enhancer. Short DNA sequences within the enhancer called distal control elements bind activators, which in turn bind transcription factors and mediator proteins bound to the promoter. RNA polymerase binds the complex, allowing transcription to begin. Different genes have enhancers with different distal control elements, allowing differential regulation of transcription.">
            <a:extLst>
              <a:ext uri="{FF2B5EF4-FFF2-40B4-BE49-F238E27FC236}">
                <a16:creationId xmlns:a16="http://schemas.microsoft.com/office/drawing/2014/main" id="{20E0890F-7B38-5AD5-5688-808A4737BBD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67473" y="1079411"/>
            <a:ext cx="4064000" cy="474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528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728528" y="3625851"/>
            <a:ext cx="7686943" cy="2592730"/>
          </a:xfrm>
        </p:spPr>
        <p:txBody>
          <a:bodyPr>
            <a:normAutofit/>
          </a:bodyPr>
          <a:lstStyle/>
          <a:p>
            <a:pPr>
              <a:spcBef>
                <a:spcPts val="0"/>
              </a:spcBef>
            </a:pPr>
            <a:r>
              <a:rPr lang="en-US" sz="1600" dirty="0"/>
              <a:t>Pre-mRNA can be alternatively spliced to create differently mature mRNAs which will ultimately lead to formation of different proteins from the same gene.</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16.11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A pre m R N A has four exons separated by three introns. The pre m R N A can be alternatively spliced to create two different mRNA molecules, each with three exons. One mRNA contains exons one, two, and three. The other mRNA contains exons one, three and four. Each of the two mRNA molecules will produce two different polypeptides.">
            <a:extLst>
              <a:ext uri="{FF2B5EF4-FFF2-40B4-BE49-F238E27FC236}">
                <a16:creationId xmlns:a16="http://schemas.microsoft.com/office/drawing/2014/main" id="{9AFDA552-0616-3FFE-612F-9BE21E042C2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31999" y="1797049"/>
            <a:ext cx="5080000" cy="1435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078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16.12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6007261" y="1094029"/>
            <a:ext cx="2289281" cy="4972418"/>
          </a:xfrm>
        </p:spPr>
        <p:txBody>
          <a:bodyPr>
            <a:normAutofit/>
          </a:bodyPr>
          <a:lstStyle/>
          <a:p>
            <a:pPr>
              <a:spcBef>
                <a:spcPts val="0"/>
              </a:spcBef>
            </a:pPr>
            <a:r>
              <a:rPr lang="en-US" sz="1600" dirty="0"/>
              <a:t>There are five basic modes of alternative splicing.</a:t>
            </a:r>
            <a:endParaRPr lang="en-US" sz="300" dirty="0"/>
          </a:p>
        </p:txBody>
      </p:sp>
      <p:pic>
        <p:nvPicPr>
          <p:cNvPr id="2" name="Picture 2" descr="Diagram shows five methods of alternative splicing of pre-mRNA. When exon skipping occurs, an exon is spliced out in one mature mRNA product and retained in another. When mutually exclusive exons are present in the pre-mRNA, only one is retained in the mature mRNA. When an alternative 5’ donor site is present, the location of the 5’ splice site is variable. When an alternative 3’ acceptor site is present, the location of the 3’ splice site is variable. Intron retention results in an intron being retained in one mature mRNA and spliced out in another.">
            <a:extLst>
              <a:ext uri="{FF2B5EF4-FFF2-40B4-BE49-F238E27FC236}">
                <a16:creationId xmlns:a16="http://schemas.microsoft.com/office/drawing/2014/main" id="{45E5E521-BDDF-C381-DEFA-23336281CF8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2486" y="1094029"/>
            <a:ext cx="5080000" cy="482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7477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009418"/>
            <a:ext cx="7820625" cy="1600569"/>
          </a:xfrm>
        </p:spPr>
        <p:txBody>
          <a:bodyPr>
            <a:normAutofit/>
          </a:bodyPr>
          <a:lstStyle/>
          <a:p>
            <a:pPr>
              <a:spcBef>
                <a:spcPts val="0"/>
              </a:spcBef>
            </a:pPr>
            <a:r>
              <a:rPr lang="en-US" sz="1600" dirty="0"/>
              <a:t>The protein-coding region of mRNA is flanked by 5' and 3' untranslated regions (UTRs). The presence of RNA-binding proteins at the 5' or 3' UTR influences the stability of the RNA molecule.</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16.13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In the mature RNA molecule, exons are spliced together between the 5' and 3' untranslated regions. A 5' cap is attached to the 5' untranslated region, and a poly-A tail is attached to the 3' untranslated region. RNA-binding proteins associate with the 5' and 3' untranslated regions.">
            <a:extLst>
              <a:ext uri="{FF2B5EF4-FFF2-40B4-BE49-F238E27FC236}">
                <a16:creationId xmlns:a16="http://schemas.microsoft.com/office/drawing/2014/main" id="{0F2E8ADE-B14E-D9AC-DB2B-E1EF06F043E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14500" y="1489124"/>
            <a:ext cx="5715000" cy="120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994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905652"/>
            <a:ext cx="7820625" cy="2425700"/>
          </a:xfrm>
        </p:spPr>
        <p:txBody>
          <a:bodyPr>
            <a:normAutofit/>
          </a:bodyPr>
          <a:lstStyle/>
          <a:p>
            <a:pPr>
              <a:spcBef>
                <a:spcPts val="0"/>
              </a:spcBef>
            </a:pPr>
            <a:r>
              <a:rPr lang="en-US" sz="1600" dirty="0"/>
              <a:t>Gene expression can be controlled by factors that bind the translation initiation complex.</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16.14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7410" name="Picture 2" descr="The eIF2 protein is a translation factor that binds to the small 40S ribosome subunit. When eIF2 is phosphorylated, translation is blocked.">
            <a:extLst>
              <a:ext uri="{FF2B5EF4-FFF2-40B4-BE49-F238E27FC236}">
                <a16:creationId xmlns:a16="http://schemas.microsoft.com/office/drawing/2014/main" id="{74D32DFC-D389-95FD-1296-F4E684C0CAC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40000" y="1177322"/>
            <a:ext cx="4064000" cy="2425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6827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016414"/>
            <a:ext cx="7820625" cy="2314937"/>
          </a:xfrm>
        </p:spPr>
        <p:txBody>
          <a:bodyPr>
            <a:normAutofit/>
          </a:bodyPr>
          <a:lstStyle/>
          <a:p>
            <a:pPr algn="ctr">
              <a:spcBef>
                <a:spcPts val="0"/>
              </a:spcBef>
            </a:pPr>
            <a:r>
              <a:rPr lang="en-US" sz="1600" dirty="0"/>
              <a:t>Proteins with ubiquitin tags are marked for degradation within the proteasome.</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16.15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2" name="Picture 2" descr="Multiple ubiquitin groups bind to a protein. The tagged protein is then fed into the hollow tube of a proteasome. The proteasome degrades the protein.">
            <a:extLst>
              <a:ext uri="{FF2B5EF4-FFF2-40B4-BE49-F238E27FC236}">
                <a16:creationId xmlns:a16="http://schemas.microsoft.com/office/drawing/2014/main" id="{CBDC5F20-CB88-AF13-5B3F-1E774658F5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242330"/>
            <a:ext cx="7620000"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57549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7381</TotalTime>
  <Words>1682</Words>
  <Application>Microsoft Office PowerPoint</Application>
  <PresentationFormat>On-screen Show (4:3)</PresentationFormat>
  <Paragraphs>69</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Arial Black</vt:lpstr>
      <vt:lpstr>Calibri</vt:lpstr>
      <vt:lpstr>Neue Helvetica W01</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145</cp:revision>
  <dcterms:created xsi:type="dcterms:W3CDTF">2012-06-04T02:13:36Z</dcterms:created>
  <dcterms:modified xsi:type="dcterms:W3CDTF">2025-02-19T18:33:22Z</dcterms:modified>
</cp:coreProperties>
</file>