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0"/>
  </p:notesMasterIdLst>
  <p:handoutMasterIdLst>
    <p:handoutMasterId r:id="rId21"/>
  </p:handoutMasterIdLst>
  <p:sldIdLst>
    <p:sldId id="256" r:id="rId2"/>
    <p:sldId id="277" r:id="rId3"/>
    <p:sldId id="413" r:id="rId4"/>
    <p:sldId id="406" r:id="rId5"/>
    <p:sldId id="394" r:id="rId6"/>
    <p:sldId id="407" r:id="rId7"/>
    <p:sldId id="395" r:id="rId8"/>
    <p:sldId id="388" r:id="rId9"/>
    <p:sldId id="410" r:id="rId10"/>
    <p:sldId id="396" r:id="rId11"/>
    <p:sldId id="346" r:id="rId12"/>
    <p:sldId id="411" r:id="rId13"/>
    <p:sldId id="391" r:id="rId14"/>
    <p:sldId id="390" r:id="rId15"/>
    <p:sldId id="387" r:id="rId16"/>
    <p:sldId id="408" r:id="rId17"/>
    <p:sldId id="412" r:id="rId18"/>
    <p:sldId id="40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178" autoAdjust="0"/>
    <p:restoredTop sz="85752" autoAdjust="0"/>
  </p:normalViewPr>
  <p:slideViewPr>
    <p:cSldViewPr snapToGrid="0" snapToObjects="1">
      <p:cViewPr varScale="1">
        <p:scale>
          <a:sx n="76" d="100"/>
          <a:sy n="76" d="100"/>
        </p:scale>
        <p:origin x="450" y="7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2/19/2025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2/19/2025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3735278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1587248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3276339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3278499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2850140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4227085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3106767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590863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670226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438404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3629825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511602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125548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564926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100033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3053378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17 BIOTECHNOLOGY AND GENOMICS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6659" y="2518772"/>
            <a:ext cx="2010681" cy="260113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560425"/>
            <a:ext cx="7910511" cy="1901659"/>
          </a:xfrm>
        </p:spPr>
        <p:txBody>
          <a:bodyPr>
            <a:normAutofit/>
          </a:bodyPr>
          <a:lstStyle/>
          <a:p>
            <a:pPr>
              <a:lnSpc>
                <a:spcPct val="120000"/>
              </a:lnSpc>
              <a:spcBef>
                <a:spcPts val="0"/>
              </a:spcBef>
            </a:pPr>
            <a:r>
              <a:rPr lang="en-US" sz="1600" dirty="0"/>
              <a:t>Genomics compares the DNA of different organisms, enabling scientists to create maps with which to navigate different organisms' DNA.</a:t>
            </a:r>
          </a:p>
          <a:p>
            <a:pPr>
              <a:lnSpc>
                <a:spcPct val="120000"/>
              </a:lnSpc>
              <a:spcBef>
                <a:spcPts val="0"/>
              </a:spcBef>
            </a:pPr>
            <a:r>
              <a:rPr lang="en-US" sz="1200" dirty="0"/>
              <a:t>(credit "map": modification of photo by NASA)</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The left part of this image is an illustration of a gene chip. The chip is a grid comprising nine columns and 21 rows. Most cells in the grid are blue, but some are green, yellow, or red. The green, yellow, or red color shows that DNA has hybridized with the chip, indicating the presence of a particular gene. The right part of the image is a satellite image of Spain, with a small region outlined in a square. This image is meant to reinforce the concept that, like regions of the world, DNA can be mapped.">
            <a:extLst>
              <a:ext uri="{FF2B5EF4-FFF2-40B4-BE49-F238E27FC236}">
                <a16:creationId xmlns:a16="http://schemas.microsoft.com/office/drawing/2014/main" id="{6EAB389C-2A38-98E5-84E1-775E5B80BCC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2000" y="1060364"/>
            <a:ext cx="7620000" cy="326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560425"/>
            <a:ext cx="7910511" cy="1901659"/>
          </a:xfrm>
        </p:spPr>
        <p:txBody>
          <a:bodyPr>
            <a:normAutofit/>
          </a:bodyPr>
          <a:lstStyle/>
          <a:p>
            <a:pPr>
              <a:lnSpc>
                <a:spcPct val="120000"/>
              </a:lnSpc>
              <a:spcBef>
                <a:spcPts val="0"/>
              </a:spcBef>
            </a:pPr>
            <a:r>
              <a:rPr lang="en-US" sz="1600" dirty="0"/>
              <a:t>Fungi, bacteria, and other organisms that have antimicrobial properties produce antibiotics. The first antibiotic discovered was penicillin. Pharmaceutical companies now commercially produce and test antibiotics for their potential to inhibit bacterial growth. </a:t>
            </a:r>
          </a:p>
          <a:p>
            <a:pPr>
              <a:lnSpc>
                <a:spcPct val="120000"/>
              </a:lnSpc>
              <a:spcBef>
                <a:spcPts val="0"/>
              </a:spcBef>
            </a:pPr>
            <a:r>
              <a:rPr lang="en-US" sz="1200" dirty="0"/>
              <a:t>(credit "advertisement": modification of work by NIH; credit "test plate": modification of work by Don </a:t>
            </a:r>
            <a:r>
              <a:rPr lang="en-US" sz="1200" dirty="0" err="1"/>
              <a:t>Stalons</a:t>
            </a:r>
            <a:r>
              <a:rPr lang="en-US" sz="1200" dirty="0"/>
              <a:t>/CDC;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The right side of this image is an old black and white photo of a mailbox plastered with an advertisement that says, Penicillin cures gonorrhea in four hours. See your doctor today. The left side of the image shows a petri dish streaked with bacteria. Bacteria grow everywhere on the plate except where discs containing antibiotic have been placed. These areas are completely devoid of bacterial growth">
            <a:extLst>
              <a:ext uri="{FF2B5EF4-FFF2-40B4-BE49-F238E27FC236}">
                <a16:creationId xmlns:a16="http://schemas.microsoft.com/office/drawing/2014/main" id="{986E1508-1B02-FE1A-829E-2199A1D13AE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6207" y="1089001"/>
            <a:ext cx="7771586" cy="3312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442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172239"/>
            <a:ext cx="7910511" cy="1289846"/>
          </a:xfrm>
        </p:spPr>
        <p:txBody>
          <a:bodyPr>
            <a:normAutofit/>
          </a:bodyPr>
          <a:lstStyle/>
          <a:p>
            <a:pPr algn="ctr">
              <a:lnSpc>
                <a:spcPct val="120000"/>
              </a:lnSpc>
              <a:spcBef>
                <a:spcPts val="0"/>
              </a:spcBef>
            </a:pPr>
            <a:r>
              <a:rPr lang="en-US" sz="1600" dirty="0"/>
              <a:t>This diagram shows the basic method used for extraction of DNA.</a:t>
            </a:r>
            <a:endParaRPr lang="en-US" sz="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 name="Picture 2" descr="This illustration shows the four main steps of DNA extraction. In the first step, cells in a test tube are lysed using a detergent that disrupts the plasma membrane. In the second step, cell contents are treated with protease to destroy protein, and RNAase to destroy RNA. The resulting slurry is centrifuged to pellet the cell debris. The supernatant, or liquid, containing the DNA is then transferred to a clean test tube. The DNA is precipitated with ethanol. It forms viscous, mucous-like strands that can be spooled on a glass rod">
            <a:extLst>
              <a:ext uri="{FF2B5EF4-FFF2-40B4-BE49-F238E27FC236}">
                <a16:creationId xmlns:a16="http://schemas.microsoft.com/office/drawing/2014/main" id="{268656FB-3F31-19E9-9AB3-66570CD2ED7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497022" y="994552"/>
            <a:ext cx="6149955" cy="4074345"/>
          </a:xfrm>
          <a:prstGeom prst="rect">
            <a:avLst/>
          </a:prstGeom>
        </p:spPr>
      </p:pic>
    </p:spTree>
    <p:extLst>
      <p:ext uri="{BB962C8B-B14F-4D97-AF65-F5344CB8AC3E}">
        <p14:creationId xmlns:p14="http://schemas.microsoft.com/office/powerpoint/2010/main" val="900430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99759" y="5236510"/>
            <a:ext cx="7826611" cy="1447689"/>
          </a:xfrm>
        </p:spPr>
        <p:txBody>
          <a:bodyPr>
            <a:normAutofit/>
          </a:bodyPr>
          <a:lstStyle/>
          <a:p>
            <a:pPr>
              <a:lnSpc>
                <a:spcPct val="110000"/>
              </a:lnSpc>
              <a:spcBef>
                <a:spcPts val="0"/>
              </a:spcBef>
            </a:pPr>
            <a:r>
              <a:rPr lang="en-US" sz="1500" dirty="0">
                <a:solidFill>
                  <a:srgbClr val="72A510"/>
                </a:solidFill>
              </a:rPr>
              <a:t>(a)</a:t>
            </a:r>
            <a:r>
              <a:rPr lang="en-US" sz="1500" dirty="0"/>
              <a:t> Shown are DNA fragments from seven samples run on a gel, stained with a fluorescent dye, and viewed under UV light. </a:t>
            </a:r>
            <a:r>
              <a:rPr lang="en-US" sz="1500" dirty="0">
                <a:solidFill>
                  <a:srgbClr val="72A510"/>
                </a:solidFill>
              </a:rPr>
              <a:t>(b)</a:t>
            </a:r>
            <a:r>
              <a:rPr lang="en-US" sz="1500" dirty="0"/>
              <a:t> A researcher from International Rice Research Institute, reviewing DNA profiles using UV light. </a:t>
            </a:r>
          </a:p>
          <a:p>
            <a:pPr>
              <a:lnSpc>
                <a:spcPct val="110000"/>
              </a:lnSpc>
              <a:spcBef>
                <a:spcPts val="0"/>
              </a:spcBef>
            </a:pPr>
            <a:r>
              <a:rPr lang="en-US" sz="1300" dirty="0"/>
              <a:t>(credit: a: James Jacob, Tompkins Cortland Community College b: International Rice Research Institute)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50" name="Picture 2" descr="Photo shows an agarose gel illuminated under U V light. The gel contains nine lanes from left to right. Each lane was loaded with a sample containing D N A fragments of differing size that separated as they travelled through the gel from top to bottom. The D N A appears as thin, white bands on a black background. Lanes one and nine contain many bands from a D N A standard. These bands are closely spaced toward the top, and spaced farther apart further down the gel. Lanes two through eight contain one or two bands each. Some of these bands are identical in size and run the same distance into the gel. Others run a slightly different distance, indicating a small difference in size. Image b shows a researcher working at a machine where she is observing D N A under ultraviolet light.">
            <a:extLst>
              <a:ext uri="{FF2B5EF4-FFF2-40B4-BE49-F238E27FC236}">
                <a16:creationId xmlns:a16="http://schemas.microsoft.com/office/drawing/2014/main" id="{D91E9C99-69DC-8D93-5EC9-419F5735E8B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37641" y="891211"/>
            <a:ext cx="5868717" cy="4287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905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215605" y="1078431"/>
            <a:ext cx="2199866" cy="5148749"/>
          </a:xfrm>
        </p:spPr>
        <p:txBody>
          <a:bodyPr>
            <a:normAutofit fontScale="92500" lnSpcReduction="20000"/>
          </a:bodyPr>
          <a:lstStyle/>
          <a:p>
            <a:pPr>
              <a:lnSpc>
                <a:spcPct val="110000"/>
              </a:lnSpc>
              <a:spcBef>
                <a:spcPts val="0"/>
              </a:spcBef>
            </a:pPr>
            <a:r>
              <a:rPr lang="en-US" sz="1400" dirty="0"/>
              <a:t>Polymerase chain reaction, or PCR, is used to amplify a specific sequence of DNA. Primers—short pieces of DNA complementary to each end of the target sequence—are combined with genomic DNA, Taq polymerase, and deoxynucleotides. Taq polymerase is a DNA polymerase isolated from the thermostable bacterium </a:t>
            </a:r>
            <a:r>
              <a:rPr lang="en-US" sz="1400" i="1" dirty="0"/>
              <a:t>Thermus aquaticus</a:t>
            </a:r>
            <a:r>
              <a:rPr lang="en-US" sz="1400" dirty="0"/>
              <a:t> that is able to withstand the high temperatures used in PCR. </a:t>
            </a:r>
            <a:r>
              <a:rPr lang="en-US" sz="1400" i="1" dirty="0"/>
              <a:t>Thermus aquaticus</a:t>
            </a:r>
            <a:r>
              <a:rPr lang="en-US" sz="1400" dirty="0"/>
              <a:t> grows in the Lower Geyser Basin of Yellowstone National Park. Reverse transcriptase PCR (RT-PCR) is similar to PCR, but cDNA is made from an RNA template before PCR begins. </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Illustration shows the amplification of a DNA sequence by the polymerase chain reaction. PCR consists of three steps—denaturation, annealing, and DNA synthesis—that occur at high, low, and intermediate temperatures. In step 1, the denaturation step, the sample is heated to a high temperature so the DNA strands separate. In step 2, annealing, the sample is cooled so two primers can anneal to the two strands of DNA. The primers are spaced such that the sequence of interest between them will be amplified. In step 3, DNA synthesis, the sample is warmed to the optimal temperature for Taq polymerase, which synthesizes the complementary strand from the primer to the 3' end of the molecule. This cycle is repeated again and again. Each time, the newly synthesized strands serve as templates so that the amount of DNA doubles with each cycle. As the cycles continue, more and more strands are the size of the distance between the two primers; in the end, the vast majority of strands are this size.">
            <a:extLst>
              <a:ext uri="{FF2B5EF4-FFF2-40B4-BE49-F238E27FC236}">
                <a16:creationId xmlns:a16="http://schemas.microsoft.com/office/drawing/2014/main" id="{176B475F-6DA5-17B2-5E3F-54FD142F338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528" y="1078431"/>
            <a:ext cx="5290307" cy="5046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40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6291" y="4875437"/>
            <a:ext cx="7686943" cy="1536942"/>
          </a:xfrm>
        </p:spPr>
        <p:txBody>
          <a:bodyPr>
            <a:normAutofit/>
          </a:bodyPr>
          <a:lstStyle/>
          <a:p>
            <a:pPr>
              <a:spcBef>
                <a:spcPts val="0"/>
              </a:spcBef>
            </a:pPr>
            <a:r>
              <a:rPr lang="en-US" sz="1600" dirty="0"/>
              <a:t>Southern blotting is used to find a particular sequence in a sample of DNA. DNA fragments are separated on a gel, transferred to a nylon membrane, and incubated with a DNA probe complementary to the sequence of interest. Northern blotting is similar to Southern blotting, but RNA is run on the gel instead of DNA. In western blotting, proteins are run on a gel and detected using antibodies.</a:t>
            </a:r>
            <a:endParaRPr lang="en-US" sz="4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5122" name="Picture 2" descr="In Southern blotting, D N A is separated on the basis of size by agarose gel electrophoresis. The fragments run through the gel from top to bottom. In the gel shown in this figure, there are so many D N A fragments they appear as a smear in each lane. The D N A from the gel is transferred to a nylon membrane. To do so, the gel is sandwiched between filter paper and the membrane and placed in transfer buffer. Paper towels above the gel wick up the moisture and assist in the transfer. The nylon membrane is then incubated with a radioactively or fluorescently labeled probe that is complementary to the sequence of interest. Discrete bands appear where the sequence of interest is located.">
            <a:extLst>
              <a:ext uri="{FF2B5EF4-FFF2-40B4-BE49-F238E27FC236}">
                <a16:creationId xmlns:a16="http://schemas.microsoft.com/office/drawing/2014/main" id="{6063D88A-A349-025E-5199-141FE146CDF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14500" y="1241787"/>
            <a:ext cx="5715000" cy="351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858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285053" y="1204209"/>
            <a:ext cx="2164464" cy="5070482"/>
          </a:xfrm>
        </p:spPr>
        <p:txBody>
          <a:bodyPr>
            <a:normAutofit/>
          </a:bodyPr>
          <a:lstStyle/>
          <a:p>
            <a:r>
              <a:rPr lang="en-US" sz="1600" dirty="0"/>
              <a:t>This diagram shows the steps involved in molecular cloning. </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3074" name="Picture 2" descr="This figure illustrates the steps in molecular cloning into a plasmid called a cloning vector. The vector has a lac Z gene, which is necessary for metabolizing lactose, and a gene for ampicillin resistance. Within the lac Z gene are restriction sites, sequences of D N A cut by a particular restriction enzyme. The D N A to be cloned and the plasmid are both cut by the same restriction enzyme. The restriction enzyme staggers the cuts on the two strands of D N A, such that each strand has an overhanging single-stranded bit of D N A. On one strand, the sequence of the overhang is G A T C, and on the other, the sequence is C T A G. These two sequences are complementary, and allow the fragment of foreign D N A to anneal with the plasmid. An enzyme called ligase joins the two pieces together. The ligated plasmid is then transformed into a bacterial strain that lacks the lac Z gene and is sensitive to the antibiotic ampicillin. The bacteria are plated on media containing ampicillin, so that only bacteria that have taking up the plasmid; which has an ampicillin resistance gene; will grow. The media also contains X gal, a chemical that is metabolized in the same way as lactose. Plasmids lacking the insert are able to metabolize X gal, releasing a dye from X gal that turns the colony blue. Plasmids with the insert have a disrupted lac Z gene and produce white colonies. Thus, colonies containing the cloned D N A can be selected on the basis of color.">
            <a:extLst>
              <a:ext uri="{FF2B5EF4-FFF2-40B4-BE49-F238E27FC236}">
                <a16:creationId xmlns:a16="http://schemas.microsoft.com/office/drawing/2014/main" id="{527447BA-E3E2-B93F-61C4-92624040312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4483" y="1106926"/>
            <a:ext cx="5443054" cy="4994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390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907666" y="958902"/>
            <a:ext cx="3541851" cy="5315790"/>
          </a:xfrm>
        </p:spPr>
        <p:txBody>
          <a:bodyPr>
            <a:normAutofit/>
          </a:bodyPr>
          <a:lstStyle/>
          <a:p>
            <a:r>
              <a:rPr lang="en-US" sz="1600" dirty="0"/>
              <a:t>Dolly the sheep was the first mammal to be cloned. To create Dolly, the nucleus was removed from a donor egg cell. The nucleus from a second sheep was then introduced into the cell, which was allowed to divide to the blastocyst stage before being implanted in a surrogate mother. </a:t>
            </a:r>
          </a:p>
          <a:p>
            <a:r>
              <a:rPr lang="en-US" sz="1200" dirty="0"/>
              <a:t>(credit: modification of work by "</a:t>
            </a:r>
            <a:r>
              <a:rPr lang="en-US" sz="1200" dirty="0" err="1"/>
              <a:t>Squidonius</a:t>
            </a:r>
            <a:r>
              <a:rPr lang="en-US" sz="1200" dirty="0"/>
              <a:t>"/Wikimedia Commons)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098" name="Picture 2" descr="To clone Dolly the sheep, a Scottish Blackface sheep was used as a cytoplasmic donor. Eggs from this sheep were extracted, and the nucleus removed. A Finn Dorset sheep was used as the nuclear donor. Nuclei were extracted from mammary cells, and direct electric current was used to fuse the nuclear D N A with the donor egg. The egg was then allowed to divide to the blastocyst stage, in which a sphere of cells contains a cluster of cells on one side. The blastocyst was implanted in a surrogate mother, resulting in Dolly the sheep.">
            <a:extLst>
              <a:ext uri="{FF2B5EF4-FFF2-40B4-BE49-F238E27FC236}">
                <a16:creationId xmlns:a16="http://schemas.microsoft.com/office/drawing/2014/main" id="{4AD53E5F-045A-B0EC-DEE9-E1981CFDF04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4483" y="958902"/>
            <a:ext cx="4058212" cy="5315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272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00109"/>
            <a:ext cx="7686943" cy="1014292"/>
          </a:xfrm>
        </p:spPr>
        <p:txBody>
          <a:bodyPr>
            <a:normAutofit/>
          </a:bodyPr>
          <a:lstStyle/>
          <a:p>
            <a:pPr>
              <a:lnSpc>
                <a:spcPct val="120000"/>
              </a:lnSpc>
              <a:spcBef>
                <a:spcPts val="0"/>
              </a:spcBef>
            </a:pPr>
            <a:r>
              <a:rPr lang="en-US" sz="1600" dirty="0"/>
              <a:t>Gene therapy using an adenovirus vector can be used to cure certain genetic diseases in which a person has a defective gene. </a:t>
            </a:r>
          </a:p>
          <a:p>
            <a:pPr>
              <a:lnSpc>
                <a:spcPct val="120000"/>
              </a:lnSpc>
              <a:spcBef>
                <a:spcPts val="0"/>
              </a:spcBef>
            </a:pPr>
            <a:r>
              <a:rPr lang="en-US" sz="1200" dirty="0"/>
              <a:t>(credit: NIH)</a:t>
            </a:r>
            <a:endParaRPr lang="en-US" sz="5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To cure disease using an adenovirus vector, a new gene intended to replace a defective one is packaged with the adenovirus genome. The genes that make the virus pathogenic are removed. The modified DNA is put inside the virus’ capsid, or protein coat. The person to be cured is infected with the modified virus. Viral DNA enters the nucleus, where the modified gene can replace the defective one.">
            <a:extLst>
              <a:ext uri="{FF2B5EF4-FFF2-40B4-BE49-F238E27FC236}">
                <a16:creationId xmlns:a16="http://schemas.microsoft.com/office/drawing/2014/main" id="{67BB3B7D-AB0A-2BFF-7D0D-5D02D51C9D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9534" y="946310"/>
            <a:ext cx="5864932" cy="4398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309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213185" y="1122229"/>
            <a:ext cx="4083359" cy="4874768"/>
          </a:xfrm>
        </p:spPr>
        <p:txBody>
          <a:bodyPr>
            <a:normAutofit/>
          </a:bodyPr>
          <a:lstStyle/>
          <a:p>
            <a:pPr>
              <a:spcBef>
                <a:spcPts val="0"/>
              </a:spcBef>
            </a:pPr>
            <a:r>
              <a:rPr lang="en-US" sz="1600" dirty="0"/>
              <a:t>Corn, a major agricultural crop used to create products for a variety of industries, is often modified through plant biotechnology. </a:t>
            </a:r>
          </a:p>
          <a:p>
            <a:pPr>
              <a:spcBef>
                <a:spcPts val="0"/>
              </a:spcBef>
            </a:pPr>
            <a:r>
              <a:rPr lang="en-US" sz="1200" dirty="0"/>
              <a:t>(credit: Keith Weller, USDA)</a:t>
            </a:r>
            <a:endParaRPr lang="en-US" sz="500" dirty="0"/>
          </a:p>
        </p:txBody>
      </p:sp>
      <p:pic>
        <p:nvPicPr>
          <p:cNvPr id="10242" name="Picture 2" descr="Photo shows corn cobs with different colors, including yellow, white, red, and a mixture of these colors.">
            <a:extLst>
              <a:ext uri="{FF2B5EF4-FFF2-40B4-BE49-F238E27FC236}">
                <a16:creationId xmlns:a16="http://schemas.microsoft.com/office/drawing/2014/main" id="{615B1DAF-E515-7EEE-CB0D-AA41838779D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586" y="1122229"/>
            <a:ext cx="31750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28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717630" y="5208606"/>
            <a:ext cx="7578914" cy="1136344"/>
          </a:xfrm>
        </p:spPr>
        <p:txBody>
          <a:bodyPr>
            <a:normAutofit/>
          </a:bodyPr>
          <a:lstStyle/>
          <a:p>
            <a:pPr>
              <a:spcBef>
                <a:spcPts val="0"/>
              </a:spcBef>
            </a:pPr>
            <a:r>
              <a:rPr lang="en-US" sz="1600" dirty="0"/>
              <a:t>Crossover may occur at different locations on the chromosome. Recombination between genes </a:t>
            </a:r>
            <a:r>
              <a:rPr lang="en-US" sz="1600" i="1" dirty="0"/>
              <a:t>A</a:t>
            </a:r>
            <a:r>
              <a:rPr lang="en-US" sz="1600" dirty="0"/>
              <a:t> and </a:t>
            </a:r>
            <a:r>
              <a:rPr lang="en-US" sz="1600" i="1" dirty="0"/>
              <a:t>B</a:t>
            </a:r>
            <a:r>
              <a:rPr lang="en-US" sz="1600" dirty="0"/>
              <a:t> is more frequent than recombination between genes </a:t>
            </a:r>
            <a:r>
              <a:rPr lang="en-US" sz="1600" i="1" dirty="0"/>
              <a:t>B</a:t>
            </a:r>
            <a:r>
              <a:rPr lang="en-US" sz="1600" dirty="0"/>
              <a:t> and </a:t>
            </a:r>
            <a:r>
              <a:rPr lang="en-US" sz="1600" i="1" dirty="0"/>
              <a:t>C</a:t>
            </a:r>
            <a:r>
              <a:rPr lang="en-US" sz="1600" dirty="0"/>
              <a:t> because genes </a:t>
            </a:r>
            <a:r>
              <a:rPr lang="en-US" sz="1600" i="1" dirty="0"/>
              <a:t>A</a:t>
            </a:r>
            <a:r>
              <a:rPr lang="en-US" sz="1600" dirty="0"/>
              <a:t> and </a:t>
            </a:r>
            <a:r>
              <a:rPr lang="en-US" sz="1600" i="1" dirty="0"/>
              <a:t>B</a:t>
            </a:r>
            <a:r>
              <a:rPr lang="en-US" sz="1600" dirty="0"/>
              <a:t> are farther apart; a crossover is therefore more likely to occur between them.</a:t>
            </a:r>
            <a:endParaRPr lang="en-US" sz="700" dirty="0"/>
          </a:p>
        </p:txBody>
      </p:sp>
      <p:pic>
        <p:nvPicPr>
          <p:cNvPr id="11266" name="Picture 2" descr="A homologous pair of chromosomes has three genes, named A, B, and C. Gene A is located near the top of the chromosome, and genes B and C are located close together near the bottom. Each chromosome has different A, B, and C alleles. The alleles may recombine if a crossover occurs between them, so that genetic material from one chromosome is swapped with another. Genes A and B are far apart on the chromosome such that a crossover event occurring almost anywhere in the chromosome will result in the recombination of alleles for these genes. Genes B and C are much closer together, so only crossovers occurring in a very narrow region will result in recombination of these genes.">
            <a:extLst>
              <a:ext uri="{FF2B5EF4-FFF2-40B4-BE49-F238E27FC236}">
                <a16:creationId xmlns:a16="http://schemas.microsoft.com/office/drawing/2014/main" id="{A1FE40DC-496D-9675-8482-4E87EA9A7DD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95572" y="1038468"/>
            <a:ext cx="5715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92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4155311" y="1094029"/>
            <a:ext cx="4141231" cy="4972418"/>
          </a:xfrm>
        </p:spPr>
        <p:txBody>
          <a:bodyPr>
            <a:normAutofit/>
          </a:bodyPr>
          <a:lstStyle/>
          <a:p>
            <a:pPr>
              <a:spcBef>
                <a:spcPts val="0"/>
              </a:spcBef>
            </a:pPr>
            <a:r>
              <a:rPr lang="en-US" sz="1600" dirty="0"/>
              <a:t>A cytogenetic map shows the appearance of a chromosome after it is stained and examined under a microscope. </a:t>
            </a:r>
          </a:p>
          <a:p>
            <a:pPr>
              <a:spcBef>
                <a:spcPts val="0"/>
              </a:spcBef>
            </a:pPr>
            <a:r>
              <a:rPr lang="en-US" sz="1200" dirty="0"/>
              <a:t>(credit: National Human Genome Research Institute)</a:t>
            </a:r>
            <a:endParaRPr lang="en-US" sz="100" dirty="0"/>
          </a:p>
        </p:txBody>
      </p:sp>
      <p:pic>
        <p:nvPicPr>
          <p:cNvPr id="12290" name="Picture 2" descr="Cytogenetic maps of the 22 human autosomes and the X and Y chromosomes are shown. The map appears as a black, white, and gray banding pattern unique to each chromosome.">
            <a:extLst>
              <a:ext uri="{FF2B5EF4-FFF2-40B4-BE49-F238E27FC236}">
                <a16:creationId xmlns:a16="http://schemas.microsoft.com/office/drawing/2014/main" id="{F1F66863-49E5-7A61-8AB5-9FF2A39DFFB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1201" y="1094029"/>
            <a:ext cx="3126578" cy="5110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477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28528" y="4849792"/>
            <a:ext cx="7686943" cy="1368788"/>
          </a:xfrm>
        </p:spPr>
        <p:txBody>
          <a:bodyPr>
            <a:normAutofit/>
          </a:bodyPr>
          <a:lstStyle/>
          <a:p>
            <a:pPr>
              <a:spcBef>
                <a:spcPts val="0"/>
              </a:spcBef>
            </a:pPr>
            <a:r>
              <a:rPr lang="en-US" sz="1600" dirty="0"/>
              <a:t>A </a:t>
            </a:r>
            <a:r>
              <a:rPr lang="en-US" sz="1600" dirty="0" err="1"/>
              <a:t>dideoxynucleotide</a:t>
            </a:r>
            <a:r>
              <a:rPr lang="en-US" sz="1600" dirty="0"/>
              <a:t> is similar in structure to a deoxynucleotide, but is missing the 3' hydroxyl group (indicated by the box). When a </a:t>
            </a:r>
            <a:r>
              <a:rPr lang="en-US" sz="1600" dirty="0" err="1"/>
              <a:t>dideoxynucleotide</a:t>
            </a:r>
            <a:r>
              <a:rPr lang="en-US" sz="1600" dirty="0"/>
              <a:t> is incorporated into a DNA strand, DNA synthesis stops.</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A deoxynucleotide consists of a deoxyribose sugar, a base, and three phosphate groups. Dideoxyribose is identical to deoxyribose except that the hydroxyl (–OH) group at the 3' position is replaced by H. A 3' hydroxyl is necessary for elongation of the DNA chain, and the chain therefore stops growing if a dideoxyribose instead of deoxyribose is incorporated into the growing chain.">
            <a:extLst>
              <a:ext uri="{FF2B5EF4-FFF2-40B4-BE49-F238E27FC236}">
                <a16:creationId xmlns:a16="http://schemas.microsoft.com/office/drawing/2014/main" id="{A9072DA7-D062-5119-CC52-89E05000FCA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49499" y="1294275"/>
            <a:ext cx="4445000" cy="328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078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247910"/>
            <a:ext cx="7820625" cy="1620456"/>
          </a:xfrm>
        </p:spPr>
        <p:txBody>
          <a:bodyPr>
            <a:normAutofit/>
          </a:bodyPr>
          <a:lstStyle/>
          <a:p>
            <a:pPr>
              <a:spcBef>
                <a:spcPts val="0"/>
              </a:spcBef>
            </a:pPr>
            <a:r>
              <a:rPr lang="en-US" sz="1600" dirty="0"/>
              <a:t>Frederick Sanger's dideoxy chain termination method is illustrated. Using </a:t>
            </a:r>
            <a:r>
              <a:rPr lang="en-US" sz="1600" dirty="0" err="1"/>
              <a:t>dideoxynucleotides</a:t>
            </a:r>
            <a:r>
              <a:rPr lang="en-US" sz="1600" dirty="0"/>
              <a:t>, the DNA fragment can be terminated at different points. The DNA is separated on the basis of size, and these bands, based on the size of the fragments, can be read.</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The left part of this illustration shows a parent strand of DNA with the sequence GATTCAGC, and four daughter strands, each of which was made in the presence of a different dideoxynucleotide: ddATP, ddCTP, ddGTP, or ddTTP. The growing chain terminates when a ddNTP is incorporated, resulting in daughter strands of different lengths. The right part of this image shows the separation of the DNA fragments on the basis of size. Each ddNTP is fluorescently labeled with a different color so that the sequence can be read by the size of each fragment and its color. ">
            <a:extLst>
              <a:ext uri="{FF2B5EF4-FFF2-40B4-BE49-F238E27FC236}">
                <a16:creationId xmlns:a16="http://schemas.microsoft.com/office/drawing/2014/main" id="{252BE08A-3F3D-43F1-52B6-97F32973209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14499" y="1359247"/>
            <a:ext cx="5715000" cy="2654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994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467829"/>
            <a:ext cx="7820625" cy="1770926"/>
          </a:xfrm>
        </p:spPr>
        <p:txBody>
          <a:bodyPr>
            <a:normAutofit/>
          </a:bodyPr>
          <a:lstStyle/>
          <a:p>
            <a:pPr>
              <a:spcBef>
                <a:spcPts val="0"/>
              </a:spcBef>
            </a:pPr>
            <a:r>
              <a:rPr lang="en-US" sz="1600" i="1" dirty="0"/>
              <a:t>PCA3</a:t>
            </a:r>
            <a:r>
              <a:rPr lang="en-US" sz="1600" dirty="0"/>
              <a:t> is a gene that is expressed in prostate epithelial cells and overexpressed in cancerous cells. A high concentration of </a:t>
            </a:r>
            <a:r>
              <a:rPr lang="en-US" sz="1600" i="1" dirty="0"/>
              <a:t>PCA3</a:t>
            </a:r>
            <a:r>
              <a:rPr lang="en-US" sz="1600" dirty="0"/>
              <a:t> in urine is indicative of prostate cancer. The </a:t>
            </a:r>
            <a:r>
              <a:rPr lang="en-US" sz="1600" i="1" dirty="0"/>
              <a:t>PCA3</a:t>
            </a:r>
            <a:r>
              <a:rPr lang="en-US" sz="1600" dirty="0"/>
              <a:t> test is considered to be a better indicator of cancer than the more well know PSA test, which measures the level of PSA (prostate-specific antigen) in the blood.</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5362" name="Picture 2" descr="The PCA3 test occurs in three steps. In step one, PCA3 mRNA anneals to complementary DNA primers that are attached to beads. In step two, the mRNA is amplified using reverse-transcriptase PCR. In step three, the mRNA is detected using a chemiluminescent probe.">
            <a:extLst>
              <a:ext uri="{FF2B5EF4-FFF2-40B4-BE49-F238E27FC236}">
                <a16:creationId xmlns:a16="http://schemas.microsoft.com/office/drawing/2014/main" id="{F6D2F4F6-405C-455B-6BF0-E1C3D8D85D3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08250" y="1296525"/>
            <a:ext cx="4127500" cy="303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827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
        <p:nvSpPr>
          <p:cNvPr id="10" name="Text Placeholder 6">
            <a:extLst>
              <a:ext uri="{FF2B5EF4-FFF2-40B4-BE49-F238E27FC236}">
                <a16:creationId xmlns:a16="http://schemas.microsoft.com/office/drawing/2014/main" id="{18B9897C-F8DD-2652-5948-36A6CD545CE4}"/>
              </a:ext>
            </a:extLst>
          </p:cNvPr>
          <p:cNvSpPr>
            <a:spLocks noGrp="1"/>
          </p:cNvSpPr>
          <p:nvPr>
            <p:ph type="body" sz="quarter" idx="14"/>
          </p:nvPr>
        </p:nvSpPr>
        <p:spPr>
          <a:xfrm>
            <a:off x="609601" y="5170346"/>
            <a:ext cx="7686942" cy="1056833"/>
          </a:xfrm>
        </p:spPr>
        <p:txBody>
          <a:bodyPr>
            <a:normAutofit/>
          </a:bodyPr>
          <a:lstStyle/>
          <a:p>
            <a:pPr>
              <a:spcBef>
                <a:spcPts val="0"/>
              </a:spcBef>
            </a:pPr>
            <a:r>
              <a:rPr lang="en-US" sz="1600" dirty="0"/>
              <a:t>Metagenomics involves isolating DNA from multiple species within an environmental niche.</a:t>
            </a:r>
            <a:endParaRPr lang="en-US" sz="100" dirty="0"/>
          </a:p>
        </p:txBody>
      </p:sp>
      <p:pic>
        <p:nvPicPr>
          <p:cNvPr id="17410" name="Picture 2" descr="In metagenomics, all of the genomic DNA from a particular environment is cut into fragments and ligated into a cloning vector. The fragments, which may be from several different species, are sequenced. Regions of overlap indicate that two fragments came from the same species. Thus, the genome of each species present can be determined.">
            <a:extLst>
              <a:ext uri="{FF2B5EF4-FFF2-40B4-BE49-F238E27FC236}">
                <a16:creationId xmlns:a16="http://schemas.microsoft.com/office/drawing/2014/main" id="{5EC96DB9-EDC6-266C-097B-09D6D070ACF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0000" y="1094029"/>
            <a:ext cx="4064000" cy="387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165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393803" y="1086734"/>
            <a:ext cx="3036422" cy="5327666"/>
          </a:xfrm>
        </p:spPr>
        <p:txBody>
          <a:bodyPr>
            <a:normAutofit/>
          </a:bodyPr>
          <a:lstStyle/>
          <a:p>
            <a:pPr>
              <a:spcBef>
                <a:spcPts val="0"/>
              </a:spcBef>
            </a:pPr>
            <a:r>
              <a:rPr lang="en-US" sz="1600" dirty="0"/>
              <a:t>Two-hybrid screening is used to determine whether two proteins interact. In this method, a transcription factor is split into a DNA-binding domain (BD) and an activator domain (AD). The binding domain is able to bind the promoter in the absence of the activator domain, but it does not turn on transcription. A protein called the bait is attached to the BD, and a protein called the prey is attached to the AD. Transcription occurs only if the prey “catches” the bait.</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In two-hybrid screening, the binding domain of a transcription factor is separated from the activator domain. A bait protein is attached to the DNA-binding domain of a transcription factor, and a prey protein is attached to the activator domain. If the prey catches the bait (in other words, binds to it), transcription of a reporter gene occurs. If the prey does not catch the bait, no transcription occurs. Scientists use this transcriptional activation to determine if interaction between the bait and prey has occurred.">
            <a:extLst>
              <a:ext uri="{FF2B5EF4-FFF2-40B4-BE49-F238E27FC236}">
                <a16:creationId xmlns:a16="http://schemas.microsoft.com/office/drawing/2014/main" id="{CBF1D9AC-7DCA-1336-38B3-127079E63D6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3775" y="1086734"/>
            <a:ext cx="4445000" cy="40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57549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7459</TotalTime>
  <Words>1857</Words>
  <Application>Microsoft Office PowerPoint</Application>
  <PresentationFormat>On-screen Show (4:3)</PresentationFormat>
  <Paragraphs>80</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142</cp:revision>
  <dcterms:created xsi:type="dcterms:W3CDTF">2012-06-04T02:13:36Z</dcterms:created>
  <dcterms:modified xsi:type="dcterms:W3CDTF">2025-02-19T18:08:53Z</dcterms:modified>
</cp:coreProperties>
</file>