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6"/>
  </p:notesMasterIdLst>
  <p:handoutMasterIdLst>
    <p:handoutMasterId r:id="rId27"/>
  </p:handoutMasterIdLst>
  <p:sldIdLst>
    <p:sldId id="256" r:id="rId2"/>
    <p:sldId id="277" r:id="rId3"/>
    <p:sldId id="406" r:id="rId4"/>
    <p:sldId id="413" r:id="rId5"/>
    <p:sldId id="414" r:id="rId6"/>
    <p:sldId id="395" r:id="rId7"/>
    <p:sldId id="415" r:id="rId8"/>
    <p:sldId id="416" r:id="rId9"/>
    <p:sldId id="417" r:id="rId10"/>
    <p:sldId id="396" r:id="rId11"/>
    <p:sldId id="419" r:id="rId12"/>
    <p:sldId id="429" r:id="rId13"/>
    <p:sldId id="346" r:id="rId14"/>
    <p:sldId id="411" r:id="rId15"/>
    <p:sldId id="390" r:id="rId16"/>
    <p:sldId id="387" r:id="rId17"/>
    <p:sldId id="408" r:id="rId18"/>
    <p:sldId id="422" r:id="rId19"/>
    <p:sldId id="423" r:id="rId20"/>
    <p:sldId id="424" r:id="rId21"/>
    <p:sldId id="425" r:id="rId22"/>
    <p:sldId id="426" r:id="rId23"/>
    <p:sldId id="427" r:id="rId24"/>
    <p:sldId id="42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07" autoAdjust="0"/>
    <p:restoredTop sz="85752" autoAdjust="0"/>
  </p:normalViewPr>
  <p:slideViewPr>
    <p:cSldViewPr snapToGrid="0" snapToObjects="1">
      <p:cViewPr varScale="1">
        <p:scale>
          <a:sx n="76" d="100"/>
          <a:sy n="76" d="100"/>
        </p:scale>
        <p:origin x="810"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3/4/2025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3/4/2025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966671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850140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3881521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1267538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435481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590863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3569376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3905144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511602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564926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758361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2055178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696414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2028302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499928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1516710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1552050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18 EVOLUTION AND ORIGIN OF SPECIES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628210"/>
            <a:ext cx="7910511" cy="2786190"/>
          </a:xfrm>
        </p:spPr>
        <p:txBody>
          <a:bodyPr>
            <a:normAutofit lnSpcReduction="10000"/>
          </a:bodyPr>
          <a:lstStyle/>
          <a:p>
            <a:pPr>
              <a:lnSpc>
                <a:spcPct val="120000"/>
              </a:lnSpc>
              <a:spcBef>
                <a:spcPts val="0"/>
              </a:spcBef>
            </a:pPr>
            <a:r>
              <a:rPr lang="en-US" sz="1600" dirty="0"/>
              <a:t>All organisms are products of evolution adapted to their environment. </a:t>
            </a:r>
            <a:r>
              <a:rPr lang="en-US" sz="1600" dirty="0">
                <a:solidFill>
                  <a:srgbClr val="72A510"/>
                </a:solidFill>
              </a:rPr>
              <a:t>(a)</a:t>
            </a:r>
            <a:r>
              <a:rPr lang="en-US" sz="1600" dirty="0"/>
              <a:t> Saguaro (</a:t>
            </a:r>
            <a:r>
              <a:rPr lang="en-US" sz="1600" i="1" dirty="0"/>
              <a:t>Carnegiea gigantea</a:t>
            </a:r>
            <a:r>
              <a:rPr lang="en-US" sz="1600" dirty="0"/>
              <a:t>) can soak up 750 liters of water in a single rain storm, enabling these cacti to survive the dry conditions of the Sonora desert in Mexico and the Southwestern United States. </a:t>
            </a:r>
            <a:r>
              <a:rPr lang="en-US" sz="1600" dirty="0">
                <a:solidFill>
                  <a:srgbClr val="72A510"/>
                </a:solidFill>
              </a:rPr>
              <a:t>(b)</a:t>
            </a:r>
            <a:r>
              <a:rPr lang="en-US" sz="1600" dirty="0"/>
              <a:t> The Andean semiaquatic lizard (</a:t>
            </a:r>
            <a:r>
              <a:rPr lang="en-US" sz="1600" i="1" dirty="0" err="1"/>
              <a:t>Potamites</a:t>
            </a:r>
            <a:r>
              <a:rPr lang="en-US" sz="1600" i="1" dirty="0"/>
              <a:t> </a:t>
            </a:r>
            <a:r>
              <a:rPr lang="en-US" sz="1600" i="1" dirty="0" err="1"/>
              <a:t>montanicola</a:t>
            </a:r>
            <a:r>
              <a:rPr lang="en-US" sz="1600" dirty="0"/>
              <a:t>) discovered in Peru in 2010 lives between 1,570 to 2,100 meters in elevation, and, unlike most lizards, is nocturnal and swims. Scientists still do no know how these ectotherms, which rely on external sources of body heat, are able to move in the cold (10 to 15°C) temperatures of the Andean night. </a:t>
            </a:r>
          </a:p>
          <a:p>
            <a:pPr>
              <a:lnSpc>
                <a:spcPct val="120000"/>
              </a:lnSpc>
              <a:spcBef>
                <a:spcPts val="0"/>
              </a:spcBef>
            </a:pPr>
            <a:r>
              <a:rPr lang="en-US" sz="1200" dirty="0"/>
              <a:t>(credit a: modification of work by Gentry George, U.S. Fish and Wildlife Service; credit b: modification of work by Germán Chávez and Diego Vásquez, </a:t>
            </a:r>
            <a:r>
              <a:rPr lang="en-US" sz="1200" i="1" dirty="0" err="1"/>
              <a:t>ZooKeys</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 The photo on the left shows large, stalk-like saguaro cacti with multiple arms, and the photo on the right shows a lizard on a rock.">
            <a:extLst>
              <a:ext uri="{FF2B5EF4-FFF2-40B4-BE49-F238E27FC236}">
                <a16:creationId xmlns:a16="http://schemas.microsoft.com/office/drawing/2014/main" id="{1BD36117-3440-8061-2F0A-942D967E4A0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2000" y="976128"/>
            <a:ext cx="76200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47713"/>
            <a:ext cx="7910511" cy="1220652"/>
          </a:xfrm>
        </p:spPr>
        <p:txBody>
          <a:bodyPr>
            <a:normAutofit/>
          </a:bodyPr>
          <a:lstStyle/>
          <a:p>
            <a:pPr>
              <a:lnSpc>
                <a:spcPct val="120000"/>
              </a:lnSpc>
              <a:spcBef>
                <a:spcPts val="0"/>
              </a:spcBef>
            </a:pPr>
            <a:r>
              <a:rPr lang="en-US" sz="1600" dirty="0"/>
              <a:t>Darwin observed that beak shape varies among finch species. He postulated that the beak of an ancestral species had adapted over time to equip the finches to acquire different food sources.</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 name="Picture 3" descr="Illustration shows four different species of finch from the Galápagos Islands. Beak shape ranges from broad and thick to narrow and thin.">
            <a:extLst>
              <a:ext uri="{FF2B5EF4-FFF2-40B4-BE49-F238E27FC236}">
                <a16:creationId xmlns:a16="http://schemas.microsoft.com/office/drawing/2014/main" id="{90B62E99-C4B9-B807-EC90-7734C0D2EEC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657094" y="1041118"/>
            <a:ext cx="3829812" cy="3456687"/>
          </a:xfrm>
          <a:prstGeom prst="rect">
            <a:avLst/>
          </a:prstGeom>
        </p:spPr>
      </p:pic>
    </p:spTree>
    <p:extLst>
      <p:ext uri="{BB962C8B-B14F-4D97-AF65-F5344CB8AC3E}">
        <p14:creationId xmlns:p14="http://schemas.microsoft.com/office/powerpoint/2010/main" val="900430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11838"/>
            <a:ext cx="7910511" cy="1261639"/>
          </a:xfrm>
        </p:spPr>
        <p:txBody>
          <a:bodyPr>
            <a:normAutofit/>
          </a:bodyPr>
          <a:lstStyle/>
          <a:p>
            <a:pPr>
              <a:lnSpc>
                <a:spcPct val="120000"/>
              </a:lnSpc>
              <a:spcBef>
                <a:spcPts val="0"/>
              </a:spcBef>
            </a:pPr>
            <a:r>
              <a:rPr lang="en-US" sz="1600" dirty="0"/>
              <a:t>Both </a:t>
            </a:r>
            <a:r>
              <a:rPr lang="en-US" sz="1600" dirty="0">
                <a:solidFill>
                  <a:srgbClr val="72A510"/>
                </a:solidFill>
              </a:rPr>
              <a:t>(a)</a:t>
            </a:r>
            <a:r>
              <a:rPr lang="en-US" sz="1600" dirty="0"/>
              <a:t> Charles Darwin and </a:t>
            </a:r>
            <a:r>
              <a:rPr lang="en-US" sz="1600" dirty="0">
                <a:solidFill>
                  <a:srgbClr val="72A510"/>
                </a:solidFill>
              </a:rPr>
              <a:t>(b)</a:t>
            </a:r>
            <a:r>
              <a:rPr lang="en-US" sz="1600" dirty="0"/>
              <a:t> Alfred Wallace wrote scientific papers on natural selection that were presented together before the Linnean Society in 1858.</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aintings of Charles Darwin and Alfred Wallace are shown.">
            <a:extLst>
              <a:ext uri="{FF2B5EF4-FFF2-40B4-BE49-F238E27FC236}">
                <a16:creationId xmlns:a16="http://schemas.microsoft.com/office/drawing/2014/main" id="{3F10EE7E-E998-F80E-DD14-CED25637FF0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74056" y="1266785"/>
            <a:ext cx="5334000" cy="360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87748"/>
            <a:ext cx="7910511" cy="1585730"/>
          </a:xfrm>
        </p:spPr>
        <p:txBody>
          <a:bodyPr>
            <a:normAutofit/>
          </a:bodyPr>
          <a:lstStyle/>
          <a:p>
            <a:pPr>
              <a:lnSpc>
                <a:spcPct val="120000"/>
              </a:lnSpc>
              <a:spcBef>
                <a:spcPts val="0"/>
              </a:spcBef>
            </a:pPr>
            <a:r>
              <a:rPr lang="en-US" sz="1600" dirty="0"/>
              <a:t>A field biologist tranquilizes a polar bear for study. </a:t>
            </a:r>
          </a:p>
          <a:p>
            <a:pPr>
              <a:lnSpc>
                <a:spcPct val="120000"/>
              </a:lnSpc>
              <a:spcBef>
                <a:spcPts val="0"/>
              </a:spcBef>
            </a:pPr>
            <a:r>
              <a:rPr lang="en-US" sz="1200" dirty="0"/>
              <a:t>(credit: Karen Rhode)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Photo shows a scientist next to a tranquilized polar bear laying on the snow.">
            <a:extLst>
              <a:ext uri="{FF2B5EF4-FFF2-40B4-BE49-F238E27FC236}">
                <a16:creationId xmlns:a16="http://schemas.microsoft.com/office/drawing/2014/main" id="{E3605041-ED87-6B3D-2BDB-87A106173DE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49500" y="1174992"/>
            <a:ext cx="4445000" cy="332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164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3773347"/>
            <a:ext cx="7686943" cy="2370907"/>
          </a:xfrm>
        </p:spPr>
        <p:txBody>
          <a:bodyPr>
            <a:normAutofit/>
          </a:bodyPr>
          <a:lstStyle/>
          <a:p>
            <a:pPr>
              <a:spcBef>
                <a:spcPts val="0"/>
              </a:spcBef>
            </a:pPr>
            <a:r>
              <a:rPr lang="en-US" sz="1600" dirty="0"/>
              <a:t>Flowering plants evolved from a common ancestor. Notice that the </a:t>
            </a:r>
            <a:r>
              <a:rPr lang="en-US" sz="1600" dirty="0">
                <a:solidFill>
                  <a:srgbClr val="72A510"/>
                </a:solidFill>
              </a:rPr>
              <a:t>(a)</a:t>
            </a:r>
            <a:r>
              <a:rPr lang="en-US" sz="1600" dirty="0"/>
              <a:t> dense blazing star (</a:t>
            </a:r>
            <a:r>
              <a:rPr lang="en-US" sz="1600" i="1" dirty="0" err="1"/>
              <a:t>Liatrus</a:t>
            </a:r>
            <a:r>
              <a:rPr lang="en-US" sz="1600" i="1" dirty="0"/>
              <a:t> spicata</a:t>
            </a:r>
            <a:r>
              <a:rPr lang="en-US" sz="1600" dirty="0"/>
              <a:t>) and the </a:t>
            </a:r>
            <a:r>
              <a:rPr lang="en-US" sz="1600" dirty="0">
                <a:solidFill>
                  <a:srgbClr val="72A510"/>
                </a:solidFill>
              </a:rPr>
              <a:t>(b)</a:t>
            </a:r>
            <a:r>
              <a:rPr lang="en-US" sz="1600" dirty="0"/>
              <a:t> purple coneflower (</a:t>
            </a:r>
            <a:r>
              <a:rPr lang="en-US" sz="1600" i="1" dirty="0"/>
              <a:t>Echinacea purpurea</a:t>
            </a:r>
            <a:r>
              <a:rPr lang="en-US" sz="1600" dirty="0"/>
              <a:t>) vary in appearance, yet both share a similar basic morphology. </a:t>
            </a:r>
          </a:p>
          <a:p>
            <a:pPr>
              <a:spcBef>
                <a:spcPts val="0"/>
              </a:spcBef>
            </a:pPr>
            <a:r>
              <a:rPr lang="en-US" sz="1200" dirty="0"/>
              <a:t>(credit a: modification of work by Drew Avery; credit b: modification of work by Cory </a:t>
            </a:r>
            <a:r>
              <a:rPr lang="en-US" sz="1200" dirty="0" err="1"/>
              <a:t>Zanker</a:t>
            </a:r>
            <a:r>
              <a:rPr lang="en-US" sz="1200" dirty="0"/>
              <a:t>)</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Photo showing a Dense Blazing Star (Liatrus spicata) and a Purple Coneflower (Echinacea purpurea).">
            <a:extLst>
              <a:ext uri="{FF2B5EF4-FFF2-40B4-BE49-F238E27FC236}">
                <a16:creationId xmlns:a16="http://schemas.microsoft.com/office/drawing/2014/main" id="{A59CFA00-398D-3020-8852-55BB21B0F28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32000" y="1185630"/>
            <a:ext cx="5080000" cy="250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858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4143737"/>
            <a:ext cx="7686943" cy="2000517"/>
          </a:xfrm>
        </p:spPr>
        <p:txBody>
          <a:bodyPr>
            <a:normAutofit/>
          </a:bodyPr>
          <a:lstStyle/>
          <a:p>
            <a:pPr>
              <a:spcBef>
                <a:spcPts val="0"/>
              </a:spcBef>
            </a:pPr>
            <a:r>
              <a:rPr lang="en-US" sz="1600" dirty="0"/>
              <a:t>In this </a:t>
            </a:r>
            <a:r>
              <a:rPr lang="en-US" sz="1600" dirty="0">
                <a:solidFill>
                  <a:srgbClr val="72A510"/>
                </a:solidFill>
              </a:rPr>
              <a:t>(a)</a:t>
            </a:r>
            <a:r>
              <a:rPr lang="en-US" sz="1600" dirty="0"/>
              <a:t> display, fossil hominids are arranged from oldest (bottom) to newest (top). As hominids evolved, the shape of the skull changed. An artist’s rendition of </a:t>
            </a:r>
            <a:r>
              <a:rPr lang="en-US" sz="1600" dirty="0">
                <a:solidFill>
                  <a:srgbClr val="72A510"/>
                </a:solidFill>
              </a:rPr>
              <a:t>(b)</a:t>
            </a:r>
            <a:r>
              <a:rPr lang="en-US" sz="1600" dirty="0"/>
              <a:t> extinct species of the genus </a:t>
            </a:r>
            <a:r>
              <a:rPr lang="en-US" sz="1600" i="1" dirty="0"/>
              <a:t>Equus</a:t>
            </a:r>
            <a:r>
              <a:rPr lang="en-US" sz="1600" dirty="0"/>
              <a:t> reveals that these ancient species resembled the modern horse (</a:t>
            </a:r>
            <a:r>
              <a:rPr lang="en-US" sz="1600" i="1" dirty="0"/>
              <a:t>Equus </a:t>
            </a:r>
            <a:r>
              <a:rPr lang="en-US" sz="1600" i="1" dirty="0" err="1"/>
              <a:t>ferus</a:t>
            </a:r>
            <a:r>
              <a:rPr lang="en-US" sz="1600" dirty="0"/>
              <a:t>) but varied in size.</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Photo A shows a museum display of hominid skulls that vary in size and shape. Illustration B shows five extinct species related and similar in appearance to the modern horse. The species vary in size from that of a modern horse to that of a medium-sized dog.">
            <a:extLst>
              <a:ext uri="{FF2B5EF4-FFF2-40B4-BE49-F238E27FC236}">
                <a16:creationId xmlns:a16="http://schemas.microsoft.com/office/drawing/2014/main" id="{11390C5E-A18D-B598-0A92-BA8CD49C6EE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24000" y="1338323"/>
            <a:ext cx="60960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821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4386805"/>
            <a:ext cx="7686943" cy="1757449"/>
          </a:xfrm>
        </p:spPr>
        <p:txBody>
          <a:bodyPr>
            <a:normAutofit/>
          </a:bodyPr>
          <a:lstStyle/>
          <a:p>
            <a:pPr>
              <a:spcBef>
                <a:spcPts val="0"/>
              </a:spcBef>
            </a:pPr>
            <a:r>
              <a:rPr lang="en-US" sz="1600" dirty="0"/>
              <a:t>The similar construction of these appendages indicates that these organisms share a common ancestor.</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Illustration compares a human arm, dog and bird legs, and a whale flipper. All appendages have the same bones, but the size and shape of these bones vary.">
            <a:extLst>
              <a:ext uri="{FF2B5EF4-FFF2-40B4-BE49-F238E27FC236}">
                <a16:creationId xmlns:a16="http://schemas.microsoft.com/office/drawing/2014/main" id="{BAD65F93-FD2A-816A-227D-F66E6A0754E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0000" y="1260837"/>
            <a:ext cx="4064000" cy="288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148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4572000"/>
            <a:ext cx="7686943" cy="1759352"/>
          </a:xfrm>
        </p:spPr>
        <p:txBody>
          <a:bodyPr>
            <a:normAutofit/>
          </a:bodyPr>
          <a:lstStyle/>
          <a:p>
            <a:pPr>
              <a:spcBef>
                <a:spcPts val="0"/>
              </a:spcBef>
            </a:pPr>
            <a:r>
              <a:rPr lang="en-US" sz="1600" dirty="0"/>
              <a:t>The white winter coat of the </a:t>
            </a:r>
            <a:r>
              <a:rPr lang="en-US" sz="1600" dirty="0">
                <a:solidFill>
                  <a:srgbClr val="72A510"/>
                </a:solidFill>
              </a:rPr>
              <a:t>(a)</a:t>
            </a:r>
            <a:r>
              <a:rPr lang="en-US" sz="1600" dirty="0"/>
              <a:t> arctic fox and the </a:t>
            </a:r>
            <a:r>
              <a:rPr lang="en-US" sz="1600" dirty="0">
                <a:solidFill>
                  <a:srgbClr val="72A510"/>
                </a:solidFill>
              </a:rPr>
              <a:t>(b)</a:t>
            </a:r>
            <a:r>
              <a:rPr lang="en-US" sz="1600" dirty="0"/>
              <a:t> ptarmigan’s plumage are adaptations to their environments. </a:t>
            </a:r>
          </a:p>
          <a:p>
            <a:pPr>
              <a:spcBef>
                <a:spcPts val="0"/>
              </a:spcBef>
            </a:pPr>
            <a:r>
              <a:rPr lang="en-US" sz="1200" dirty="0"/>
              <a:t>(credit a: modification of work by Keith Morehouse)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The left photo depicts an arctic fox with white fur sleeping on white snow, and the right photo shows a ptarmigan with white plumage standing on white snow.">
            <a:extLst>
              <a:ext uri="{FF2B5EF4-FFF2-40B4-BE49-F238E27FC236}">
                <a16:creationId xmlns:a16="http://schemas.microsoft.com/office/drawing/2014/main" id="{5CD97660-DF16-56A3-FE8C-5C07C852D77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32000" y="1196082"/>
            <a:ext cx="5080000"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55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865944"/>
            <a:ext cx="7686943" cy="2548457"/>
          </a:xfrm>
        </p:spPr>
        <p:txBody>
          <a:bodyPr>
            <a:normAutofit/>
          </a:bodyPr>
          <a:lstStyle/>
          <a:p>
            <a:pPr>
              <a:lnSpc>
                <a:spcPct val="120000"/>
              </a:lnSpc>
              <a:spcBef>
                <a:spcPts val="0"/>
              </a:spcBef>
            </a:pPr>
            <a:r>
              <a:rPr lang="en-US" sz="1600" dirty="0"/>
              <a:t>The </a:t>
            </a:r>
            <a:r>
              <a:rPr lang="en-US" sz="1600" dirty="0">
                <a:solidFill>
                  <a:srgbClr val="72A510"/>
                </a:solidFill>
              </a:rPr>
              <a:t>(a)</a:t>
            </a:r>
            <a:r>
              <a:rPr lang="en-US" sz="1600" dirty="0"/>
              <a:t> poodle and </a:t>
            </a:r>
            <a:r>
              <a:rPr lang="en-US" sz="1600" dirty="0">
                <a:solidFill>
                  <a:srgbClr val="72A510"/>
                </a:solidFill>
              </a:rPr>
              <a:t>(b)</a:t>
            </a:r>
            <a:r>
              <a:rPr lang="en-US" sz="1600" dirty="0"/>
              <a:t> cocker spaniel can reproduce to produce a breed known as </a:t>
            </a:r>
            <a:r>
              <a:rPr lang="en-US" sz="1600" dirty="0">
                <a:solidFill>
                  <a:srgbClr val="72A510"/>
                </a:solidFill>
              </a:rPr>
              <a:t>(c)</a:t>
            </a:r>
            <a:r>
              <a:rPr lang="en-US" sz="1600" dirty="0"/>
              <a:t> the cockapoo. </a:t>
            </a:r>
          </a:p>
          <a:p>
            <a:pPr>
              <a:lnSpc>
                <a:spcPct val="120000"/>
              </a:lnSpc>
              <a:spcBef>
                <a:spcPts val="0"/>
              </a:spcBef>
            </a:pPr>
            <a:r>
              <a:rPr lang="en-US" sz="1200" dirty="0"/>
              <a:t>(credit a: modification of work by Sally Eller, Tom Reese; credit b: modification of work by Jeremy McWilliams; credit c: modification of work by Kathleen Conklin)</a:t>
            </a:r>
            <a:endParaRPr lang="en-US" sz="3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Photo a shows a poodle with curly short fur. Photo b shows a cocker spaniel with long, wavy fur that has light brown parts and cream-colored markings on the face, forepaws, belly, hind legs, and tail. The poodle has longer legs than the cocker spaniel. The cockapoo in photo c has curly hair, like the poodle, and short legs, like the cocker spaniel.">
            <a:extLst>
              <a:ext uri="{FF2B5EF4-FFF2-40B4-BE49-F238E27FC236}">
                <a16:creationId xmlns:a16="http://schemas.microsoft.com/office/drawing/2014/main" id="{19F329F5-6B0D-4226-D146-CFE8856882F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24000" y="1519205"/>
            <a:ext cx="6096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309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669175"/>
            <a:ext cx="7686943" cy="1669622"/>
          </a:xfrm>
        </p:spPr>
        <p:txBody>
          <a:bodyPr>
            <a:normAutofit/>
          </a:bodyPr>
          <a:lstStyle/>
          <a:p>
            <a:pPr>
              <a:lnSpc>
                <a:spcPct val="120000"/>
              </a:lnSpc>
              <a:spcBef>
                <a:spcPts val="0"/>
              </a:spcBef>
            </a:pPr>
            <a:r>
              <a:rPr lang="en-US" sz="1600" dirty="0"/>
              <a:t>The </a:t>
            </a:r>
            <a:r>
              <a:rPr lang="en-US" sz="1600" dirty="0">
                <a:solidFill>
                  <a:srgbClr val="72A510"/>
                </a:solidFill>
              </a:rPr>
              <a:t>(a)</a:t>
            </a:r>
            <a:r>
              <a:rPr lang="en-US" sz="1600" dirty="0"/>
              <a:t> African fish eagle is similar in appearance to the </a:t>
            </a:r>
            <a:r>
              <a:rPr lang="en-US" sz="1600" dirty="0">
                <a:solidFill>
                  <a:srgbClr val="72A510"/>
                </a:solidFill>
              </a:rPr>
              <a:t>(b)</a:t>
            </a:r>
            <a:r>
              <a:rPr lang="en-US" sz="1600" dirty="0"/>
              <a:t> bald eagle, but the two birds are members of different species. </a:t>
            </a:r>
          </a:p>
          <a:p>
            <a:pPr>
              <a:lnSpc>
                <a:spcPct val="120000"/>
              </a:lnSpc>
              <a:spcBef>
                <a:spcPts val="0"/>
              </a:spcBef>
            </a:pPr>
            <a:r>
              <a:rPr lang="en-US" sz="1200" dirty="0"/>
              <a:t>(credit a: modification of work by Nigel Wedge; credit b: modification of work by U.S. Fish and Wildlife Service)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6" name="Picture 4" descr="Photo a shows a picture of the African fish eagle in flight, and photo b shows the bald eagle perched on a post.">
            <a:extLst>
              <a:ext uri="{FF2B5EF4-FFF2-40B4-BE49-F238E27FC236}">
                <a16:creationId xmlns:a16="http://schemas.microsoft.com/office/drawing/2014/main" id="{E816DE91-D625-AA4C-88D3-91068BA418E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32000" y="1519204"/>
            <a:ext cx="5080000" cy="200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725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49145"/>
            <a:ext cx="7686943" cy="1578034"/>
          </a:xfrm>
        </p:spPr>
        <p:txBody>
          <a:bodyPr>
            <a:normAutofit/>
          </a:bodyPr>
          <a:lstStyle/>
          <a:p>
            <a:pPr>
              <a:lnSpc>
                <a:spcPct val="120000"/>
              </a:lnSpc>
              <a:spcBef>
                <a:spcPts val="0"/>
              </a:spcBef>
            </a:pPr>
            <a:r>
              <a:rPr lang="en-US" sz="1600" dirty="0"/>
              <a:t>The only illustration in Darwin's </a:t>
            </a:r>
            <a:r>
              <a:rPr lang="en-US" sz="1600" i="1" dirty="0"/>
              <a:t>On the Origin of Species</a:t>
            </a:r>
            <a:r>
              <a:rPr lang="en-US" sz="1600" dirty="0"/>
              <a:t> is </a:t>
            </a:r>
            <a:r>
              <a:rPr lang="en-US" sz="1600" dirty="0">
                <a:solidFill>
                  <a:srgbClr val="72A510"/>
                </a:solidFill>
              </a:rPr>
              <a:t>(a)</a:t>
            </a:r>
            <a:r>
              <a:rPr lang="en-US" sz="1600" dirty="0"/>
              <a:t> a diagram showing speciation events leading to biological diversity. The diagram shows similarities to phylogenetic charts that today illustrate the relationships of species. </a:t>
            </a:r>
            <a:r>
              <a:rPr lang="en-US" sz="1600" dirty="0">
                <a:solidFill>
                  <a:srgbClr val="72A510"/>
                </a:solidFill>
              </a:rPr>
              <a:t>(b)</a:t>
            </a:r>
            <a:r>
              <a:rPr lang="en-US" sz="1600" dirty="0"/>
              <a:t> Modern elephants evolved from the </a:t>
            </a:r>
            <a:r>
              <a:rPr lang="en-US" sz="1600" i="1" dirty="0" err="1"/>
              <a:t>Palaeomastodon</a:t>
            </a:r>
            <a:r>
              <a:rPr lang="en-US" sz="1600" dirty="0"/>
              <a:t>, a species that lived in Egypt 35–50 million years ago.</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Image (a) shows a sketch of lines branching into a tree shape. At the bottom are 11 vertical lines labeled A through L. These then are branched out as they move up across the page through fourteen rows labeled with Roman numerals. Some branches make a straight line from the bottom row to the top row, others keep branching out further at each row, and some are straight partway through the rows until they connect to an existing branch or form no connection and instead stop. The top four rows each consists of a single line from a branch tip; there are 6 branch tips at row X I; to one of 15 individual final designations. Illustration B shows the evolution of modern African and Asian elephants from a common ancestor, the Palaeomastodon. The Palaeomastodon was similar to modern elephants; however, it was smaller and had a long nose instead of a trunk. Side branches of the elephant evolutionary tree gave rise to mastodons and mammoths. The mammoth is more closely related to modern elephants than the mastodon.">
            <a:extLst>
              <a:ext uri="{FF2B5EF4-FFF2-40B4-BE49-F238E27FC236}">
                <a16:creationId xmlns:a16="http://schemas.microsoft.com/office/drawing/2014/main" id="{32CA031F-E50E-052D-CC2C-44B77329DF3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8" y="1064882"/>
            <a:ext cx="7686942" cy="3468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770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572000" y="1122229"/>
            <a:ext cx="3724544" cy="4874768"/>
          </a:xfrm>
        </p:spPr>
        <p:txBody>
          <a:bodyPr>
            <a:normAutofit/>
          </a:bodyPr>
          <a:lstStyle/>
          <a:p>
            <a:pPr>
              <a:spcBef>
                <a:spcPts val="0"/>
              </a:spcBef>
            </a:pPr>
            <a:r>
              <a:rPr lang="en-US" sz="1600" dirty="0"/>
              <a:t>The northern spotted owl and the Mexican spotted owl inhabit geographically separate locations with different climates and ecosystems. The owl is an example of allopatric speciation. </a:t>
            </a:r>
          </a:p>
          <a:p>
            <a:pPr>
              <a:spcBef>
                <a:spcPts val="0"/>
              </a:spcBef>
            </a:pPr>
            <a:r>
              <a:rPr lang="en-US" sz="1200" dirty="0"/>
              <a:t>(credit "northern spotted owl": modification of work by John and Karen Hollingsworth; credit "Mexican spotted owl": modification of work by Bill Radke)</a:t>
            </a:r>
            <a:endParaRPr lang="en-US" sz="300" dirty="0"/>
          </a:p>
        </p:txBody>
      </p:sp>
      <p:pic>
        <p:nvPicPr>
          <p:cNvPr id="24578" name="Picture 2" descr="The northern spotted owl lives in the Pacific Northwest, and the Mexican spotted owl lives in Mexico and the southwestern portion of the United States. The two owls are similar in appearance but with slightly different coloration.">
            <a:extLst>
              <a:ext uri="{FF2B5EF4-FFF2-40B4-BE49-F238E27FC236}">
                <a16:creationId xmlns:a16="http://schemas.microsoft.com/office/drawing/2014/main" id="{4652013C-B086-3955-210B-FC16D185DC1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8210" y="1122229"/>
            <a:ext cx="35560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5810490" y="984250"/>
            <a:ext cx="2486053" cy="5360700"/>
          </a:xfrm>
        </p:spPr>
        <p:txBody>
          <a:bodyPr>
            <a:normAutofit/>
          </a:bodyPr>
          <a:lstStyle/>
          <a:p>
            <a:pPr>
              <a:spcBef>
                <a:spcPts val="0"/>
              </a:spcBef>
            </a:pPr>
            <a:r>
              <a:rPr lang="en-US" sz="1600" dirty="0"/>
              <a:t>The honeycreeper birds illustrate adaptive radiation. From one original species of bird, multiple others evolved, each with its own distinctive characteristics.</a:t>
            </a:r>
            <a:endParaRPr lang="en-US" sz="700" dirty="0"/>
          </a:p>
        </p:txBody>
      </p:sp>
      <p:pic>
        <p:nvPicPr>
          <p:cNvPr id="25602" name="Picture 2" descr="The illustration shows a wheel with the founder species at the hub. The spokes of the wheel are six modern honeycreeper species that evolved from the founder species. Five of these birds eat insects and/or nectar and have long, thick beaks: the Apapane, Liwi, Amakihi, Akiapola’au and Maui Parrotbill. The Nihoa Finch has a short, fat beak and eats insects, seeds, and bird eggs.">
            <a:extLst>
              <a:ext uri="{FF2B5EF4-FFF2-40B4-BE49-F238E27FC236}">
                <a16:creationId xmlns:a16="http://schemas.microsoft.com/office/drawing/2014/main" id="{7FB32FD4-9E15-21AF-1771-46A6D6089D1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4306" y="984250"/>
            <a:ext cx="4826000" cy="488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92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28528" y="5061872"/>
            <a:ext cx="7686943" cy="1156707"/>
          </a:xfrm>
        </p:spPr>
        <p:txBody>
          <a:bodyPr>
            <a:normAutofit/>
          </a:bodyPr>
          <a:lstStyle/>
          <a:p>
            <a:pPr>
              <a:spcBef>
                <a:spcPts val="0"/>
              </a:spcBef>
            </a:pPr>
            <a:r>
              <a:rPr lang="en-US" sz="1600" dirty="0"/>
              <a:t>Aneuploidy results when the gametes have too many or too few chromosomes due to nondisjunction during meiosis. In the example shown here, the resulting offspring will have 2</a:t>
            </a:r>
            <a:r>
              <a:rPr lang="en-US" sz="1600" i="1" dirty="0"/>
              <a:t>n</a:t>
            </a:r>
            <a:r>
              <a:rPr lang="en-US" sz="1600" dirty="0"/>
              <a:t>+1 or 2</a:t>
            </a:r>
            <a:r>
              <a:rPr lang="en-US" sz="1600" i="1" dirty="0"/>
              <a:t>n</a:t>
            </a:r>
            <a:r>
              <a:rPr lang="en-US" sz="1600" dirty="0"/>
              <a:t>-1 chromosomes.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Aneuploidy results when chromosomes fail to separate correctly during meiosis. As a result, one gamete has one too many chromosomes (n +1), and the other has one too few (n – 1). When the n + 1 gamete fuses with a normal gamete, the resulting zygote has 2n + 1 chromosomes. When the n – 1 gamete fuses with a normal gamete, the resulting zygote has 2n -1 chromosomes.">
            <a:extLst>
              <a:ext uri="{FF2B5EF4-FFF2-40B4-BE49-F238E27FC236}">
                <a16:creationId xmlns:a16="http://schemas.microsoft.com/office/drawing/2014/main" id="{CEAB7EEC-AC6B-5E75-C731-5F818DAB2DB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41499" y="1207464"/>
            <a:ext cx="5461000" cy="374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78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3273975"/>
            <a:ext cx="7820625" cy="2594391"/>
          </a:xfrm>
        </p:spPr>
        <p:txBody>
          <a:bodyPr>
            <a:normAutofit/>
          </a:bodyPr>
          <a:lstStyle/>
          <a:p>
            <a:pPr algn="ctr">
              <a:spcBef>
                <a:spcPts val="0"/>
              </a:spcBef>
            </a:pPr>
            <a:r>
              <a:rPr lang="en-US" sz="1600" dirty="0" err="1"/>
              <a:t>Autopolyploidy</a:t>
            </a:r>
            <a:r>
              <a:rPr lang="en-US" sz="1600" dirty="0"/>
              <a:t> results when mitosis is not followed by cytokinesis.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7650" name="Picture 2" descr="Autopolyploidy results in offspring with two sets of chromosomes. In the example shown, a diploid parent (2n) produces polyploid offspring (4n).">
            <a:extLst>
              <a:ext uri="{FF2B5EF4-FFF2-40B4-BE49-F238E27FC236}">
                <a16:creationId xmlns:a16="http://schemas.microsoft.com/office/drawing/2014/main" id="{42CB0803-7BF0-13C0-888E-8E50EE2D7D4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39999" y="1205893"/>
            <a:ext cx="4064000" cy="189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363654"/>
            <a:ext cx="7820625" cy="1770926"/>
          </a:xfrm>
        </p:spPr>
        <p:txBody>
          <a:bodyPr>
            <a:normAutofit/>
          </a:bodyPr>
          <a:lstStyle/>
          <a:p>
            <a:pPr>
              <a:spcBef>
                <a:spcPts val="0"/>
              </a:spcBef>
            </a:pPr>
            <a:r>
              <a:rPr lang="en-US" sz="1600" dirty="0"/>
              <a:t>Alloploidy results when two species mate to produce viable offspring. In the example shown, a normal gamete from one species fuses with a polyploidy gamete from another. Two </a:t>
            </a:r>
            <a:r>
              <a:rPr lang="en-US" sz="1600" dirty="0" err="1"/>
              <a:t>matings</a:t>
            </a:r>
            <a:r>
              <a:rPr lang="en-US" sz="1600" dirty="0"/>
              <a:t> are necessary to produce viable offspring.</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8674" name="Picture 2" descr="Alloploidy results from viable matings between two species with different numbers of chromosomes. In the example shown, species one has three pairs of chromosomes, and species two has two pairs of chromosomes. When a normal gamete from species one (with three chromosomes) fuses with a polyploidy gamete from species two (with two pairs of chromosomes), a zygote with seven chromosomes results. An offspring from this mating produces a polyploid gamete, with seven chromosomes. If this polyploid gamete fuses with a normal gamete from species one, with three chromosomes, the resulting offspring will have ten viable chromosomes.">
            <a:extLst>
              <a:ext uri="{FF2B5EF4-FFF2-40B4-BE49-F238E27FC236}">
                <a16:creationId xmlns:a16="http://schemas.microsoft.com/office/drawing/2014/main" id="{875E408F-1779-F9F7-C0DD-7793DF42DA5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14500" y="1155520"/>
            <a:ext cx="5715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827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190034"/>
            <a:ext cx="7820625" cy="1886671"/>
          </a:xfrm>
        </p:spPr>
        <p:txBody>
          <a:bodyPr>
            <a:normAutofit/>
          </a:bodyPr>
          <a:lstStyle/>
          <a:p>
            <a:pPr>
              <a:spcBef>
                <a:spcPts val="0"/>
              </a:spcBef>
            </a:pPr>
            <a:r>
              <a:rPr lang="en-US" sz="1600" dirty="0"/>
              <a:t>These two related frog species exhibit temporal reproductive isolation. </a:t>
            </a:r>
            <a:r>
              <a:rPr lang="en-US" sz="1600" dirty="0">
                <a:solidFill>
                  <a:srgbClr val="72A510"/>
                </a:solidFill>
              </a:rPr>
              <a:t>(a)</a:t>
            </a:r>
            <a:r>
              <a:rPr lang="en-US" sz="1600" dirty="0"/>
              <a:t> </a:t>
            </a:r>
            <a:r>
              <a:rPr lang="en-US" sz="1600" i="1" dirty="0"/>
              <a:t>Rana aurora</a:t>
            </a:r>
            <a:r>
              <a:rPr lang="en-US" sz="1600" dirty="0"/>
              <a:t> breeds earlier in the year than </a:t>
            </a:r>
            <a:r>
              <a:rPr lang="en-US" sz="1600" dirty="0">
                <a:solidFill>
                  <a:srgbClr val="72A510"/>
                </a:solidFill>
              </a:rPr>
              <a:t>(b)</a:t>
            </a:r>
            <a:r>
              <a:rPr lang="en-US" sz="1600" dirty="0"/>
              <a:t> </a:t>
            </a:r>
            <a:r>
              <a:rPr lang="en-US" sz="1600" i="1" dirty="0"/>
              <a:t>Rana </a:t>
            </a:r>
            <a:r>
              <a:rPr lang="en-US" sz="1600" i="1" dirty="0" err="1"/>
              <a:t>boylii</a:t>
            </a:r>
            <a:r>
              <a:rPr lang="en-US" sz="1600" dirty="0"/>
              <a:t>. </a:t>
            </a:r>
          </a:p>
          <a:p>
            <a:pPr>
              <a:spcBef>
                <a:spcPts val="0"/>
              </a:spcBef>
            </a:pPr>
            <a:r>
              <a:rPr lang="en-US" sz="1200" dirty="0"/>
              <a:t>(credit a: modification of work by Mark R. Jennings, USFWS; credit b: modification of work by Alessandro </a:t>
            </a:r>
            <a:r>
              <a:rPr lang="en-US" sz="1200" dirty="0" err="1"/>
              <a:t>Catenazzi</a:t>
            </a:r>
            <a:r>
              <a:rPr lang="en-US" sz="1200" dirty="0"/>
              <a:t>)</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Photo a shows Rana aurora, a beige frog with green spots. Photo b shows Rana boylii, a brown frog.">
            <a:extLst>
              <a:ext uri="{FF2B5EF4-FFF2-40B4-BE49-F238E27FC236}">
                <a16:creationId xmlns:a16="http://schemas.microsoft.com/office/drawing/2014/main" id="{3F126ECB-357A-B2FA-209A-0AAC80A1158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56548" y="1171031"/>
            <a:ext cx="7030904" cy="291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120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Illustration A shows the black Gryllus pennsylvanicus cricket on sandy soil, and illustration B shows the beige Gryllus firmus cricket in grass.">
            <a:extLst>
              <a:ext uri="{FF2B5EF4-FFF2-40B4-BE49-F238E27FC236}">
                <a16:creationId xmlns:a16="http://schemas.microsoft.com/office/drawing/2014/main" id="{06882057-2236-ACE3-B3D0-EE56032E11F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56548" y="1136306"/>
            <a:ext cx="7030904" cy="318148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467828"/>
            <a:ext cx="7820625" cy="1828800"/>
          </a:xfrm>
        </p:spPr>
        <p:txBody>
          <a:bodyPr>
            <a:normAutofit/>
          </a:bodyPr>
          <a:lstStyle/>
          <a:p>
            <a:pPr>
              <a:spcBef>
                <a:spcPts val="0"/>
              </a:spcBef>
            </a:pPr>
            <a:r>
              <a:rPr lang="en-US" sz="1600" dirty="0"/>
              <a:t>Speciation can occur when two populations occupy different habitats. The habitats need not be far apart. The cricket </a:t>
            </a:r>
            <a:r>
              <a:rPr lang="en-US" sz="1600" dirty="0">
                <a:solidFill>
                  <a:srgbClr val="72A510"/>
                </a:solidFill>
              </a:rPr>
              <a:t>(a)</a:t>
            </a:r>
            <a:r>
              <a:rPr lang="en-US" sz="1600" dirty="0"/>
              <a:t> </a:t>
            </a:r>
            <a:r>
              <a:rPr lang="en-US" sz="1600" i="1" dirty="0" err="1"/>
              <a:t>Gryllus</a:t>
            </a:r>
            <a:r>
              <a:rPr lang="en-US" sz="1600" i="1" dirty="0"/>
              <a:t> </a:t>
            </a:r>
            <a:r>
              <a:rPr lang="en-US" sz="1600" i="1" dirty="0" err="1"/>
              <a:t>pennsylvanicus</a:t>
            </a:r>
            <a:r>
              <a:rPr lang="en-US" sz="1600" dirty="0"/>
              <a:t> prefers sandy soil, and the cricket </a:t>
            </a:r>
            <a:r>
              <a:rPr lang="en-US" sz="1600" dirty="0">
                <a:solidFill>
                  <a:srgbClr val="72A510"/>
                </a:solidFill>
              </a:rPr>
              <a:t>(b)</a:t>
            </a:r>
            <a:r>
              <a:rPr lang="en-US" sz="1600" dirty="0"/>
              <a:t> </a:t>
            </a:r>
            <a:r>
              <a:rPr lang="en-US" sz="1600" i="1" dirty="0" err="1"/>
              <a:t>Gryllus</a:t>
            </a:r>
            <a:r>
              <a:rPr lang="en-US" sz="1600" i="1" dirty="0"/>
              <a:t> firmus</a:t>
            </a:r>
            <a:r>
              <a:rPr lang="en-US" sz="1600" dirty="0"/>
              <a:t> prefers loamy soil. The two species can live in close proximity, but because of their different soil preferences, they became genetically isolated.</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8363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287210"/>
            <a:ext cx="7820625" cy="3009418"/>
          </a:xfrm>
        </p:spPr>
        <p:txBody>
          <a:bodyPr>
            <a:normAutofit/>
          </a:bodyPr>
          <a:lstStyle/>
          <a:p>
            <a:pPr>
              <a:spcBef>
                <a:spcPts val="0"/>
              </a:spcBef>
            </a:pPr>
            <a:r>
              <a:rPr lang="en-US" sz="1600" dirty="0"/>
              <a:t>The shape of the male reproductive organ varies among male damselfly species, and is only compatible with the female of the same species. Reproductive organ incompatibility keeps each species reproductively isolated.</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4818" name="Picture 2" descr="Illustrations show four different types of damselfly reproductive organs. Each organ has a hook, but the shape and length of the hook varies, as does the shape of the organ itself.">
            <a:extLst>
              <a:ext uri="{FF2B5EF4-FFF2-40B4-BE49-F238E27FC236}">
                <a16:creationId xmlns:a16="http://schemas.microsoft.com/office/drawing/2014/main" id="{508A82F0-4B43-6467-7BE1-185B86D651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068" y="1620456"/>
            <a:ext cx="7725070" cy="1448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058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33104"/>
            <a:ext cx="7820625" cy="1863523"/>
          </a:xfrm>
        </p:spPr>
        <p:txBody>
          <a:bodyPr>
            <a:normAutofit/>
          </a:bodyPr>
          <a:lstStyle/>
          <a:p>
            <a:pPr>
              <a:spcBef>
                <a:spcPts val="0"/>
              </a:spcBef>
            </a:pPr>
            <a:r>
              <a:rPr lang="en-US" sz="1600" dirty="0"/>
              <a:t>Some flowers have evolved to attract certain pollinators. The </a:t>
            </a:r>
            <a:r>
              <a:rPr lang="en-US" sz="1600" dirty="0">
                <a:solidFill>
                  <a:srgbClr val="72A510"/>
                </a:solidFill>
              </a:rPr>
              <a:t>(a)</a:t>
            </a:r>
            <a:r>
              <a:rPr lang="en-US" sz="1600" dirty="0"/>
              <a:t> wide foxglove flower is adapted for pollination by bees, while the </a:t>
            </a:r>
            <a:r>
              <a:rPr lang="en-US" sz="1600" dirty="0">
                <a:solidFill>
                  <a:srgbClr val="72A510"/>
                </a:solidFill>
              </a:rPr>
              <a:t>(b)</a:t>
            </a:r>
            <a:r>
              <a:rPr lang="en-US" sz="1600" dirty="0"/>
              <a:t> long, tube-shaped trumpet creeper flower is adapted for pollination by hummingbirds.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6866" name="Picture 2" descr="Illustration a shows a bee collecting pollen from a bright purple foxglove flower. The bee’s body fits inside the bell-like flower. Illustration B shows a hummingbird drinking nectar from a long tube-like trumpet creeper flower.">
            <a:extLst>
              <a:ext uri="{FF2B5EF4-FFF2-40B4-BE49-F238E27FC236}">
                <a16:creationId xmlns:a16="http://schemas.microsoft.com/office/drawing/2014/main" id="{53D3D8B5-AE73-458D-66E9-24647E5D877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01195" y="1389444"/>
            <a:ext cx="6741610" cy="2797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134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819646"/>
            <a:ext cx="7820625" cy="2476981"/>
          </a:xfrm>
        </p:spPr>
        <p:txBody>
          <a:bodyPr>
            <a:normAutofit/>
          </a:bodyPr>
          <a:lstStyle/>
          <a:p>
            <a:pPr>
              <a:spcBef>
                <a:spcPts val="0"/>
              </a:spcBef>
            </a:pPr>
            <a:r>
              <a:rPr lang="en-US" sz="1600" dirty="0"/>
              <a:t>Cichlid fish from Lake </a:t>
            </a:r>
            <a:r>
              <a:rPr lang="en-US" sz="1600" dirty="0" err="1"/>
              <a:t>Apoyeque</a:t>
            </a:r>
            <a:r>
              <a:rPr lang="en-US" sz="1600" dirty="0"/>
              <a:t>, Nicaragua, show evidence of sympatric speciation. Lake </a:t>
            </a:r>
            <a:r>
              <a:rPr lang="en-US" sz="1600" dirty="0" err="1"/>
              <a:t>Apoyeque</a:t>
            </a:r>
            <a:r>
              <a:rPr lang="en-US" sz="1600" dirty="0"/>
              <a:t>, a crater lake, is 1800 years old, but genetic evidence indicates that the lake was populated only 100 years ago by a single population of cichlid fish. Nevertheless, two populations with distinct morphologies and diets now exist in the lake, and scientists believe these populations may be in an early stage of speciation.</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8914" name="Picture 2" descr="Illustrations show two species of cichlid fish which are similar in appearance except that one has thin lips, and one has thick lips.">
            <a:extLst>
              <a:ext uri="{FF2B5EF4-FFF2-40B4-BE49-F238E27FC236}">
                <a16:creationId xmlns:a16="http://schemas.microsoft.com/office/drawing/2014/main" id="{1CEEC1A3-208B-15F3-0890-D617206391F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79500" y="1992968"/>
            <a:ext cx="6985000" cy="158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091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14127"/>
            <a:ext cx="7820625" cy="1782500"/>
          </a:xfrm>
        </p:spPr>
        <p:txBody>
          <a:bodyPr>
            <a:normAutofit/>
          </a:bodyPr>
          <a:lstStyle/>
          <a:p>
            <a:pPr>
              <a:spcBef>
                <a:spcPts val="0"/>
              </a:spcBef>
            </a:pPr>
            <a:r>
              <a:rPr lang="en-US" sz="1600" dirty="0"/>
              <a:t>After speciation has occurred, the two separate but closely related species may continue to produce offspring in an area called the hybrid zone. Reinforcement, fusion, or stability may result, depending on reproductive barriers and the relative fitness of the hybrids.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62" name="Picture 2" descr="  Three different possible changes in the hybrid zone may occur over time. The first possible change, reinforcement, results when hybrids are less fit than either purebred species. Like a fork in the road, the species continue to diverge until hybridization no longer occurs. The second possible change, fusion, results when reproductive barriers weaken until two species become one. In this scenario species initially diverge, but then join together. In the third scenario, stability, fit hybrids continue to be produced at a steady rate.">
            <a:extLst>
              <a:ext uri="{FF2B5EF4-FFF2-40B4-BE49-F238E27FC236}">
                <a16:creationId xmlns:a16="http://schemas.microsoft.com/office/drawing/2014/main" id="{116751E5-528E-7241-F4B5-9168207CAAB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05000" y="1218235"/>
            <a:ext cx="53340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250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74826"/>
            <a:ext cx="7820625" cy="868100"/>
          </a:xfrm>
        </p:spPr>
        <p:txBody>
          <a:bodyPr>
            <a:normAutofit/>
          </a:bodyPr>
          <a:lstStyle/>
          <a:p>
            <a:pPr>
              <a:spcBef>
                <a:spcPts val="0"/>
              </a:spcBef>
            </a:pPr>
            <a:r>
              <a:rPr lang="en-US" sz="1600" dirty="0"/>
              <a:t>In gradual speciation </a:t>
            </a:r>
            <a:r>
              <a:rPr lang="en-US" sz="1600" dirty="0">
                <a:solidFill>
                  <a:srgbClr val="72A510"/>
                </a:solidFill>
              </a:rPr>
              <a:t>(top)</a:t>
            </a:r>
            <a:r>
              <a:rPr lang="en-US" sz="1600" dirty="0"/>
              <a:t>, species diverge at a slow, steady pace as traits change incrementally. In punctuated equilibrium </a:t>
            </a:r>
            <a:r>
              <a:rPr lang="en-US" sz="1600" dirty="0">
                <a:solidFill>
                  <a:srgbClr val="72A510"/>
                </a:solidFill>
              </a:rPr>
              <a:t>(bottom)</a:t>
            </a:r>
            <a:r>
              <a:rPr lang="en-US" sz="1600" dirty="0"/>
              <a:t>, species diverge quickly and then remain unchanged for long periods of time.</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3010" name="Picture 2" descr=" In the gradual speciation example, a founder species of bird diverges into one species with a hooked beak, and another with strait beak. Over time, the hooked beak gets longer and thinner, and the straight beak gets shorter and fatter. In the punctuated equilibrium example, as in the graduated speciation example, the founder species diverges into one species with a hooked break and another with a straight beak. However, in this case the hooked and straight beaks gives rise immediately to long, thin and short, fat beaks.">
            <a:extLst>
              <a:ext uri="{FF2B5EF4-FFF2-40B4-BE49-F238E27FC236}">
                <a16:creationId xmlns:a16="http://schemas.microsoft.com/office/drawing/2014/main" id="{49390F31-C5DE-0C3F-B8B0-A1BAB0E5418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04822" y="997409"/>
            <a:ext cx="6134356" cy="4405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80242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7570</TotalTime>
  <Words>2503</Words>
  <Application>Microsoft Office PowerPoint</Application>
  <PresentationFormat>On-screen Show (4:3)</PresentationFormat>
  <Paragraphs>105</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145</cp:revision>
  <dcterms:created xsi:type="dcterms:W3CDTF">2012-06-04T02:13:36Z</dcterms:created>
  <dcterms:modified xsi:type="dcterms:W3CDTF">2025-03-04T17:16:36Z</dcterms:modified>
</cp:coreProperties>
</file>