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12" r:id="rId1"/>
  </p:sldMasterIdLst>
  <p:notesMasterIdLst>
    <p:notesMasterId r:id="rId13"/>
  </p:notesMasterIdLst>
  <p:handoutMasterIdLst>
    <p:handoutMasterId r:id="rId14"/>
  </p:handoutMasterIdLst>
  <p:sldIdLst>
    <p:sldId id="256" r:id="rId2"/>
    <p:sldId id="277" r:id="rId3"/>
    <p:sldId id="346" r:id="rId4"/>
    <p:sldId id="406" r:id="rId5"/>
    <p:sldId id="429" r:id="rId6"/>
    <p:sldId id="413" r:id="rId7"/>
    <p:sldId id="430" r:id="rId8"/>
    <p:sldId id="414" r:id="rId9"/>
    <p:sldId id="431" r:id="rId10"/>
    <p:sldId id="390" r:id="rId11"/>
    <p:sldId id="387"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2A510"/>
    <a:srgbClr val="6CB255"/>
    <a:srgbClr val="E5D419"/>
    <a:srgbClr val="212F62"/>
    <a:srgbClr val="A4EC1A"/>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495" autoAdjust="0"/>
    <p:restoredTop sz="85752" autoAdjust="0"/>
  </p:normalViewPr>
  <p:slideViewPr>
    <p:cSldViewPr snapToGrid="0" snapToObjects="1">
      <p:cViewPr varScale="1">
        <p:scale>
          <a:sx n="111" d="100"/>
          <a:sy n="111" d="100"/>
        </p:scale>
        <p:origin x="2040" y="208"/>
      </p:cViewPr>
      <p:guideLst>
        <p:guide orient="horz" pos="2160"/>
        <p:guide pos="2880"/>
      </p:guideLst>
    </p:cSldViewPr>
  </p:slideViewPr>
  <p:outlineViewPr>
    <p:cViewPr>
      <p:scale>
        <a:sx n="33" d="100"/>
        <a:sy n="33" d="100"/>
      </p:scale>
      <p:origin x="0" y="4464"/>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48D041A-73BB-E643-A8C7-50D88C2F22F5}" type="datetimeFigureOut">
              <a:rPr lang="en-US" smtClean="0"/>
              <a:t>1/27/23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36EFEC5-3018-A548-B247-453C6EC1EC1A}" type="slidenum">
              <a:rPr lang="en-US" smtClean="0"/>
              <a:t>‹#›</a:t>
            </a:fld>
            <a:endParaRPr lang="en-US"/>
          </a:p>
        </p:txBody>
      </p:sp>
    </p:spTree>
    <p:extLst>
      <p:ext uri="{BB962C8B-B14F-4D97-AF65-F5344CB8AC3E}">
        <p14:creationId xmlns:p14="http://schemas.microsoft.com/office/powerpoint/2010/main" val="13300572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9B8B8B2-B163-2B41-8C2F-394DA5923460}" type="datetimeFigureOut">
              <a:rPr lang="en-US" smtClean="0"/>
              <a:t>1/27/23</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2221384-CCA1-F944-9C0C-9A9617B02E5E}" type="slidenum">
              <a:rPr lang="en-US" smtClean="0"/>
              <a:t>‹#›</a:t>
            </a:fld>
            <a:endParaRPr lang="en-US"/>
          </a:p>
        </p:txBody>
      </p:sp>
    </p:spTree>
    <p:extLst>
      <p:ext uri="{BB962C8B-B14F-4D97-AF65-F5344CB8AC3E}">
        <p14:creationId xmlns:p14="http://schemas.microsoft.com/office/powerpoint/2010/main" val="32930440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a:t>
            </a:fld>
            <a:endParaRPr lang="en-US"/>
          </a:p>
        </p:txBody>
      </p:sp>
    </p:spTree>
    <p:extLst>
      <p:ext uri="{BB962C8B-B14F-4D97-AF65-F5344CB8AC3E}">
        <p14:creationId xmlns:p14="http://schemas.microsoft.com/office/powerpoint/2010/main" val="42948506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a:t>
            </a:fld>
            <a:endParaRPr lang="en-US"/>
          </a:p>
        </p:txBody>
      </p:sp>
    </p:spTree>
    <p:extLst>
      <p:ext uri="{BB962C8B-B14F-4D97-AF65-F5344CB8AC3E}">
        <p14:creationId xmlns:p14="http://schemas.microsoft.com/office/powerpoint/2010/main" val="26737545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3</a:t>
            </a:fld>
            <a:endParaRPr lang="en-US"/>
          </a:p>
        </p:txBody>
      </p:sp>
    </p:spTree>
    <p:extLst>
      <p:ext uri="{BB962C8B-B14F-4D97-AF65-F5344CB8AC3E}">
        <p14:creationId xmlns:p14="http://schemas.microsoft.com/office/powerpoint/2010/main" val="6702267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4</a:t>
            </a:fld>
            <a:endParaRPr lang="en-US"/>
          </a:p>
        </p:txBody>
      </p:sp>
    </p:spTree>
    <p:extLst>
      <p:ext uri="{BB962C8B-B14F-4D97-AF65-F5344CB8AC3E}">
        <p14:creationId xmlns:p14="http://schemas.microsoft.com/office/powerpoint/2010/main" val="15872480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5</a:t>
            </a:fld>
            <a:endParaRPr lang="en-US"/>
          </a:p>
        </p:txBody>
      </p:sp>
    </p:spTree>
    <p:extLst>
      <p:ext uri="{BB962C8B-B14F-4D97-AF65-F5344CB8AC3E}">
        <p14:creationId xmlns:p14="http://schemas.microsoft.com/office/powerpoint/2010/main" val="39277582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6</a:t>
            </a:fld>
            <a:endParaRPr lang="en-US"/>
          </a:p>
        </p:txBody>
      </p:sp>
    </p:spTree>
    <p:extLst>
      <p:ext uri="{BB962C8B-B14F-4D97-AF65-F5344CB8AC3E}">
        <p14:creationId xmlns:p14="http://schemas.microsoft.com/office/powerpoint/2010/main" val="2307367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7</a:t>
            </a:fld>
            <a:endParaRPr lang="en-US"/>
          </a:p>
        </p:txBody>
      </p:sp>
    </p:spTree>
    <p:extLst>
      <p:ext uri="{BB962C8B-B14F-4D97-AF65-F5344CB8AC3E}">
        <p14:creationId xmlns:p14="http://schemas.microsoft.com/office/powerpoint/2010/main" val="40613560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8</a:t>
            </a:fld>
            <a:endParaRPr lang="en-US"/>
          </a:p>
        </p:txBody>
      </p:sp>
    </p:spTree>
    <p:extLst>
      <p:ext uri="{BB962C8B-B14F-4D97-AF65-F5344CB8AC3E}">
        <p14:creationId xmlns:p14="http://schemas.microsoft.com/office/powerpoint/2010/main" val="9666719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9</a:t>
            </a:fld>
            <a:endParaRPr lang="en-US"/>
          </a:p>
        </p:txBody>
      </p:sp>
    </p:spTree>
    <p:extLst>
      <p:ext uri="{BB962C8B-B14F-4D97-AF65-F5344CB8AC3E}">
        <p14:creationId xmlns:p14="http://schemas.microsoft.com/office/powerpoint/2010/main" val="19401817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10</a:t>
            </a:fld>
            <a:endParaRPr lang="en-US"/>
          </a:p>
        </p:txBody>
      </p:sp>
    </p:spTree>
    <p:extLst>
      <p:ext uri="{BB962C8B-B14F-4D97-AF65-F5344CB8AC3E}">
        <p14:creationId xmlns:p14="http://schemas.microsoft.com/office/powerpoint/2010/main" val="5116025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11</a:t>
            </a:fld>
            <a:endParaRPr lang="en-US"/>
          </a:p>
        </p:txBody>
      </p:sp>
    </p:spTree>
    <p:extLst>
      <p:ext uri="{BB962C8B-B14F-4D97-AF65-F5344CB8AC3E}">
        <p14:creationId xmlns:p14="http://schemas.microsoft.com/office/powerpoint/2010/main" val="125548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41326"/>
            <a:ext cx="8062912" cy="659535"/>
          </a:xfrm>
        </p:spPr>
        <p:txBody>
          <a:bodyPr/>
          <a:lstStyle/>
          <a:p>
            <a:r>
              <a:rPr lang="en-US" dirty="0"/>
              <a:t>Click to edit</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8DF745-7D3F-47F4-83A3-874385CFAA69}" type="slidenum">
              <a:rPr lang="en-US" smtClean="0"/>
              <a:pPr/>
              <a:t>‹#›</a:t>
            </a:fld>
            <a:endParaRPr lang="en-US"/>
          </a:p>
        </p:txBody>
      </p:sp>
      <p:sp>
        <p:nvSpPr>
          <p:cNvPr id="9" name="Picture Placeholder 8"/>
          <p:cNvSpPr>
            <a:spLocks noGrp="1"/>
          </p:cNvSpPr>
          <p:nvPr>
            <p:ph type="pic" sz="quarter" idx="13"/>
          </p:nvPr>
        </p:nvSpPr>
        <p:spPr>
          <a:xfrm>
            <a:off x="457199" y="1107618"/>
            <a:ext cx="4031619" cy="4607689"/>
          </a:xfrm>
        </p:spPr>
        <p:txBody>
          <a:bodyPr/>
          <a:lstStyle/>
          <a:p>
            <a:endParaRPr lang="en-US" dirty="0"/>
          </a:p>
        </p:txBody>
      </p:sp>
      <p:sp>
        <p:nvSpPr>
          <p:cNvPr id="11" name="Text Placeholder 10"/>
          <p:cNvSpPr>
            <a:spLocks noGrp="1"/>
          </p:cNvSpPr>
          <p:nvPr>
            <p:ph type="body" sz="quarter" idx="14"/>
          </p:nvPr>
        </p:nvSpPr>
        <p:spPr>
          <a:xfrm>
            <a:off x="4606925" y="1107618"/>
            <a:ext cx="3913188" cy="4607382"/>
          </a:xfrm>
        </p:spPr>
        <p:txBody>
          <a:bodyPr/>
          <a:lstStyle>
            <a:lvl1pPr>
              <a:buClr>
                <a:srgbClr val="6CB255"/>
              </a:buClr>
              <a:defRPr>
                <a:solidFill>
                  <a:srgbClr val="212F62"/>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8DF745-7D3F-47F4-83A3-874385CFAA69}" type="slidenum">
              <a:rPr lang="en-US" smtClean="0"/>
              <a:pPr/>
              <a:t>‹#›</a:t>
            </a:fld>
            <a:endParaRPr lang="en-US"/>
          </a:p>
        </p:txBody>
      </p:sp>
      <p:sp>
        <p:nvSpPr>
          <p:cNvPr id="7" name="Title 1"/>
          <p:cNvSpPr>
            <a:spLocks noGrp="1"/>
          </p:cNvSpPr>
          <p:nvPr>
            <p:ph type="title"/>
          </p:nvPr>
        </p:nvSpPr>
        <p:spPr>
          <a:xfrm>
            <a:off x="457200" y="241326"/>
            <a:ext cx="8062912" cy="659535"/>
          </a:xfrm>
        </p:spPr>
        <p:txBody>
          <a:bodyPr/>
          <a:lstStyle/>
          <a:p>
            <a:r>
              <a:rPr lang="en-US" dirty="0"/>
              <a:t>Click to edit</a:t>
            </a:r>
          </a:p>
        </p:txBody>
      </p:sp>
      <p:sp>
        <p:nvSpPr>
          <p:cNvPr id="8" name="Picture Placeholder 8"/>
          <p:cNvSpPr>
            <a:spLocks noGrp="1"/>
          </p:cNvSpPr>
          <p:nvPr>
            <p:ph type="pic" sz="quarter" idx="13"/>
          </p:nvPr>
        </p:nvSpPr>
        <p:spPr>
          <a:xfrm>
            <a:off x="457199" y="1122386"/>
            <a:ext cx="8062913" cy="3500071"/>
          </a:xfrm>
        </p:spPr>
        <p:txBody>
          <a:bodyPr/>
          <a:lstStyle/>
          <a:p>
            <a:endParaRPr lang="en-US" dirty="0"/>
          </a:p>
        </p:txBody>
      </p:sp>
      <p:sp>
        <p:nvSpPr>
          <p:cNvPr id="9" name="Text Placeholder 10"/>
          <p:cNvSpPr>
            <a:spLocks noGrp="1"/>
          </p:cNvSpPr>
          <p:nvPr>
            <p:ph type="body" sz="quarter" idx="14"/>
          </p:nvPr>
        </p:nvSpPr>
        <p:spPr>
          <a:xfrm>
            <a:off x="457200" y="4843982"/>
            <a:ext cx="8062912" cy="1166382"/>
          </a:xfrm>
        </p:spPr>
        <p:txBody>
          <a:bodyPr/>
          <a:lstStyle>
            <a:lvl1pPr>
              <a:buClr>
                <a:srgbClr val="6CB255"/>
              </a:buClr>
              <a:defRPr>
                <a:solidFill>
                  <a:srgbClr val="000000"/>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600200"/>
            <a:ext cx="5111750" cy="4480560"/>
          </a:xfrm>
        </p:spPr>
        <p:txBody>
          <a:bodyPr/>
          <a:lstStyle>
            <a:lvl1pPr>
              <a:defRPr sz="3200"/>
            </a:lvl1pPr>
            <a:lvl2pPr marL="788670" indent="-514350">
              <a:buFont typeface="+mj-lt"/>
              <a:buAutoNum type="alphaLcParenR"/>
              <a:defRPr sz="2800"/>
            </a:lvl2pPr>
            <a:lvl3pPr marL="1371600" indent="-457200">
              <a:buFont typeface="+mj-lt"/>
              <a:buAutoNum type="alphaLcParenR"/>
              <a:defRPr sz="2400"/>
            </a:lvl3pPr>
            <a:lvl4pPr marL="1828800" indent="-457200">
              <a:buFont typeface="+mj-lt"/>
              <a:buAutoNum type="alphaLcParenR"/>
              <a:defRPr sz="2000"/>
            </a:lvl4pPr>
            <a:lvl5pPr marL="2286000" indent="-457200">
              <a:buFont typeface="+mj-lt"/>
              <a:buAutoNum type="alphaLcParen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1600200"/>
            <a:ext cx="3008313" cy="448056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8DF745-7D3F-47F4-83A3-874385CFAA69}" type="slidenum">
              <a:rPr lang="en-US" smtClean="0"/>
              <a:pPr/>
              <a:t>‹#›</a:t>
            </a:fld>
            <a:endParaRPr lang="en-US"/>
          </a:p>
        </p:txBody>
      </p:sp>
      <p:sp>
        <p:nvSpPr>
          <p:cNvPr id="9" name="Title 1"/>
          <p:cNvSpPr>
            <a:spLocks noGrp="1"/>
          </p:cNvSpPr>
          <p:nvPr>
            <p:ph type="title"/>
          </p:nvPr>
        </p:nvSpPr>
        <p:spPr>
          <a:xfrm>
            <a:off x="457200" y="241326"/>
            <a:ext cx="8062912" cy="659535"/>
          </a:xfrm>
        </p:spPr>
        <p:txBody>
          <a:bodyPr/>
          <a:lstStyle/>
          <a:p>
            <a:r>
              <a:rPr lang="en-US" dirty="0"/>
              <a:t>Click to edit</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8" name="Title 1"/>
          <p:cNvSpPr txBox="1">
            <a:spLocks/>
          </p:cNvSpPr>
          <p:nvPr userDrawn="1"/>
        </p:nvSpPr>
        <p:spPr>
          <a:xfrm>
            <a:off x="0" y="789677"/>
            <a:ext cx="9144000" cy="709154"/>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lgn="ctr"/>
            <a:r>
              <a:rPr lang="en-US" sz="3500" dirty="0"/>
              <a:t>Biology </a:t>
            </a:r>
            <a:r>
              <a:rPr lang="en-US" sz="3500" cap="none" dirty="0"/>
              <a:t>for</a:t>
            </a:r>
            <a:r>
              <a:rPr lang="en-US" sz="3500" dirty="0"/>
              <a:t> AP</a:t>
            </a:r>
            <a:r>
              <a:rPr lang="en-US" sz="3500" baseline="30000" dirty="0"/>
              <a:t>®</a:t>
            </a:r>
            <a:r>
              <a:rPr lang="en-US" sz="3500" dirty="0"/>
              <a:t> Courses</a:t>
            </a:r>
            <a:endParaRPr lang="en-US" sz="1800" cap="none" dirty="0">
              <a:solidFill>
                <a:schemeClr val="accent3">
                  <a:lumMod val="20000"/>
                  <a:lumOff val="80000"/>
                </a:schemeClr>
              </a:solidFill>
              <a:latin typeface="+mn-lt"/>
            </a:endParaRPr>
          </a:p>
          <a:p>
            <a:pPr algn="ctr"/>
            <a:r>
              <a:rPr lang="en-US" sz="2000" b="1" cap="none" dirty="0">
                <a:solidFill>
                  <a:srgbClr val="212F62"/>
                </a:solidFill>
                <a:latin typeface="+mn-lt"/>
              </a:rPr>
              <a:t>Chapter # Chapter Title</a:t>
            </a:r>
          </a:p>
          <a:p>
            <a:pPr algn="ctr"/>
            <a:r>
              <a:rPr lang="en-US" sz="1600" cap="none" dirty="0">
                <a:solidFill>
                  <a:schemeClr val="tx1"/>
                </a:solidFill>
                <a:latin typeface="+mn-lt"/>
              </a:rPr>
              <a:t>PowerPoint Image Slideshow</a:t>
            </a:r>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3562758" y="2518312"/>
            <a:ext cx="2010682" cy="2602059"/>
          </a:xfrm>
          <a:prstGeom prst="rect">
            <a:avLst/>
          </a:prstGeom>
          <a:effectLst>
            <a:reflection blurRad="6350" stA="52000" endA="300" endPos="35000" dir="5400000" sy="-100000" algn="bl" rotWithShape="0"/>
          </a:effectLst>
          <a:scene3d>
            <a:camera prst="obliqueTopLeft"/>
            <a:lightRig rig="threePt" dir="t"/>
          </a:scene3d>
        </p:spPr>
      </p:pic>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jp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6"/>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52718"/>
            <a:ext cx="5791200" cy="1371600"/>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457200" y="1752600"/>
            <a:ext cx="7620000" cy="43735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457200" y="6415875"/>
            <a:ext cx="3429000" cy="283845"/>
          </a:xfrm>
          <a:prstGeom prst="rect">
            <a:avLst/>
          </a:prstGeom>
        </p:spPr>
        <p:txBody>
          <a:bodyPr vert="horz" lIns="91440" tIns="45720" rIns="91440" bIns="45720" rtlCol="0" anchor="t"/>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rot="16200000">
            <a:off x="8044814" y="683895"/>
            <a:ext cx="1315721" cy="365125"/>
          </a:xfrm>
          <a:prstGeom prst="rect">
            <a:avLst/>
          </a:prstGeom>
        </p:spPr>
        <p:txBody>
          <a:bodyPr vert="horz" lIns="91440" tIns="45720" rIns="91440" bIns="45720" rtlCol="0" anchor="ctr"/>
          <a:lstStyle>
            <a:lvl1pPr algn="r">
              <a:defRPr sz="2400" b="1">
                <a:solidFill>
                  <a:srgbClr val="FFFFFF"/>
                </a:solidFill>
              </a:defRPr>
            </a:lvl1pPr>
          </a:lstStyle>
          <a:p>
            <a:fld id="{F38DF745-7D3F-47F4-83A3-874385CFAA69}"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916" r:id="rId1"/>
    <p:sldLayoutId id="2147483914" r:id="rId2"/>
    <p:sldLayoutId id="2147483920" r:id="rId3"/>
    <p:sldLayoutId id="2147483913" r:id="rId4"/>
  </p:sldLayoutIdLst>
  <p:hf sldNum="0" hdr="0" ftr="0" dt="0"/>
  <p:txStyles>
    <p:titleStyle>
      <a:lvl1pPr algn="l" defTabSz="914400" rtl="0" eaLnBrk="1" latinLnBrk="0" hangingPunct="1">
        <a:spcBef>
          <a:spcPct val="0"/>
        </a:spcBef>
        <a:buNone/>
        <a:defRPr sz="2400" kern="1200" cap="all" spc="-60" baseline="0">
          <a:solidFill>
            <a:srgbClr val="6CB255"/>
          </a:solidFill>
          <a:latin typeface="+mj-lt"/>
          <a:ea typeface="+mj-ea"/>
          <a:cs typeface="+mj-cs"/>
        </a:defRPr>
      </a:lvl1pPr>
    </p:titleStyle>
    <p:bodyStyle>
      <a:lvl1pPr marL="0" indent="0" algn="l" defTabSz="914400" rtl="0" eaLnBrk="1" latinLnBrk="0" hangingPunct="1">
        <a:spcBef>
          <a:spcPct val="20000"/>
        </a:spcBef>
        <a:spcAft>
          <a:spcPts val="600"/>
        </a:spcAft>
        <a:buClr>
          <a:srgbClr val="6CB255"/>
        </a:buClr>
        <a:buFont typeface="Arial" pitchFamily="34" charset="0"/>
        <a:buNone/>
        <a:defRPr sz="2000" b="0" kern="1200">
          <a:solidFill>
            <a:schemeClr val="tx1"/>
          </a:solidFill>
          <a:latin typeface="+mn-lt"/>
          <a:ea typeface="+mn-ea"/>
          <a:cs typeface="+mn-cs"/>
        </a:defRPr>
      </a:lvl1pPr>
      <a:lvl2pPr marL="457200" indent="-182880" algn="l" defTabSz="914400" rtl="0" eaLnBrk="1" latinLnBrk="0" hangingPunct="1">
        <a:spcBef>
          <a:spcPct val="20000"/>
        </a:spcBef>
        <a:buClr>
          <a:srgbClr val="6CB255"/>
        </a:buClr>
        <a:buFont typeface="Arial" pitchFamily="34" charset="0"/>
        <a:buChar char="•"/>
        <a:defRPr sz="2000" kern="1200">
          <a:solidFill>
            <a:srgbClr val="000000"/>
          </a:solidFill>
          <a:latin typeface="+mn-lt"/>
          <a:ea typeface="+mn-ea"/>
          <a:cs typeface="+mn-cs"/>
        </a:defRPr>
      </a:lvl2pPr>
      <a:lvl3pPr marL="1143000" indent="-228600" algn="l" defTabSz="914400" rtl="0" eaLnBrk="1" latinLnBrk="0" hangingPunct="1">
        <a:spcBef>
          <a:spcPct val="20000"/>
        </a:spcBef>
        <a:buClr>
          <a:srgbClr val="6CB255"/>
        </a:buClr>
        <a:buFont typeface="Arial" pitchFamily="34" charset="0"/>
        <a:buChar char="•"/>
        <a:defRPr sz="1800" kern="1200">
          <a:solidFill>
            <a:srgbClr val="000000"/>
          </a:solidFill>
          <a:latin typeface="+mn-lt"/>
          <a:ea typeface="+mn-ea"/>
          <a:cs typeface="+mn-cs"/>
        </a:defRPr>
      </a:lvl3pPr>
      <a:lvl4pPr marL="1600200" indent="-228600" algn="l" defTabSz="914400" rtl="0" eaLnBrk="1" latinLnBrk="0" hangingPunct="1">
        <a:spcBef>
          <a:spcPct val="20000"/>
        </a:spcBef>
        <a:buClr>
          <a:srgbClr val="6CB255"/>
        </a:buClr>
        <a:buFont typeface="Arial" pitchFamily="34" charset="0"/>
        <a:buChar char="•"/>
        <a:defRPr sz="1800" kern="1200">
          <a:solidFill>
            <a:srgbClr val="000000"/>
          </a:solidFill>
          <a:latin typeface="+mn-lt"/>
          <a:ea typeface="+mn-ea"/>
          <a:cs typeface="+mn-cs"/>
        </a:defRPr>
      </a:lvl4pPr>
      <a:lvl5pPr marL="2057400" indent="-228600" algn="l" defTabSz="914400" rtl="0" eaLnBrk="1" latinLnBrk="0" hangingPunct="1">
        <a:spcBef>
          <a:spcPct val="20000"/>
        </a:spcBef>
        <a:buClr>
          <a:srgbClr val="6CB255"/>
        </a:buClr>
        <a:buFont typeface="Arial" pitchFamily="34" charset="0"/>
        <a:buChar char="•"/>
        <a:defRPr sz="1800" kern="1200" baseline="0">
          <a:solidFill>
            <a:srgbClr val="000000"/>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5.jpg"/></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1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5.jpe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1"/>
          <p:cNvSpPr txBox="1">
            <a:spLocks/>
          </p:cNvSpPr>
          <p:nvPr/>
        </p:nvSpPr>
        <p:spPr>
          <a:xfrm>
            <a:off x="0" y="789677"/>
            <a:ext cx="9144000" cy="709154"/>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lgn="ctr"/>
            <a:r>
              <a:rPr lang="en-US" dirty="0"/>
              <a:t>Biology </a:t>
            </a:r>
            <a:r>
              <a:rPr lang="en-US" cap="none" dirty="0"/>
              <a:t>2e</a:t>
            </a:r>
            <a:endParaRPr lang="en-US" sz="2000" cap="none" dirty="0">
              <a:solidFill>
                <a:schemeClr val="accent3">
                  <a:lumMod val="20000"/>
                  <a:lumOff val="80000"/>
                </a:schemeClr>
              </a:solidFill>
            </a:endParaRPr>
          </a:p>
          <a:p>
            <a:pPr algn="ctr"/>
            <a:endParaRPr lang="en-US" sz="1800" cap="none" dirty="0">
              <a:solidFill>
                <a:schemeClr val="accent3">
                  <a:lumMod val="20000"/>
                  <a:lumOff val="80000"/>
                </a:schemeClr>
              </a:solidFill>
              <a:latin typeface="+mn-lt"/>
            </a:endParaRPr>
          </a:p>
          <a:p>
            <a:pPr algn="ctr"/>
            <a:r>
              <a:rPr lang="en-US" sz="2000" b="1" cap="none" dirty="0">
                <a:solidFill>
                  <a:srgbClr val="212F62"/>
                </a:solidFill>
                <a:latin typeface="+mn-lt"/>
              </a:rPr>
              <a:t>Chapter 19 THE EVOLUTION OF POPULATIONS</a:t>
            </a:r>
          </a:p>
          <a:p>
            <a:pPr algn="ctr"/>
            <a:r>
              <a:rPr lang="en-US" sz="1600" cap="none" dirty="0">
                <a:solidFill>
                  <a:schemeClr val="tx1"/>
                </a:solidFill>
                <a:latin typeface="+mn-lt"/>
              </a:rPr>
              <a:t>PowerPoint Image Slide Show</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rcRect/>
          <a:stretch/>
        </p:blipFill>
        <p:spPr>
          <a:xfrm>
            <a:off x="3567605" y="2518312"/>
            <a:ext cx="2008789" cy="2602059"/>
          </a:xfrm>
          <a:prstGeom prst="rect">
            <a:avLst/>
          </a:prstGeom>
          <a:effectLst>
            <a:reflection blurRad="6350" stA="52000" endA="300" endPos="35000" dir="5400000" sy="-100000" algn="bl" rotWithShape="0"/>
          </a:effectLst>
          <a:scene3d>
            <a:camera prst="obliqueTopLeft"/>
            <a:lightRig rig="threePt" dir="t"/>
          </a:scene3d>
        </p:spPr>
      </p:pic>
      <p:pic>
        <p:nvPicPr>
          <p:cNvPr id="7" name="Picture 6">
            <a:extLst>
              <a:ext uri="{FF2B5EF4-FFF2-40B4-BE49-F238E27FC236}">
                <a16:creationId xmlns:a16="http://schemas.microsoft.com/office/drawing/2014/main" id="{1B43616B-5053-A05A-828F-194E67E1529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Tree>
    <p:extLst>
      <p:ext uri="{BB962C8B-B14F-4D97-AF65-F5344CB8AC3E}">
        <p14:creationId xmlns:p14="http://schemas.microsoft.com/office/powerpoint/2010/main" val="13224431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977120"/>
            <a:ext cx="7910511" cy="1387059"/>
          </a:xfrm>
        </p:spPr>
        <p:txBody>
          <a:bodyPr>
            <a:normAutofit/>
          </a:bodyPr>
          <a:lstStyle/>
          <a:p>
            <a:pPr>
              <a:spcBef>
                <a:spcPts val="0"/>
              </a:spcBef>
            </a:pPr>
            <a:r>
              <a:rPr lang="en-US" sz="1600" dirty="0"/>
              <a:t>Living things may be single-celled or complex, multicellular organisms. They may be plants, animals, fungi, bacteria, or archaea. This diversity results from evolution. </a:t>
            </a:r>
          </a:p>
          <a:p>
            <a:pPr>
              <a:spcBef>
                <a:spcPts val="0"/>
              </a:spcBef>
            </a:pPr>
            <a:r>
              <a:rPr lang="en-US" sz="1200" dirty="0"/>
              <a:t>(credit "wolf": modification of work by Gary Kramer; credit "coral": modification of work by William Harrigan, NOAA; credit "river": modification of work by </a:t>
            </a:r>
            <a:r>
              <a:rPr lang="en-US" sz="1200" dirty="0" err="1"/>
              <a:t>Vojtěch</a:t>
            </a:r>
            <a:r>
              <a:rPr lang="en-US" sz="1200" dirty="0"/>
              <a:t> Dostál; credit "fish" modification of work by Christian </a:t>
            </a:r>
            <a:r>
              <a:rPr lang="en-US" sz="1200" dirty="0" err="1"/>
              <a:t>Mehlführer</a:t>
            </a:r>
            <a:r>
              <a:rPr lang="en-US" sz="1200" dirty="0"/>
              <a:t>; credit "mushroom": modification of work by Cory </a:t>
            </a:r>
            <a:r>
              <a:rPr lang="en-US" sz="1200" dirty="0" err="1"/>
              <a:t>Zanker</a:t>
            </a:r>
            <a:r>
              <a:rPr lang="en-US" sz="1200" dirty="0"/>
              <a:t>; credit "tree": modification of work by Joseph </a:t>
            </a:r>
            <a:r>
              <a:rPr lang="en-US" sz="1200" dirty="0" err="1"/>
              <a:t>Kranak</a:t>
            </a:r>
            <a:r>
              <a:rPr lang="en-US" sz="1200" dirty="0"/>
              <a:t>; credit "bee": modification of work by Cory </a:t>
            </a:r>
            <a:r>
              <a:rPr lang="en-US" sz="1200" dirty="0" err="1"/>
              <a:t>Zanker</a:t>
            </a:r>
            <a:r>
              <a:rPr lang="en-US" sz="1200" dirty="0"/>
              <a:t>)</a:t>
            </a:r>
            <a:endParaRPr lang="en-US" sz="1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19.1</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026" name="Picture 2" descr=" This photo collage shows a wolf, a cucumber-shaped protozoan, a sea sponge, a slime mold, lichen, the shore of a lake with algae and trees, a spiny lion fish, a mushroom, a sequoia, and a bumblebee drinking nectar from a flower.">
            <a:extLst>
              <a:ext uri="{FF2B5EF4-FFF2-40B4-BE49-F238E27FC236}">
                <a16:creationId xmlns:a16="http://schemas.microsoft.com/office/drawing/2014/main" id="{F2E0677E-47EE-7C5D-88CA-8F8631201BD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62349" y="1013910"/>
            <a:ext cx="7205011" cy="38666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99969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19.2</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
        <p:nvSpPr>
          <p:cNvPr id="10" name="Text Placeholder 6">
            <a:extLst>
              <a:ext uri="{FF2B5EF4-FFF2-40B4-BE49-F238E27FC236}">
                <a16:creationId xmlns:a16="http://schemas.microsoft.com/office/drawing/2014/main" id="{18B9897C-F8DD-2652-5948-36A6CD545CE4}"/>
              </a:ext>
            </a:extLst>
          </p:cNvPr>
          <p:cNvSpPr>
            <a:spLocks noGrp="1"/>
          </p:cNvSpPr>
          <p:nvPr>
            <p:ph type="body" sz="quarter" idx="14"/>
          </p:nvPr>
        </p:nvSpPr>
        <p:spPr>
          <a:xfrm>
            <a:off x="5034986" y="992129"/>
            <a:ext cx="3261557" cy="5004868"/>
          </a:xfrm>
        </p:spPr>
        <p:txBody>
          <a:bodyPr>
            <a:normAutofit/>
          </a:bodyPr>
          <a:lstStyle/>
          <a:p>
            <a:pPr>
              <a:spcBef>
                <a:spcPts val="0"/>
              </a:spcBef>
            </a:pPr>
            <a:r>
              <a:rPr lang="en-US" sz="1600" dirty="0"/>
              <a:t>When populations are in the Hardy–Weinberg equilibrium, the allelic frequency is stable from generation to generation and the distribution of alleles can be determined from the Hardy–Weinberg equation. If the allelic frequency measured in the field differs from the predicted value, scientists can make inferences about what evolutionary forces are at play.</a:t>
            </a:r>
            <a:endParaRPr lang="en-US" sz="300" dirty="0"/>
          </a:p>
        </p:txBody>
      </p:sp>
      <p:pic>
        <p:nvPicPr>
          <p:cNvPr id="2050" name="Picture 2" descr="The Hardy–Weinberg principle is used to predict the genotypic distribution of offspring in a given population. In the example given, pea plants have two different alleles for pea color. The dominant capital Y allele results in yellow pea color, and the recessive small y allele results in green pea color. The distribution of individuals in a population of 500 is given. Of the 500 individuals, 245 are homozygous dominant (capital Y capital Y) and produce yellow peas. 210 are heterozygous (capital Y small y) and also produce yellow peas. 45 are homozygous recessive (small y small y) and produce green peas. The frequencies of homozygous dominant, heterozygous, and homozygous recessive individuals are 0.49, 0.42, and 0.09, respectively.  Each of the 500 individuals provides two alleles to the gene pool, or 1000 total. The 245 homozygous dominant individuals provide two capital Y alleles to the gene pool, or 490 total. The 210 heterozygous individuals provide 210 capital Y and 210 small y alleles to the gene pool. The 45 homozygous recessive individuals provide two small y alleles to the gene pool, or 90 total. The number of capital Y alleles is 490 from homozygous dominant individuals plus 210 from homozygous recessive individuals, or 700 total. The number of small y alleles is 210 from heterozygous individuals plus 90 from homozygous recessive individuals, or 300 total.  The allelic frequency is calculated by dividing the number of each allele by the total number of alleles in the gene pool. For the capital Y allele, the allelic frequency is 700 divided by 1000, or 0.7; this allelic frequency is called p. For the small y allele the allelic frequency is 300 divided by 1000, or 0.3; the allelic frequency is called q.  Hardy–Weinberg analysis is used to determine the genotypic frequency in the offspring. The Hardy-Wienberg equation is p-squared plus 2pq plus q-squared equals 1. For the population given, the frequency is 0.7-squared plus 2 times .7 times .3 plus .3-squared equals one. The value for p-squared, 0.49, is the predicted frequency of homozygous dominant (capital Y capital Y) individuals. The value for 2pq, 0.42, is the predicted frequency of heterozygous (capital Y small y) individuals. The value for q-squared, .09, is the predicted frequency of homozygous recessive individuals. Note that the predicted frequency of genotypes in the offspring is the same as the frequency of genotypes in the parent population. If all the genotypic frequencies, .49 plus .42 plus .09, are added together, the result is one ">
            <a:extLst>
              <a:ext uri="{FF2B5EF4-FFF2-40B4-BE49-F238E27FC236}">
                <a16:creationId xmlns:a16="http://schemas.microsoft.com/office/drawing/2014/main" id="{D7B2969B-593A-0682-20AF-CB22E4EC3B4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2809" y="992129"/>
            <a:ext cx="4126066" cy="53065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615288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247909"/>
            <a:ext cx="7910511" cy="1620456"/>
          </a:xfrm>
        </p:spPr>
        <p:txBody>
          <a:bodyPr>
            <a:normAutofit/>
          </a:bodyPr>
          <a:lstStyle/>
          <a:p>
            <a:pPr>
              <a:lnSpc>
                <a:spcPct val="120000"/>
              </a:lnSpc>
              <a:spcBef>
                <a:spcPts val="0"/>
              </a:spcBef>
            </a:pPr>
            <a:r>
              <a:rPr lang="en-US" sz="1600" dirty="0"/>
              <a:t>The distribution of phenotypes in this litter of kittens illustrates population variation. </a:t>
            </a:r>
          </a:p>
          <a:p>
            <a:pPr>
              <a:lnSpc>
                <a:spcPct val="120000"/>
              </a:lnSpc>
              <a:spcBef>
                <a:spcPts val="0"/>
              </a:spcBef>
            </a:pPr>
            <a:r>
              <a:rPr lang="en-US" sz="1200" dirty="0"/>
              <a:t>(credit: Pieter </a:t>
            </a:r>
            <a:r>
              <a:rPr lang="en-US" sz="1200" dirty="0" err="1"/>
              <a:t>Lanser</a:t>
            </a:r>
            <a:r>
              <a:rPr lang="en-US" sz="1200" dirty="0"/>
              <a:t>)</a:t>
            </a:r>
            <a:endParaRPr lang="en-US" sz="1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19.3</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3074" name="Picture 2" descr=" This photo shows four kittens in a basket: two are gray, black, orange, and white, the third cat is orange and white, and the fourth cat is black.">
            <a:extLst>
              <a:ext uri="{FF2B5EF4-FFF2-40B4-BE49-F238E27FC236}">
                <a16:creationId xmlns:a16="http://schemas.microsoft.com/office/drawing/2014/main" id="{75901D06-5B0D-E228-90D5-F43676C90BB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81250" y="1193378"/>
            <a:ext cx="4381500" cy="2908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004305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19.4</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
        <p:nvSpPr>
          <p:cNvPr id="10" name="Text Placeholder 6">
            <a:extLst>
              <a:ext uri="{FF2B5EF4-FFF2-40B4-BE49-F238E27FC236}">
                <a16:creationId xmlns:a16="http://schemas.microsoft.com/office/drawing/2014/main" id="{18B9897C-F8DD-2652-5948-36A6CD545CE4}"/>
              </a:ext>
            </a:extLst>
          </p:cNvPr>
          <p:cNvSpPr>
            <a:spLocks noGrp="1"/>
          </p:cNvSpPr>
          <p:nvPr>
            <p:ph type="body" sz="quarter" idx="14"/>
          </p:nvPr>
        </p:nvSpPr>
        <p:spPr>
          <a:xfrm>
            <a:off x="3136739" y="945829"/>
            <a:ext cx="5159805" cy="5051168"/>
          </a:xfrm>
        </p:spPr>
        <p:txBody>
          <a:bodyPr>
            <a:normAutofit/>
          </a:bodyPr>
          <a:lstStyle/>
          <a:p>
            <a:pPr>
              <a:spcBef>
                <a:spcPts val="0"/>
              </a:spcBef>
            </a:pPr>
            <a:r>
              <a:rPr lang="en-US" sz="1600" dirty="0"/>
              <a:t>Genetic drift occurs when the gene frequency of a population shifts by random chance (i.e. without a selective pressure). Over time, genetic drift can completely eliminate an allele from the population. For example, in the first generation here, the two alleles </a:t>
            </a:r>
            <a:r>
              <a:rPr lang="en-US" sz="1600" i="1" dirty="0"/>
              <a:t>B</a:t>
            </a:r>
            <a:r>
              <a:rPr lang="en-US" sz="1600" dirty="0"/>
              <a:t> and </a:t>
            </a:r>
            <a:r>
              <a:rPr lang="en-US" sz="1600" i="1" dirty="0"/>
              <a:t>b</a:t>
            </a:r>
            <a:r>
              <a:rPr lang="en-US" sz="1600" dirty="0"/>
              <a:t> occur with equal frequency, so </a:t>
            </a:r>
            <a:r>
              <a:rPr lang="en-US" sz="1600" i="1" dirty="0"/>
              <a:t>p</a:t>
            </a:r>
            <a:r>
              <a:rPr lang="en-US" sz="1600" dirty="0"/>
              <a:t> = </a:t>
            </a:r>
            <a:r>
              <a:rPr lang="en-US" sz="1600" i="1" dirty="0"/>
              <a:t>q</a:t>
            </a:r>
            <a:r>
              <a:rPr lang="en-US" sz="1600" dirty="0"/>
              <a:t> = 0.5. If only half the individuals reproduce, and by chance most of the reproducing alleles of are of </a:t>
            </a:r>
            <a:r>
              <a:rPr lang="en-US" sz="1600" i="1" dirty="0"/>
              <a:t>B</a:t>
            </a:r>
            <a:r>
              <a:rPr lang="en-US" sz="1600" dirty="0"/>
              <a:t>, then the second generation results in </a:t>
            </a:r>
            <a:r>
              <a:rPr lang="en-US" sz="1600" i="1" dirty="0"/>
              <a:t>p</a:t>
            </a:r>
            <a:r>
              <a:rPr lang="en-US" sz="1600" dirty="0"/>
              <a:t> = 0.7 and </a:t>
            </a:r>
            <a:r>
              <a:rPr lang="en-US" sz="1600" i="1" dirty="0"/>
              <a:t>q</a:t>
            </a:r>
            <a:r>
              <a:rPr lang="en-US" sz="1600" dirty="0"/>
              <a:t> = 0.3. In the second generation, only two individuals, both of whom are homozygote in </a:t>
            </a:r>
            <a:r>
              <a:rPr lang="en-US" sz="1600" i="1" dirty="0"/>
              <a:t>B</a:t>
            </a:r>
            <a:r>
              <a:rPr lang="en-US" sz="1600" dirty="0"/>
              <a:t>, reproduce. This leads to a loss of </a:t>
            </a:r>
            <a:r>
              <a:rPr lang="en-US" sz="1600" i="1" dirty="0"/>
              <a:t>b</a:t>
            </a:r>
            <a:r>
              <a:rPr lang="en-US" sz="1600" dirty="0"/>
              <a:t> from the third generation.</a:t>
            </a:r>
            <a:endParaRPr lang="en-US" sz="300" dirty="0"/>
          </a:p>
        </p:txBody>
      </p:sp>
      <p:pic>
        <p:nvPicPr>
          <p:cNvPr id="5122" name="Picture 2" descr=" A population has 10 rabbits. 2 of these rabbits are homozygous dominant for the B allele and have brown coat color. 6 are heterozygous and also have brown coat color. Two are homozygous recessive and have white coat color. The frequency of the capital B allele, p, is .5 and the frequency of the small b allele, q, is also .5.Only 5 of the rabbits, including 2 homozygous dominant and 3 heterozygous individuals, produce offspring. 5 of the resulting offspring are homozygous dominant, 4 are heterozygous, and 1 is homozygous recessive. The frequency of alleles in the second generation is p=.7 and q=.3. Only 2 rabbits in the second generation produce offspring, and both of these are homozygous dominant. As a result, the recessive small b allele is lost in the third generation, and all of the rabbits are heterozygous dominant with brown coat color.">
            <a:extLst>
              <a:ext uri="{FF2B5EF4-FFF2-40B4-BE49-F238E27FC236}">
                <a16:creationId xmlns:a16="http://schemas.microsoft.com/office/drawing/2014/main" id="{884D7CF8-2570-E337-8A9B-657C3FB0DDC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6679" y="945829"/>
            <a:ext cx="2286893" cy="54222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70380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653024"/>
            <a:ext cx="7910511" cy="1620454"/>
          </a:xfrm>
        </p:spPr>
        <p:txBody>
          <a:bodyPr>
            <a:normAutofit/>
          </a:bodyPr>
          <a:lstStyle/>
          <a:p>
            <a:r>
              <a:rPr lang="en-US" sz="1600" dirty="0"/>
              <a:t>A chance event or catastrophe can reduce the genetic variability within a population. </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19.5</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6146" name="Picture 2" descr="This illustration shows a narrow-neck bottle filled with red, orange, and green marbles. The bottle is tipped so the marbles pour into a glass. Because of the bottleneck, only seven marbles escape, and these are all orange and green. The marbles in the bottle represent the original population, and the marbles in the glass represent the surviving population. Because of the bottleneck effect, the surviving population is less diverse than the original population.">
            <a:extLst>
              <a:ext uri="{FF2B5EF4-FFF2-40B4-BE49-F238E27FC236}">
                <a16:creationId xmlns:a16="http://schemas.microsoft.com/office/drawing/2014/main" id="{DF16D96B-5082-C96E-FFEF-A2CC06EDF4B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59855" y="911625"/>
            <a:ext cx="3810000" cy="3543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086725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3865944"/>
            <a:ext cx="7910511" cy="2407534"/>
          </a:xfrm>
        </p:spPr>
        <p:txBody>
          <a:bodyPr>
            <a:normAutofit/>
          </a:bodyPr>
          <a:lstStyle/>
          <a:p>
            <a:r>
              <a:rPr lang="en-US" sz="1600" dirty="0"/>
              <a:t>Gene flow can occur when an individual travels from one geographic location to another.</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19.6</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8194" name="Picture 2" descr="This illustration shows an individual from a population of brown insects traveling toward a population of green insects.">
            <a:extLst>
              <a:ext uri="{FF2B5EF4-FFF2-40B4-BE49-F238E27FC236}">
                <a16:creationId xmlns:a16="http://schemas.microsoft.com/office/drawing/2014/main" id="{422F9609-A428-5880-85BE-5542109B74D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54250" y="1478023"/>
            <a:ext cx="4635500" cy="2235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414617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294208"/>
            <a:ext cx="7910511" cy="1979270"/>
          </a:xfrm>
        </p:spPr>
        <p:txBody>
          <a:bodyPr>
            <a:normAutofit/>
          </a:bodyPr>
          <a:lstStyle/>
          <a:p>
            <a:pPr>
              <a:lnSpc>
                <a:spcPct val="120000"/>
              </a:lnSpc>
              <a:spcBef>
                <a:spcPts val="0"/>
              </a:spcBef>
            </a:pPr>
            <a:r>
              <a:rPr lang="en-US" sz="1600" dirty="0"/>
              <a:t>The sex of the American alligator (</a:t>
            </a:r>
            <a:r>
              <a:rPr lang="en-US" sz="1600" i="1" dirty="0"/>
              <a:t>Alligator </a:t>
            </a:r>
            <a:r>
              <a:rPr lang="en-US" sz="1600" i="1" dirty="0" err="1"/>
              <a:t>mississippiensis</a:t>
            </a:r>
            <a:r>
              <a:rPr lang="en-US" sz="1600" dirty="0"/>
              <a:t>) is determined by the temperature at which the eggs are incubated. Eggs incubated at 30°C produce females, and eggs incubated at 33°C produce males. </a:t>
            </a:r>
          </a:p>
          <a:p>
            <a:pPr>
              <a:lnSpc>
                <a:spcPct val="120000"/>
              </a:lnSpc>
              <a:spcBef>
                <a:spcPts val="0"/>
              </a:spcBef>
            </a:pPr>
            <a:r>
              <a:rPr lang="en-US" sz="1200" dirty="0"/>
              <a:t>(credit: Steve Hillebrand, USFWS)</a:t>
            </a:r>
            <a:endParaRPr lang="en-US" sz="1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19.7</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9218" name="Picture 2" descr="This photo shows a person holding a baby alligator.">
            <a:extLst>
              <a:ext uri="{FF2B5EF4-FFF2-40B4-BE49-F238E27FC236}">
                <a16:creationId xmlns:a16="http://schemas.microsoft.com/office/drawing/2014/main" id="{8EAB6DF3-0D14-BBFA-2382-11E39866996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81250" y="1216146"/>
            <a:ext cx="4381500" cy="2921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71640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19.8</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
        <p:nvSpPr>
          <p:cNvPr id="10" name="Text Placeholder 6">
            <a:extLst>
              <a:ext uri="{FF2B5EF4-FFF2-40B4-BE49-F238E27FC236}">
                <a16:creationId xmlns:a16="http://schemas.microsoft.com/office/drawing/2014/main" id="{18B9897C-F8DD-2652-5948-36A6CD545CE4}"/>
              </a:ext>
            </a:extLst>
          </p:cNvPr>
          <p:cNvSpPr>
            <a:spLocks noGrp="1"/>
          </p:cNvSpPr>
          <p:nvPr>
            <p:ph type="body" sz="quarter" idx="14"/>
          </p:nvPr>
        </p:nvSpPr>
        <p:spPr>
          <a:xfrm>
            <a:off x="5069711" y="891211"/>
            <a:ext cx="3226833" cy="5453739"/>
          </a:xfrm>
        </p:spPr>
        <p:txBody>
          <a:bodyPr>
            <a:normAutofit/>
          </a:bodyPr>
          <a:lstStyle/>
          <a:p>
            <a:pPr>
              <a:spcBef>
                <a:spcPts val="0"/>
              </a:spcBef>
            </a:pPr>
            <a:r>
              <a:rPr lang="en-US" sz="1600" dirty="0"/>
              <a:t>Different types of natural selection can impact the distribution of phenotypes within a population. In </a:t>
            </a:r>
            <a:r>
              <a:rPr lang="en-US" sz="1600" dirty="0">
                <a:solidFill>
                  <a:srgbClr val="72A510"/>
                </a:solidFill>
              </a:rPr>
              <a:t>(a)</a:t>
            </a:r>
            <a:r>
              <a:rPr lang="en-US" sz="1600" dirty="0"/>
              <a:t> stabilizing selection, an average phenotype is favored. In </a:t>
            </a:r>
            <a:r>
              <a:rPr lang="en-US" sz="1600" dirty="0">
                <a:solidFill>
                  <a:srgbClr val="72A510"/>
                </a:solidFill>
              </a:rPr>
              <a:t>(b)</a:t>
            </a:r>
            <a:r>
              <a:rPr lang="en-US" sz="1600" dirty="0"/>
              <a:t> directional selection, a change in the environment shifts the spectrum of phenotypes observed. In </a:t>
            </a:r>
            <a:r>
              <a:rPr lang="en-US" sz="1600" dirty="0">
                <a:solidFill>
                  <a:srgbClr val="72A510"/>
                </a:solidFill>
              </a:rPr>
              <a:t>(c)</a:t>
            </a:r>
            <a:r>
              <a:rPr lang="en-US" sz="1600" dirty="0"/>
              <a:t> diversifying selection, two or more extreme phenotypes are selected for, while the average phenotype is selected against.</a:t>
            </a:r>
            <a:endParaRPr lang="en-US" sz="700" dirty="0"/>
          </a:p>
        </p:txBody>
      </p:sp>
      <p:pic>
        <p:nvPicPr>
          <p:cNvPr id="12290" name="Picture 2" descr=" Part (a) shows a robin clutch size as an example of stabilizing selection. Robins typically lay four eggs. Larger clutches may result in malnourished chicks, while smaller clutches may result in no viable offspring. A wide bell curve indicates that, in the original population, there was a lot of variability in clutch size. Overlaying this wide bell curve is a narrow one that represents the clutch size after natural selection, which is much less variable. Part (b) shows moth color as an example of directional selection. Light-colored pepper moths are better camouflaged against a pristine environment, while dark-colored peppered moths are better camouflaged against a sooty environment. Thus, as the Industrial Revolution progressed in nineteenth-century England, the color of the moth population shifted from light to dark, an example of directional selection. A bell curve representing the original population and one representing the population after natural selection only slightly overlap. Part (c) shows rabbit coat color as an example of diversifying selection. In this hypothetical example, gray and Himalayan (gray and white) rabbits are better able to blend into their rocky environment than white ones. The original population is represented by a bell curve in which white is the most common coat color, while gray and Himalayan colors, on the right and left flank of the curve, are less common. After natural selection, the bell curve splits into two peaks, indicating gray and Himalayan coat color have become more common than the intermediate white coat color.">
            <a:extLst>
              <a:ext uri="{FF2B5EF4-FFF2-40B4-BE49-F238E27FC236}">
                <a16:creationId xmlns:a16="http://schemas.microsoft.com/office/drawing/2014/main" id="{944A0C64-C6AE-927E-6357-E2438D8E831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2750" y="925936"/>
            <a:ext cx="4355377" cy="53754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83966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728528" y="4988690"/>
            <a:ext cx="7686943" cy="1229890"/>
          </a:xfrm>
        </p:spPr>
        <p:txBody>
          <a:bodyPr>
            <a:normAutofit/>
          </a:bodyPr>
          <a:lstStyle/>
          <a:p>
            <a:pPr>
              <a:spcBef>
                <a:spcPts val="0"/>
              </a:spcBef>
            </a:pPr>
            <a:r>
              <a:rPr lang="en-US" sz="1600" dirty="0"/>
              <a:t>A yellow-throated side-blotched lizard is smaller than either the blue-throated or orange-throated males and appears a bit like the females of the species, allowing it to sneak copulations. </a:t>
            </a:r>
          </a:p>
          <a:p>
            <a:pPr>
              <a:spcBef>
                <a:spcPts val="0"/>
              </a:spcBef>
            </a:pPr>
            <a:r>
              <a:rPr lang="en-US" sz="1200" dirty="0"/>
              <a:t>(credit: “</a:t>
            </a:r>
            <a:r>
              <a:rPr lang="en-US" sz="1200" dirty="0" err="1"/>
              <a:t>tinyfroglet</a:t>
            </a:r>
            <a:r>
              <a:rPr lang="en-US" sz="1200" dirty="0"/>
              <a:t>”/Flickr)</a:t>
            </a:r>
            <a:endParaRPr lang="en-US" sz="9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19.9</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3314" name="Picture 2" descr=" Photo shows a mottled green and brown lizard sitting on a rock.">
            <a:extLst>
              <a:ext uri="{FF2B5EF4-FFF2-40B4-BE49-F238E27FC236}">
                <a16:creationId xmlns:a16="http://schemas.microsoft.com/office/drawing/2014/main" id="{4CB842DD-08B0-ABF3-F1D9-66B789B3499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66999" y="1087032"/>
            <a:ext cx="3810000" cy="381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80780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61687" y="3768259"/>
            <a:ext cx="7820625" cy="1956123"/>
          </a:xfrm>
        </p:spPr>
        <p:txBody>
          <a:bodyPr>
            <a:normAutofit/>
          </a:bodyPr>
          <a:lstStyle/>
          <a:p>
            <a:pPr>
              <a:spcBef>
                <a:spcPts val="0"/>
              </a:spcBef>
            </a:pPr>
            <a:r>
              <a:rPr lang="en-US" sz="1600" dirty="0"/>
              <a:t>Sexual dimorphism is observed in </a:t>
            </a:r>
            <a:r>
              <a:rPr lang="en-US" sz="1600" dirty="0">
                <a:solidFill>
                  <a:srgbClr val="72A510"/>
                </a:solidFill>
              </a:rPr>
              <a:t>(a)</a:t>
            </a:r>
            <a:r>
              <a:rPr lang="en-US" sz="1600" dirty="0"/>
              <a:t> peacocks and peahens, </a:t>
            </a:r>
            <a:r>
              <a:rPr lang="en-US" sz="1600" dirty="0">
                <a:solidFill>
                  <a:srgbClr val="72A510"/>
                </a:solidFill>
              </a:rPr>
              <a:t>(b)</a:t>
            </a:r>
            <a:r>
              <a:rPr lang="en-US" sz="1600" dirty="0"/>
              <a:t> </a:t>
            </a:r>
            <a:r>
              <a:rPr lang="en-US" sz="1600" i="1" dirty="0"/>
              <a:t>Argiope </a:t>
            </a:r>
            <a:r>
              <a:rPr lang="en-US" sz="1600" i="1" dirty="0" err="1"/>
              <a:t>appensa</a:t>
            </a:r>
            <a:r>
              <a:rPr lang="en-US" sz="1600" dirty="0"/>
              <a:t> spiders (the female spider is the large one), and in </a:t>
            </a:r>
            <a:r>
              <a:rPr lang="en-US" sz="1600" dirty="0">
                <a:solidFill>
                  <a:srgbClr val="72A510"/>
                </a:solidFill>
              </a:rPr>
              <a:t>(c)</a:t>
            </a:r>
            <a:r>
              <a:rPr lang="en-US" sz="1600" dirty="0"/>
              <a:t> wood ducks. </a:t>
            </a:r>
          </a:p>
          <a:p>
            <a:pPr>
              <a:spcBef>
                <a:spcPts val="0"/>
              </a:spcBef>
            </a:pPr>
            <a:r>
              <a:rPr lang="en-US" sz="1200" dirty="0"/>
              <a:t>(credit “spiders”: modification of work by “Sanba38”/Wikimedia Commons; credit “duck”: modification of work by Kevin Cole)</a:t>
            </a:r>
            <a:endParaRPr lang="en-US" sz="105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19.10</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4338" name="Picture 2" descr="The photo on the left shows a peacock with a bright blue body and flared tail feathers standing next to a brown, drab peahen. The middle photo shows a large female spider sitting on a web next to its male counterpart. The photo on the right shows a brightly colored male wood duck swimming next to a drab brown female.">
            <a:extLst>
              <a:ext uri="{FF2B5EF4-FFF2-40B4-BE49-F238E27FC236}">
                <a16:creationId xmlns:a16="http://schemas.microsoft.com/office/drawing/2014/main" id="{52EF7F62-41FA-0CA9-B5D9-A62FE667083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38250" y="1352952"/>
            <a:ext cx="6667500" cy="2184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6699484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ssential">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sential">
      <a:majorFont>
        <a:latin typeface="Arial Black"/>
        <a:ea typeface=""/>
        <a:cs typeface=""/>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sential">
      <a:fillStyleLst>
        <a:solidFill>
          <a:schemeClr val="phClr"/>
        </a:solidFill>
        <a:gradFill rotWithShape="1">
          <a:gsLst>
            <a:gs pos="0">
              <a:schemeClr val="phClr">
                <a:tint val="60000"/>
                <a:satMod val="250000"/>
              </a:schemeClr>
            </a:gs>
            <a:gs pos="35000">
              <a:schemeClr val="phClr">
                <a:tint val="47000"/>
                <a:satMod val="275000"/>
              </a:schemeClr>
            </a:gs>
            <a:gs pos="100000">
              <a:schemeClr val="phClr">
                <a:tint val="25000"/>
                <a:satMod val="300000"/>
              </a:schemeClr>
            </a:gs>
          </a:gsLst>
          <a:lin ang="16200000" scaled="1"/>
        </a:gradFill>
        <a:solidFill>
          <a:schemeClr val="phClr">
            <a:satMod val="110000"/>
          </a:schemeClr>
        </a:solidFill>
      </a:fillStyleLst>
      <a:lnStyleLst>
        <a:ln w="12700" cap="flat" cmpd="sng" algn="ctr">
          <a:solidFill>
            <a:schemeClr val="phClr">
              <a:shade val="95000"/>
              <a:satMod val="105000"/>
            </a:schemeClr>
          </a:solidFill>
          <a:prstDash val="solid"/>
        </a:ln>
        <a:ln w="28575" cap="flat" cmpd="sng" algn="ctr">
          <a:solidFill>
            <a:schemeClr val="phClr"/>
          </a:solidFill>
          <a:prstDash val="solid"/>
        </a:ln>
        <a:ln w="41275" cap="flat" cmpd="sng" algn="ctr">
          <a:solidFill>
            <a:schemeClr val="phClr"/>
          </a:solidFill>
          <a:prstDash val="solid"/>
        </a:ln>
      </a:lnStyleLst>
      <a:effectStyleLst>
        <a:effectStyle>
          <a:effectLst/>
        </a:effectStyle>
        <a:effectStyle>
          <a:effectLst>
            <a:outerShdw blurRad="39999" dist="23000" algn="bl" rotWithShape="0">
              <a:srgbClr val="000000">
                <a:alpha val="40000"/>
              </a:srgbClr>
            </a:outerShdw>
          </a:effectLst>
        </a:effectStyle>
        <a:effectStyle>
          <a:effectLst>
            <a:outerShdw blurRad="38100" dist="19050" algn="bl" rotWithShape="0">
              <a:srgbClr val="000000">
                <a:alpha val="60000"/>
              </a:srgbClr>
            </a:outerShdw>
          </a:effectLst>
          <a:scene3d>
            <a:camera prst="orthographicFront">
              <a:rot lat="0" lon="0" rev="0"/>
            </a:camera>
            <a:lightRig rig="balanced" dir="l"/>
          </a:scene3d>
          <a:sp3d prstMaterial="plastic">
            <a:bevelT w="38100" h="31750"/>
          </a:sp3d>
        </a:effectStyle>
      </a:effectStyleLst>
      <a:bgFillStyleLst>
        <a:solidFill>
          <a:schemeClr val="phClr"/>
        </a:solidFill>
        <a:blipFill rotWithShape="1">
          <a:blip xmlns:r="http://schemas.openxmlformats.org/officeDocument/2006/relationships" r:embed="rId1">
            <a:duotone>
              <a:schemeClr val="phClr">
                <a:tint val="96000"/>
              </a:schemeClr>
              <a:schemeClr val="phClr">
                <a:shade val="94000"/>
              </a:schemeClr>
            </a:duotone>
          </a:blip>
          <a:tile tx="0" ty="0" sx="100000" sy="100000" flip="none" algn="tl"/>
        </a:blipFill>
        <a:gradFill rotWithShape="1">
          <a:gsLst>
            <a:gs pos="0">
              <a:schemeClr val="phClr">
                <a:tint val="84000"/>
                <a:satMod val="110000"/>
              </a:schemeClr>
            </a:gs>
            <a:gs pos="44000">
              <a:schemeClr val="phClr">
                <a:tint val="93000"/>
                <a:satMod val="115000"/>
              </a:schemeClr>
            </a:gs>
            <a:gs pos="100000">
              <a:schemeClr val="phClr">
                <a:tint val="100000"/>
                <a:shade val="59000"/>
                <a:satMod val="120000"/>
              </a:schemeClr>
            </a:gs>
          </a:gsLst>
          <a:path path="circle">
            <a:fillToRect l="40000" t="60000" r="60000" b="4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7625</TotalTime>
  <Words>1181</Words>
  <Application>Microsoft Macintosh PowerPoint</Application>
  <PresentationFormat>On-screen Show (4:3)</PresentationFormat>
  <Paragraphs>50</Paragraphs>
  <Slides>11</Slides>
  <Notes>11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Arial</vt:lpstr>
      <vt:lpstr>Arial Black</vt:lpstr>
      <vt:lpstr>Calibri</vt:lpstr>
      <vt:lpstr>Essential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WNI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Physics</dc:title>
  <dc:creator>Spuddy McSpare</dc:creator>
  <cp:lastModifiedBy>Microsoft Office User</cp:lastModifiedBy>
  <cp:revision>148</cp:revision>
  <dcterms:created xsi:type="dcterms:W3CDTF">2012-06-04T02:13:36Z</dcterms:created>
  <dcterms:modified xsi:type="dcterms:W3CDTF">2023-01-27T23:58:00Z</dcterms:modified>
</cp:coreProperties>
</file>