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12" r:id="rId1"/>
  </p:sldMasterIdLst>
  <p:notesMasterIdLst>
    <p:notesMasterId r:id="rId20"/>
  </p:notesMasterIdLst>
  <p:handoutMasterIdLst>
    <p:handoutMasterId r:id="rId21"/>
  </p:handoutMasterIdLst>
  <p:sldIdLst>
    <p:sldId id="256" r:id="rId2"/>
    <p:sldId id="277" r:id="rId3"/>
    <p:sldId id="432" r:id="rId4"/>
    <p:sldId id="433" r:id="rId5"/>
    <p:sldId id="434" r:id="rId6"/>
    <p:sldId id="346" r:id="rId7"/>
    <p:sldId id="406" r:id="rId8"/>
    <p:sldId id="413" r:id="rId9"/>
    <p:sldId id="430" r:id="rId10"/>
    <p:sldId id="411" r:id="rId11"/>
    <p:sldId id="414" r:id="rId12"/>
    <p:sldId id="435" r:id="rId13"/>
    <p:sldId id="390" r:id="rId14"/>
    <p:sldId id="387" r:id="rId15"/>
    <p:sldId id="437" r:id="rId16"/>
    <p:sldId id="438" r:id="rId17"/>
    <p:sldId id="439" r:id="rId18"/>
    <p:sldId id="440" r:id="rId1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2A510"/>
    <a:srgbClr val="6CB255"/>
    <a:srgbClr val="E5D419"/>
    <a:srgbClr val="212F62"/>
    <a:srgbClr val="A4EC1A"/>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507" autoAdjust="0"/>
    <p:restoredTop sz="85752" autoAdjust="0"/>
  </p:normalViewPr>
  <p:slideViewPr>
    <p:cSldViewPr snapToGrid="0" snapToObjects="1">
      <p:cViewPr varScale="1">
        <p:scale>
          <a:sx n="76" d="100"/>
          <a:sy n="76" d="100"/>
        </p:scale>
        <p:origin x="810" y="78"/>
      </p:cViewPr>
      <p:guideLst>
        <p:guide orient="horz" pos="2160"/>
        <p:guide pos="2880"/>
      </p:guideLst>
    </p:cSldViewPr>
  </p:slideViewPr>
  <p:outlineViewPr>
    <p:cViewPr>
      <p:scale>
        <a:sx n="33" d="100"/>
        <a:sy n="33" d="100"/>
      </p:scale>
      <p:origin x="0" y="4464"/>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748D041A-73BB-E643-A8C7-50D88C2F22F5}" type="datetimeFigureOut">
              <a:rPr lang="en-US" smtClean="0"/>
              <a:t>3/4/2025</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D36EFEC5-3018-A548-B247-453C6EC1EC1A}" type="slidenum">
              <a:rPr lang="en-US" smtClean="0"/>
              <a:t>‹#›</a:t>
            </a:fld>
            <a:endParaRPr lang="en-US"/>
          </a:p>
        </p:txBody>
      </p:sp>
    </p:spTree>
    <p:extLst>
      <p:ext uri="{BB962C8B-B14F-4D97-AF65-F5344CB8AC3E}">
        <p14:creationId xmlns:p14="http://schemas.microsoft.com/office/powerpoint/2010/main" val="133005721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9B8B8B2-B163-2B41-8C2F-394DA5923460}" type="datetimeFigureOut">
              <a:rPr lang="en-US" smtClean="0"/>
              <a:t>3/4/2025</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2221384-CCA1-F944-9C0C-9A9617B02E5E}" type="slidenum">
              <a:rPr lang="en-US" smtClean="0"/>
              <a:t>‹#›</a:t>
            </a:fld>
            <a:endParaRPr lang="en-US"/>
          </a:p>
        </p:txBody>
      </p:sp>
    </p:spTree>
    <p:extLst>
      <p:ext uri="{BB962C8B-B14F-4D97-AF65-F5344CB8AC3E}">
        <p14:creationId xmlns:p14="http://schemas.microsoft.com/office/powerpoint/2010/main" val="32930440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a:t>
            </a:fld>
            <a:endParaRPr lang="en-US"/>
          </a:p>
        </p:txBody>
      </p:sp>
    </p:spTree>
    <p:extLst>
      <p:ext uri="{BB962C8B-B14F-4D97-AF65-F5344CB8AC3E}">
        <p14:creationId xmlns:p14="http://schemas.microsoft.com/office/powerpoint/2010/main" val="42948506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2</a:t>
            </a:fld>
            <a:endParaRPr lang="en-US"/>
          </a:p>
        </p:txBody>
      </p:sp>
    </p:spTree>
    <p:extLst>
      <p:ext uri="{BB962C8B-B14F-4D97-AF65-F5344CB8AC3E}">
        <p14:creationId xmlns:p14="http://schemas.microsoft.com/office/powerpoint/2010/main" val="26737545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3</a:t>
            </a:fld>
            <a:endParaRPr lang="en-US"/>
          </a:p>
        </p:txBody>
      </p:sp>
    </p:spTree>
    <p:extLst>
      <p:ext uri="{BB962C8B-B14F-4D97-AF65-F5344CB8AC3E}">
        <p14:creationId xmlns:p14="http://schemas.microsoft.com/office/powerpoint/2010/main" val="14116645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4</a:t>
            </a:fld>
            <a:endParaRPr lang="en-US"/>
          </a:p>
        </p:txBody>
      </p:sp>
    </p:spTree>
    <p:extLst>
      <p:ext uri="{BB962C8B-B14F-4D97-AF65-F5344CB8AC3E}">
        <p14:creationId xmlns:p14="http://schemas.microsoft.com/office/powerpoint/2010/main" val="15573803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5</a:t>
            </a:fld>
            <a:endParaRPr lang="en-US"/>
          </a:p>
        </p:txBody>
      </p:sp>
    </p:spTree>
    <p:extLst>
      <p:ext uri="{BB962C8B-B14F-4D97-AF65-F5344CB8AC3E}">
        <p14:creationId xmlns:p14="http://schemas.microsoft.com/office/powerpoint/2010/main" val="224402273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6</a:t>
            </a:fld>
            <a:endParaRPr lang="en-US"/>
          </a:p>
        </p:txBody>
      </p:sp>
    </p:spTree>
    <p:extLst>
      <p:ext uri="{BB962C8B-B14F-4D97-AF65-F5344CB8AC3E}">
        <p14:creationId xmlns:p14="http://schemas.microsoft.com/office/powerpoint/2010/main" val="67022673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7</a:t>
            </a:fld>
            <a:endParaRPr lang="en-US"/>
          </a:p>
        </p:txBody>
      </p:sp>
    </p:spTree>
    <p:extLst>
      <p:ext uri="{BB962C8B-B14F-4D97-AF65-F5344CB8AC3E}">
        <p14:creationId xmlns:p14="http://schemas.microsoft.com/office/powerpoint/2010/main" val="158724806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8</a:t>
            </a:fld>
            <a:endParaRPr lang="en-US"/>
          </a:p>
        </p:txBody>
      </p:sp>
    </p:spTree>
    <p:extLst>
      <p:ext uri="{BB962C8B-B14F-4D97-AF65-F5344CB8AC3E}">
        <p14:creationId xmlns:p14="http://schemas.microsoft.com/office/powerpoint/2010/main" val="23073678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9</a:t>
            </a:fld>
            <a:endParaRPr lang="en-US"/>
          </a:p>
        </p:txBody>
      </p:sp>
    </p:spTree>
    <p:extLst>
      <p:ext uri="{BB962C8B-B14F-4D97-AF65-F5344CB8AC3E}">
        <p14:creationId xmlns:p14="http://schemas.microsoft.com/office/powerpoint/2010/main" val="406135604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10</a:t>
            </a:fld>
            <a:endParaRPr lang="en-US"/>
          </a:p>
        </p:txBody>
      </p:sp>
    </p:spTree>
    <p:extLst>
      <p:ext uri="{BB962C8B-B14F-4D97-AF65-F5344CB8AC3E}">
        <p14:creationId xmlns:p14="http://schemas.microsoft.com/office/powerpoint/2010/main" val="143840407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11</a:t>
            </a:fld>
            <a:endParaRPr lang="en-US"/>
          </a:p>
        </p:txBody>
      </p:sp>
    </p:spTree>
    <p:extLst>
      <p:ext uri="{BB962C8B-B14F-4D97-AF65-F5344CB8AC3E}">
        <p14:creationId xmlns:p14="http://schemas.microsoft.com/office/powerpoint/2010/main" val="96667193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12</a:t>
            </a:fld>
            <a:endParaRPr lang="en-US"/>
          </a:p>
        </p:txBody>
      </p:sp>
    </p:spTree>
    <p:extLst>
      <p:ext uri="{BB962C8B-B14F-4D97-AF65-F5344CB8AC3E}">
        <p14:creationId xmlns:p14="http://schemas.microsoft.com/office/powerpoint/2010/main" val="394120864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13</a:t>
            </a:fld>
            <a:endParaRPr lang="en-US"/>
          </a:p>
        </p:txBody>
      </p:sp>
    </p:spTree>
    <p:extLst>
      <p:ext uri="{BB962C8B-B14F-4D97-AF65-F5344CB8AC3E}">
        <p14:creationId xmlns:p14="http://schemas.microsoft.com/office/powerpoint/2010/main" val="51160255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14</a:t>
            </a:fld>
            <a:endParaRPr lang="en-US"/>
          </a:p>
        </p:txBody>
      </p:sp>
    </p:spTree>
    <p:extLst>
      <p:ext uri="{BB962C8B-B14F-4D97-AF65-F5344CB8AC3E}">
        <p14:creationId xmlns:p14="http://schemas.microsoft.com/office/powerpoint/2010/main" val="125548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15</a:t>
            </a:fld>
            <a:endParaRPr lang="en-US"/>
          </a:p>
        </p:txBody>
      </p:sp>
    </p:spTree>
    <p:extLst>
      <p:ext uri="{BB962C8B-B14F-4D97-AF65-F5344CB8AC3E}">
        <p14:creationId xmlns:p14="http://schemas.microsoft.com/office/powerpoint/2010/main" val="316767904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16</a:t>
            </a:fld>
            <a:endParaRPr lang="en-US"/>
          </a:p>
        </p:txBody>
      </p:sp>
    </p:spTree>
    <p:extLst>
      <p:ext uri="{BB962C8B-B14F-4D97-AF65-F5344CB8AC3E}">
        <p14:creationId xmlns:p14="http://schemas.microsoft.com/office/powerpoint/2010/main" val="285492720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17</a:t>
            </a:fld>
            <a:endParaRPr lang="en-US"/>
          </a:p>
        </p:txBody>
      </p:sp>
    </p:spTree>
    <p:extLst>
      <p:ext uri="{BB962C8B-B14F-4D97-AF65-F5344CB8AC3E}">
        <p14:creationId xmlns:p14="http://schemas.microsoft.com/office/powerpoint/2010/main" val="364967481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18</a:t>
            </a:fld>
            <a:endParaRPr lang="en-US"/>
          </a:p>
        </p:txBody>
      </p:sp>
    </p:spTree>
    <p:extLst>
      <p:ext uri="{BB962C8B-B14F-4D97-AF65-F5344CB8AC3E}">
        <p14:creationId xmlns:p14="http://schemas.microsoft.com/office/powerpoint/2010/main" val="264102879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41326"/>
            <a:ext cx="8062912" cy="659535"/>
          </a:xfrm>
        </p:spPr>
        <p:txBody>
          <a:bodyPr/>
          <a:lstStyle/>
          <a:p>
            <a:r>
              <a:rPr lang="en-US" dirty="0"/>
              <a:t>Click to edit</a:t>
            </a:r>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38DF745-7D3F-47F4-83A3-874385CFAA69}" type="slidenum">
              <a:rPr lang="en-US" smtClean="0"/>
              <a:pPr/>
              <a:t>‹#›</a:t>
            </a:fld>
            <a:endParaRPr lang="en-US"/>
          </a:p>
        </p:txBody>
      </p:sp>
      <p:sp>
        <p:nvSpPr>
          <p:cNvPr id="9" name="Picture Placeholder 8"/>
          <p:cNvSpPr>
            <a:spLocks noGrp="1"/>
          </p:cNvSpPr>
          <p:nvPr>
            <p:ph type="pic" sz="quarter" idx="13"/>
          </p:nvPr>
        </p:nvSpPr>
        <p:spPr>
          <a:xfrm>
            <a:off x="457199" y="1107618"/>
            <a:ext cx="4031619" cy="4607689"/>
          </a:xfrm>
        </p:spPr>
        <p:txBody>
          <a:bodyPr/>
          <a:lstStyle/>
          <a:p>
            <a:endParaRPr lang="en-US" dirty="0"/>
          </a:p>
        </p:txBody>
      </p:sp>
      <p:sp>
        <p:nvSpPr>
          <p:cNvPr id="11" name="Text Placeholder 10"/>
          <p:cNvSpPr>
            <a:spLocks noGrp="1"/>
          </p:cNvSpPr>
          <p:nvPr>
            <p:ph type="body" sz="quarter" idx="14"/>
          </p:nvPr>
        </p:nvSpPr>
        <p:spPr>
          <a:xfrm>
            <a:off x="4606925" y="1107618"/>
            <a:ext cx="3913188" cy="4607382"/>
          </a:xfrm>
        </p:spPr>
        <p:txBody>
          <a:bodyPr/>
          <a:lstStyle>
            <a:lvl1pPr>
              <a:buClr>
                <a:srgbClr val="6CB255"/>
              </a:buClr>
              <a:defRPr>
                <a:solidFill>
                  <a:srgbClr val="212F62"/>
                </a:solidFill>
              </a:defRPr>
            </a:lvl1pPr>
            <a:lvl2pPr marL="731520" indent="-457200">
              <a:buClr>
                <a:srgbClr val="6CB255"/>
              </a:buClr>
              <a:buFont typeface="+mj-lt"/>
              <a:buAutoNum type="alphaLcParenR"/>
              <a:defRPr>
                <a:solidFill>
                  <a:schemeClr val="tx1"/>
                </a:solidFill>
              </a:defRPr>
            </a:lvl2pPr>
            <a:lvl3pPr marL="1257300" indent="-342900">
              <a:buClr>
                <a:srgbClr val="6CB255"/>
              </a:buClr>
              <a:buFont typeface="+mj-lt"/>
              <a:buAutoNum type="alphaLcParenR"/>
              <a:defRPr>
                <a:solidFill>
                  <a:schemeClr val="tx1"/>
                </a:solidFill>
              </a:defRPr>
            </a:lvl3pPr>
            <a:lvl4pPr marL="1714500" indent="-342900">
              <a:buClr>
                <a:srgbClr val="6CB255"/>
              </a:buClr>
              <a:buFont typeface="+mj-lt"/>
              <a:buAutoNum type="alphaLcParenR"/>
              <a:defRPr>
                <a:solidFill>
                  <a:schemeClr val="tx1"/>
                </a:solidFill>
              </a:defRPr>
            </a:lvl4pPr>
            <a:lvl5pPr marL="2171700" indent="-342900">
              <a:buClr>
                <a:srgbClr val="6CB255"/>
              </a:buClr>
              <a:buFont typeface="+mj-lt"/>
              <a:buAutoNum type="alphaLcParen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and Content">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38DF745-7D3F-47F4-83A3-874385CFAA69}" type="slidenum">
              <a:rPr lang="en-US" smtClean="0"/>
              <a:pPr/>
              <a:t>‹#›</a:t>
            </a:fld>
            <a:endParaRPr lang="en-US"/>
          </a:p>
        </p:txBody>
      </p:sp>
      <p:sp>
        <p:nvSpPr>
          <p:cNvPr id="7" name="Title 1"/>
          <p:cNvSpPr>
            <a:spLocks noGrp="1"/>
          </p:cNvSpPr>
          <p:nvPr>
            <p:ph type="title"/>
          </p:nvPr>
        </p:nvSpPr>
        <p:spPr>
          <a:xfrm>
            <a:off x="457200" y="241326"/>
            <a:ext cx="8062912" cy="659535"/>
          </a:xfrm>
        </p:spPr>
        <p:txBody>
          <a:bodyPr/>
          <a:lstStyle/>
          <a:p>
            <a:r>
              <a:rPr lang="en-US" dirty="0"/>
              <a:t>Click to edit</a:t>
            </a:r>
          </a:p>
        </p:txBody>
      </p:sp>
      <p:sp>
        <p:nvSpPr>
          <p:cNvPr id="8" name="Picture Placeholder 8"/>
          <p:cNvSpPr>
            <a:spLocks noGrp="1"/>
          </p:cNvSpPr>
          <p:nvPr>
            <p:ph type="pic" sz="quarter" idx="13"/>
          </p:nvPr>
        </p:nvSpPr>
        <p:spPr>
          <a:xfrm>
            <a:off x="457199" y="1122386"/>
            <a:ext cx="8062913" cy="3500071"/>
          </a:xfrm>
        </p:spPr>
        <p:txBody>
          <a:bodyPr/>
          <a:lstStyle/>
          <a:p>
            <a:endParaRPr lang="en-US" dirty="0"/>
          </a:p>
        </p:txBody>
      </p:sp>
      <p:sp>
        <p:nvSpPr>
          <p:cNvPr id="9" name="Text Placeholder 10"/>
          <p:cNvSpPr>
            <a:spLocks noGrp="1"/>
          </p:cNvSpPr>
          <p:nvPr>
            <p:ph type="body" sz="quarter" idx="14"/>
          </p:nvPr>
        </p:nvSpPr>
        <p:spPr>
          <a:xfrm>
            <a:off x="457200" y="4843982"/>
            <a:ext cx="8062912" cy="1166382"/>
          </a:xfrm>
        </p:spPr>
        <p:txBody>
          <a:bodyPr/>
          <a:lstStyle>
            <a:lvl1pPr>
              <a:buClr>
                <a:srgbClr val="6CB255"/>
              </a:buClr>
              <a:defRPr>
                <a:solidFill>
                  <a:srgbClr val="000000"/>
                </a:solidFill>
              </a:defRPr>
            </a:lvl1pPr>
            <a:lvl2pPr marL="731520" indent="-457200">
              <a:buClr>
                <a:srgbClr val="6CB255"/>
              </a:buClr>
              <a:buFont typeface="+mj-lt"/>
              <a:buAutoNum type="alphaLcParenR"/>
              <a:defRPr>
                <a:solidFill>
                  <a:schemeClr val="tx1"/>
                </a:solidFill>
              </a:defRPr>
            </a:lvl2pPr>
            <a:lvl3pPr marL="1257300" indent="-342900">
              <a:buClr>
                <a:srgbClr val="6CB255"/>
              </a:buClr>
              <a:buFont typeface="+mj-lt"/>
              <a:buAutoNum type="alphaLcParenR"/>
              <a:defRPr>
                <a:solidFill>
                  <a:schemeClr val="tx1"/>
                </a:solidFill>
              </a:defRPr>
            </a:lvl3pPr>
            <a:lvl4pPr marL="1714500" indent="-342900">
              <a:buClr>
                <a:srgbClr val="6CB255"/>
              </a:buClr>
              <a:buFont typeface="+mj-lt"/>
              <a:buAutoNum type="alphaLcParenR"/>
              <a:defRPr>
                <a:solidFill>
                  <a:schemeClr val="tx1"/>
                </a:solidFill>
              </a:defRPr>
            </a:lvl4pPr>
            <a:lvl5pPr marL="2171700" indent="-342900">
              <a:buClr>
                <a:srgbClr val="6CB255"/>
              </a:buClr>
              <a:buFont typeface="+mj-lt"/>
              <a:buAutoNum type="alphaLcParen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3575050" y="1600200"/>
            <a:ext cx="5111750" cy="4480560"/>
          </a:xfrm>
        </p:spPr>
        <p:txBody>
          <a:bodyPr/>
          <a:lstStyle>
            <a:lvl1pPr>
              <a:defRPr sz="3200"/>
            </a:lvl1pPr>
            <a:lvl2pPr marL="788670" indent="-514350">
              <a:buFont typeface="+mj-lt"/>
              <a:buAutoNum type="alphaLcParenR"/>
              <a:defRPr sz="2800"/>
            </a:lvl2pPr>
            <a:lvl3pPr marL="1371600" indent="-457200">
              <a:buFont typeface="+mj-lt"/>
              <a:buAutoNum type="alphaLcParenR"/>
              <a:defRPr sz="2400"/>
            </a:lvl3pPr>
            <a:lvl4pPr marL="1828800" indent="-457200">
              <a:buFont typeface="+mj-lt"/>
              <a:buAutoNum type="alphaLcParenR"/>
              <a:defRPr sz="2000"/>
            </a:lvl4pPr>
            <a:lvl5pPr marL="2286000" indent="-457200">
              <a:buFont typeface="+mj-lt"/>
              <a:buAutoNum type="alphaLcParen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457200" y="1600200"/>
            <a:ext cx="3008313" cy="4480560"/>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38DF745-7D3F-47F4-83A3-874385CFAA69}" type="slidenum">
              <a:rPr lang="en-US" smtClean="0"/>
              <a:pPr/>
              <a:t>‹#›</a:t>
            </a:fld>
            <a:endParaRPr lang="en-US"/>
          </a:p>
        </p:txBody>
      </p:sp>
      <p:sp>
        <p:nvSpPr>
          <p:cNvPr id="9" name="Title 1"/>
          <p:cNvSpPr>
            <a:spLocks noGrp="1"/>
          </p:cNvSpPr>
          <p:nvPr>
            <p:ph type="title"/>
          </p:nvPr>
        </p:nvSpPr>
        <p:spPr>
          <a:xfrm>
            <a:off x="457200" y="241326"/>
            <a:ext cx="8062912" cy="659535"/>
          </a:xfrm>
        </p:spPr>
        <p:txBody>
          <a:bodyPr/>
          <a:lstStyle/>
          <a:p>
            <a:r>
              <a:rPr lang="en-US" dirty="0"/>
              <a:t>Click to edit</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8" name="Title 1"/>
          <p:cNvSpPr txBox="1">
            <a:spLocks/>
          </p:cNvSpPr>
          <p:nvPr userDrawn="1"/>
        </p:nvSpPr>
        <p:spPr>
          <a:xfrm>
            <a:off x="0" y="789677"/>
            <a:ext cx="9144000" cy="709154"/>
          </a:xfrm>
          <a:prstGeom prst="rect">
            <a:avLst/>
          </a:prstGeom>
        </p:spPr>
        <p:txBody>
          <a:bodyPr/>
          <a:lstStyle>
            <a:lvl1pPr algn="l" defTabSz="914400" rtl="0" eaLnBrk="1" latinLnBrk="0" hangingPunct="1">
              <a:spcBef>
                <a:spcPct val="0"/>
              </a:spcBef>
              <a:buNone/>
              <a:defRPr sz="3600" kern="1200" cap="all" spc="-60" baseline="0">
                <a:solidFill>
                  <a:srgbClr val="6CB255"/>
                </a:solidFill>
                <a:latin typeface="+mj-lt"/>
                <a:ea typeface="+mj-ea"/>
                <a:cs typeface="+mj-cs"/>
              </a:defRPr>
            </a:lvl1pPr>
          </a:lstStyle>
          <a:p>
            <a:pPr algn="ctr"/>
            <a:r>
              <a:rPr lang="en-US" sz="3500" dirty="0"/>
              <a:t>Biology </a:t>
            </a:r>
            <a:r>
              <a:rPr lang="en-US" sz="3500" cap="none" dirty="0"/>
              <a:t>for</a:t>
            </a:r>
            <a:r>
              <a:rPr lang="en-US" sz="3500" dirty="0"/>
              <a:t> AP</a:t>
            </a:r>
            <a:r>
              <a:rPr lang="en-US" sz="3500" baseline="30000" dirty="0"/>
              <a:t>®</a:t>
            </a:r>
            <a:r>
              <a:rPr lang="en-US" sz="3500" dirty="0"/>
              <a:t> Courses</a:t>
            </a:r>
            <a:endParaRPr lang="en-US" sz="1800" cap="none" dirty="0">
              <a:solidFill>
                <a:schemeClr val="accent3">
                  <a:lumMod val="20000"/>
                  <a:lumOff val="80000"/>
                </a:schemeClr>
              </a:solidFill>
              <a:latin typeface="+mn-lt"/>
            </a:endParaRPr>
          </a:p>
          <a:p>
            <a:pPr algn="ctr"/>
            <a:r>
              <a:rPr lang="en-US" sz="2000" b="1" cap="none" dirty="0">
                <a:solidFill>
                  <a:srgbClr val="212F62"/>
                </a:solidFill>
                <a:latin typeface="+mn-lt"/>
              </a:rPr>
              <a:t>Chapter # Chapter Title</a:t>
            </a:r>
          </a:p>
          <a:p>
            <a:pPr algn="ctr"/>
            <a:r>
              <a:rPr lang="en-US" sz="1600" cap="none" dirty="0">
                <a:solidFill>
                  <a:schemeClr val="tx1"/>
                </a:solidFill>
                <a:latin typeface="+mn-lt"/>
              </a:rPr>
              <a:t>PowerPoint Image Slideshow</a:t>
            </a:r>
          </a:p>
        </p:txBody>
      </p:sp>
      <p:pic>
        <p:nvPicPr>
          <p:cNvPr id="9" name="Picture 8"/>
          <p:cNvPicPr>
            <a:picLocks noChangeAspect="1"/>
          </p:cNvPicPr>
          <p:nvPr userDrawn="1"/>
        </p:nvPicPr>
        <p:blipFill>
          <a:blip r:embed="rId2" cstate="email">
            <a:extLst>
              <a:ext uri="{28A0092B-C50C-407E-A947-70E740481C1C}">
                <a14:useLocalDpi xmlns:a14="http://schemas.microsoft.com/office/drawing/2010/main" val="0"/>
              </a:ext>
            </a:extLst>
          </a:blip>
          <a:srcRect/>
          <a:stretch/>
        </p:blipFill>
        <p:spPr>
          <a:xfrm>
            <a:off x="3562758" y="2518312"/>
            <a:ext cx="2010682" cy="2602059"/>
          </a:xfrm>
          <a:prstGeom prst="rect">
            <a:avLst/>
          </a:prstGeom>
          <a:effectLst>
            <a:reflection blurRad="6350" stA="52000" endA="300" endPos="35000" dir="5400000" sy="-100000" algn="bl" rotWithShape="0"/>
          </a:effectLst>
          <a:scene3d>
            <a:camera prst="obliqueTopLeft"/>
            <a:lightRig rig="threePt" dir="t"/>
          </a:scene3d>
        </p:spPr>
      </p:pic>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2.jp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6"/>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152718"/>
            <a:ext cx="5791200" cy="1371600"/>
          </a:xfrm>
          <a:prstGeom prst="rect">
            <a:avLst/>
          </a:prstGeom>
        </p:spPr>
        <p:txBody>
          <a:bodyPr vert="horz" lIns="91440" tIns="45720" rIns="91440" bIns="45720" rtlCol="0" anchor="b">
            <a:normAutofit/>
          </a:bodyPr>
          <a:lstStyle/>
          <a:p>
            <a:r>
              <a:rPr lang="en-US" dirty="0"/>
              <a:t>Click to edit Master title style</a:t>
            </a:r>
          </a:p>
        </p:txBody>
      </p:sp>
      <p:sp>
        <p:nvSpPr>
          <p:cNvPr id="3" name="Text Placeholder 2"/>
          <p:cNvSpPr>
            <a:spLocks noGrp="1"/>
          </p:cNvSpPr>
          <p:nvPr>
            <p:ph type="body" idx="1"/>
          </p:nvPr>
        </p:nvSpPr>
        <p:spPr>
          <a:xfrm>
            <a:off x="457200" y="1752600"/>
            <a:ext cx="7620000" cy="43735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3"/>
          </p:nvPr>
        </p:nvSpPr>
        <p:spPr>
          <a:xfrm>
            <a:off x="457200" y="6415875"/>
            <a:ext cx="3429000" cy="283845"/>
          </a:xfrm>
          <a:prstGeom prst="rect">
            <a:avLst/>
          </a:prstGeom>
        </p:spPr>
        <p:txBody>
          <a:bodyPr vert="horz" lIns="91440" tIns="45720" rIns="91440" bIns="45720" rtlCol="0" anchor="t"/>
          <a:lstStyle>
            <a:lvl1pPr algn="l">
              <a:defRPr sz="1000">
                <a:solidFill>
                  <a:schemeClr val="tx1"/>
                </a:solidFill>
              </a:defRPr>
            </a:lvl1pPr>
          </a:lstStyle>
          <a:p>
            <a:endParaRPr lang="en-US" dirty="0"/>
          </a:p>
        </p:txBody>
      </p:sp>
      <p:sp>
        <p:nvSpPr>
          <p:cNvPr id="6" name="Slide Number Placeholder 5"/>
          <p:cNvSpPr>
            <a:spLocks noGrp="1"/>
          </p:cNvSpPr>
          <p:nvPr>
            <p:ph type="sldNum" sz="quarter" idx="4"/>
          </p:nvPr>
        </p:nvSpPr>
        <p:spPr>
          <a:xfrm rot="16200000">
            <a:off x="8044814" y="683895"/>
            <a:ext cx="1315721" cy="365125"/>
          </a:xfrm>
          <a:prstGeom prst="rect">
            <a:avLst/>
          </a:prstGeom>
        </p:spPr>
        <p:txBody>
          <a:bodyPr vert="horz" lIns="91440" tIns="45720" rIns="91440" bIns="45720" rtlCol="0" anchor="ctr"/>
          <a:lstStyle>
            <a:lvl1pPr algn="r">
              <a:defRPr sz="2400" b="1">
                <a:solidFill>
                  <a:srgbClr val="FFFFFF"/>
                </a:solidFill>
              </a:defRPr>
            </a:lvl1pPr>
          </a:lstStyle>
          <a:p>
            <a:fld id="{F38DF745-7D3F-47F4-83A3-874385CFAA69}"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916" r:id="rId1"/>
    <p:sldLayoutId id="2147483914" r:id="rId2"/>
    <p:sldLayoutId id="2147483920" r:id="rId3"/>
    <p:sldLayoutId id="2147483913" r:id="rId4"/>
  </p:sldLayoutIdLst>
  <p:hf sldNum="0" hdr="0" ftr="0" dt="0"/>
  <p:txStyles>
    <p:titleStyle>
      <a:lvl1pPr algn="l" defTabSz="914400" rtl="0" eaLnBrk="1" latinLnBrk="0" hangingPunct="1">
        <a:spcBef>
          <a:spcPct val="0"/>
        </a:spcBef>
        <a:buNone/>
        <a:defRPr sz="2400" kern="1200" cap="all" spc="-60" baseline="0">
          <a:solidFill>
            <a:srgbClr val="6CB255"/>
          </a:solidFill>
          <a:latin typeface="+mj-lt"/>
          <a:ea typeface="+mj-ea"/>
          <a:cs typeface="+mj-cs"/>
        </a:defRPr>
      </a:lvl1pPr>
    </p:titleStyle>
    <p:bodyStyle>
      <a:lvl1pPr marL="0" indent="0" algn="l" defTabSz="914400" rtl="0" eaLnBrk="1" latinLnBrk="0" hangingPunct="1">
        <a:spcBef>
          <a:spcPct val="20000"/>
        </a:spcBef>
        <a:spcAft>
          <a:spcPts val="600"/>
        </a:spcAft>
        <a:buClr>
          <a:srgbClr val="6CB255"/>
        </a:buClr>
        <a:buFont typeface="Arial" pitchFamily="34" charset="0"/>
        <a:buNone/>
        <a:defRPr sz="2000" b="0" kern="1200">
          <a:solidFill>
            <a:schemeClr val="tx1"/>
          </a:solidFill>
          <a:latin typeface="+mn-lt"/>
          <a:ea typeface="+mn-ea"/>
          <a:cs typeface="+mn-cs"/>
        </a:defRPr>
      </a:lvl1pPr>
      <a:lvl2pPr marL="457200" indent="-182880" algn="l" defTabSz="914400" rtl="0" eaLnBrk="1" latinLnBrk="0" hangingPunct="1">
        <a:spcBef>
          <a:spcPct val="20000"/>
        </a:spcBef>
        <a:buClr>
          <a:srgbClr val="6CB255"/>
        </a:buClr>
        <a:buFont typeface="Arial" pitchFamily="34" charset="0"/>
        <a:buChar char="•"/>
        <a:defRPr sz="2000" kern="1200">
          <a:solidFill>
            <a:srgbClr val="000000"/>
          </a:solidFill>
          <a:latin typeface="+mn-lt"/>
          <a:ea typeface="+mn-ea"/>
          <a:cs typeface="+mn-cs"/>
        </a:defRPr>
      </a:lvl2pPr>
      <a:lvl3pPr marL="1143000" indent="-228600" algn="l" defTabSz="914400" rtl="0" eaLnBrk="1" latinLnBrk="0" hangingPunct="1">
        <a:spcBef>
          <a:spcPct val="20000"/>
        </a:spcBef>
        <a:buClr>
          <a:srgbClr val="6CB255"/>
        </a:buClr>
        <a:buFont typeface="Arial" pitchFamily="34" charset="0"/>
        <a:buChar char="•"/>
        <a:defRPr sz="1800" kern="1200">
          <a:solidFill>
            <a:srgbClr val="000000"/>
          </a:solidFill>
          <a:latin typeface="+mn-lt"/>
          <a:ea typeface="+mn-ea"/>
          <a:cs typeface="+mn-cs"/>
        </a:defRPr>
      </a:lvl3pPr>
      <a:lvl4pPr marL="1600200" indent="-228600" algn="l" defTabSz="914400" rtl="0" eaLnBrk="1" latinLnBrk="0" hangingPunct="1">
        <a:spcBef>
          <a:spcPct val="20000"/>
        </a:spcBef>
        <a:buClr>
          <a:srgbClr val="6CB255"/>
        </a:buClr>
        <a:buFont typeface="Arial" pitchFamily="34" charset="0"/>
        <a:buChar char="•"/>
        <a:defRPr sz="1800" kern="1200">
          <a:solidFill>
            <a:srgbClr val="000000"/>
          </a:solidFill>
          <a:latin typeface="+mn-lt"/>
          <a:ea typeface="+mn-ea"/>
          <a:cs typeface="+mn-cs"/>
        </a:defRPr>
      </a:lvl4pPr>
      <a:lvl5pPr marL="2057400" indent="-228600" algn="l" defTabSz="914400" rtl="0" eaLnBrk="1" latinLnBrk="0" hangingPunct="1">
        <a:spcBef>
          <a:spcPct val="20000"/>
        </a:spcBef>
        <a:buClr>
          <a:srgbClr val="6CB255"/>
        </a:buClr>
        <a:buFont typeface="Arial" pitchFamily="34" charset="0"/>
        <a:buChar char="•"/>
        <a:defRPr sz="1800" kern="1200" baseline="0">
          <a:solidFill>
            <a:srgbClr val="000000"/>
          </a:solidFill>
          <a:latin typeface="+mn-lt"/>
          <a:ea typeface="+mn-ea"/>
          <a:cs typeface="+mn-cs"/>
        </a:defRPr>
      </a:lvl5pPr>
      <a:lvl6pPr marL="25146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6pPr>
      <a:lvl7pPr marL="29718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7pPr>
      <a:lvl8pPr marL="34290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8pPr>
      <a:lvl9pPr marL="38862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4.xml"/><Relationship Id="rId4" Type="http://schemas.openxmlformats.org/officeDocument/2006/relationships/image" Target="../media/image5.jpeg"/></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9.jpeg"/></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14.jpeg"/><Relationship Id="rId4" Type="http://schemas.openxmlformats.org/officeDocument/2006/relationships/image" Target="../media/image13.jpeg"/></Relationships>
</file>

<file path=ppt/slides/_rels/slide1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5.jpeg"/></Relationships>
</file>

<file path=ppt/slides/_rels/slide1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6.jpeg"/></Relationships>
</file>

<file path=ppt/slides/_rels/slide1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7.jpeg"/></Relationships>
</file>

<file path=ppt/slides/_rels/slide1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8.jpeg"/></Relationships>
</file>

<file path=ppt/slides/_rels/slide1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9.jpeg"/></Relationships>
</file>

<file path=ppt/slides/_rels/slide1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20.jpeg"/></Relationships>
</file>

<file path=ppt/slides/_rels/slide1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21.jpeg"/></Relationships>
</file>

<file path=ppt/slides/_rels/slide1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22.jpeg"/></Relationships>
</file>

<file path=ppt/slides/_rels/slide1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23.jpeg"/></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itle 1"/>
          <p:cNvSpPr txBox="1">
            <a:spLocks/>
          </p:cNvSpPr>
          <p:nvPr/>
        </p:nvSpPr>
        <p:spPr>
          <a:xfrm>
            <a:off x="0" y="789677"/>
            <a:ext cx="9144000" cy="709154"/>
          </a:xfrm>
          <a:prstGeom prst="rect">
            <a:avLst/>
          </a:prstGeom>
        </p:spPr>
        <p:txBody>
          <a:bodyPr/>
          <a:lstStyle>
            <a:lvl1pPr algn="l" defTabSz="914400" rtl="0" eaLnBrk="1" latinLnBrk="0" hangingPunct="1">
              <a:spcBef>
                <a:spcPct val="0"/>
              </a:spcBef>
              <a:buNone/>
              <a:defRPr sz="3600" kern="1200" cap="all" spc="-60" baseline="0">
                <a:solidFill>
                  <a:srgbClr val="6CB255"/>
                </a:solidFill>
                <a:latin typeface="+mj-lt"/>
                <a:ea typeface="+mj-ea"/>
                <a:cs typeface="+mj-cs"/>
              </a:defRPr>
            </a:lvl1pPr>
          </a:lstStyle>
          <a:p>
            <a:pPr algn="ctr"/>
            <a:r>
              <a:rPr lang="en-US" dirty="0"/>
              <a:t>Biology </a:t>
            </a:r>
            <a:r>
              <a:rPr lang="en-US" cap="none" dirty="0"/>
              <a:t>2e</a:t>
            </a:r>
            <a:endParaRPr lang="en-US" sz="2000" cap="none" dirty="0">
              <a:solidFill>
                <a:schemeClr val="accent3">
                  <a:lumMod val="20000"/>
                  <a:lumOff val="80000"/>
                </a:schemeClr>
              </a:solidFill>
            </a:endParaRPr>
          </a:p>
          <a:p>
            <a:pPr algn="ctr"/>
            <a:endParaRPr lang="en-US" sz="1800" cap="none" dirty="0">
              <a:solidFill>
                <a:schemeClr val="accent3">
                  <a:lumMod val="20000"/>
                  <a:lumOff val="80000"/>
                </a:schemeClr>
              </a:solidFill>
              <a:latin typeface="+mn-lt"/>
            </a:endParaRPr>
          </a:p>
          <a:p>
            <a:pPr algn="ctr"/>
            <a:r>
              <a:rPr lang="en-US" sz="2000" b="1" cap="none" dirty="0">
                <a:solidFill>
                  <a:srgbClr val="212F62"/>
                </a:solidFill>
                <a:latin typeface="+mn-lt"/>
              </a:rPr>
              <a:t>Chapter 20 PHYLOGENIES AND THE HISTORY OF LIFE</a:t>
            </a:r>
          </a:p>
          <a:p>
            <a:pPr algn="ctr"/>
            <a:r>
              <a:rPr lang="en-US" sz="1600" cap="none" dirty="0">
                <a:solidFill>
                  <a:schemeClr val="tx1"/>
                </a:solidFill>
                <a:latin typeface="+mn-lt"/>
              </a:rPr>
              <a:t>PowerPoint Image Slide Show</a:t>
            </a:r>
          </a:p>
        </p:txBody>
      </p:sp>
      <p:pic>
        <p:nvPicPr>
          <p:cNvPr id="4" name="Picture 3"/>
          <p:cNvPicPr>
            <a:picLocks noChangeAspect="1"/>
          </p:cNvPicPr>
          <p:nvPr/>
        </p:nvPicPr>
        <p:blipFill>
          <a:blip r:embed="rId3" cstate="email">
            <a:extLst>
              <a:ext uri="{28A0092B-C50C-407E-A947-70E740481C1C}">
                <a14:useLocalDpi xmlns:a14="http://schemas.microsoft.com/office/drawing/2010/main" val="0"/>
              </a:ext>
            </a:extLst>
          </a:blip>
          <a:srcRect/>
          <a:stretch/>
        </p:blipFill>
        <p:spPr>
          <a:xfrm>
            <a:off x="3567605" y="2518312"/>
            <a:ext cx="2008789" cy="2602059"/>
          </a:xfrm>
          <a:prstGeom prst="rect">
            <a:avLst/>
          </a:prstGeom>
          <a:effectLst>
            <a:reflection blurRad="6350" stA="52000" endA="300" endPos="35000" dir="5400000" sy="-100000" algn="bl" rotWithShape="0"/>
          </a:effectLst>
          <a:scene3d>
            <a:camera prst="obliqueTopLeft"/>
            <a:lightRig rig="threePt" dir="t"/>
          </a:scene3d>
        </p:spPr>
      </p:pic>
      <p:pic>
        <p:nvPicPr>
          <p:cNvPr id="7" name="Picture 6">
            <a:extLst>
              <a:ext uri="{FF2B5EF4-FFF2-40B4-BE49-F238E27FC236}">
                <a16:creationId xmlns:a16="http://schemas.microsoft.com/office/drawing/2014/main" id="{1B43616B-5053-A05A-828F-194E67E15292}"/>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spTree>
    <p:extLst>
      <p:ext uri="{BB962C8B-B14F-4D97-AF65-F5344CB8AC3E}">
        <p14:creationId xmlns:p14="http://schemas.microsoft.com/office/powerpoint/2010/main" val="13224431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4977120"/>
            <a:ext cx="7910511" cy="1387059"/>
          </a:xfrm>
        </p:spPr>
        <p:txBody>
          <a:bodyPr>
            <a:normAutofit/>
          </a:bodyPr>
          <a:lstStyle/>
          <a:p>
            <a:pPr>
              <a:spcBef>
                <a:spcPts val="0"/>
              </a:spcBef>
            </a:pPr>
            <a:r>
              <a:rPr lang="en-US" sz="1600" dirty="0"/>
              <a:t>A bee's life is very different from a flower's, but the two organisms are related. Both are members of the domain Eukarya and have cells containing many similar organelles, genes, and proteins. </a:t>
            </a:r>
          </a:p>
          <a:p>
            <a:pPr>
              <a:spcBef>
                <a:spcPts val="0"/>
              </a:spcBef>
            </a:pPr>
            <a:r>
              <a:rPr lang="en-US" sz="1200" dirty="0"/>
              <a:t>(credit: modification of work by John Beetham)</a:t>
            </a:r>
            <a:endParaRPr lang="en-US" sz="100" dirty="0"/>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20.1</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2" name="Picture 2" descr="Photo shows a bee collecting nectar from a flower.">
            <a:extLst>
              <a:ext uri="{FF2B5EF4-FFF2-40B4-BE49-F238E27FC236}">
                <a16:creationId xmlns:a16="http://schemas.microsoft.com/office/drawing/2014/main" id="{0DA8851E-5AB1-E8F8-4B7C-26605E96688E}"/>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762000" y="1029165"/>
            <a:ext cx="7620000" cy="381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399969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3877520"/>
            <a:ext cx="7910511" cy="2486660"/>
          </a:xfrm>
        </p:spPr>
        <p:txBody>
          <a:bodyPr>
            <a:normAutofit/>
          </a:bodyPr>
          <a:lstStyle/>
          <a:p>
            <a:pPr>
              <a:spcBef>
                <a:spcPts val="0"/>
              </a:spcBef>
            </a:pPr>
            <a:r>
              <a:rPr lang="en-US" sz="1600" dirty="0"/>
              <a:t>Both of these phylogenetic trees shows the relationship of the three domains of life—Bacteria, Archaea, and Eukarya—but the </a:t>
            </a:r>
            <a:r>
              <a:rPr lang="en-US" sz="1600" dirty="0">
                <a:solidFill>
                  <a:srgbClr val="72A510"/>
                </a:solidFill>
              </a:rPr>
              <a:t>(a)</a:t>
            </a:r>
            <a:r>
              <a:rPr lang="en-US" sz="1600" dirty="0"/>
              <a:t> rooted tree attempts to identify when various species diverged from a common ancestor while the </a:t>
            </a:r>
            <a:r>
              <a:rPr lang="en-US" sz="1600" dirty="0">
                <a:solidFill>
                  <a:srgbClr val="72A510"/>
                </a:solidFill>
              </a:rPr>
              <a:t>(b)</a:t>
            </a:r>
            <a:r>
              <a:rPr lang="en-US" sz="1600" dirty="0"/>
              <a:t> unrooted tree does not. </a:t>
            </a:r>
          </a:p>
          <a:p>
            <a:pPr>
              <a:spcBef>
                <a:spcPts val="0"/>
              </a:spcBef>
            </a:pPr>
            <a:r>
              <a:rPr lang="en-US" sz="1200" dirty="0"/>
              <a:t>(credit a: modification of work by Eric Gaba)</a:t>
            </a:r>
            <a:endParaRPr lang="en-US" sz="100" dirty="0"/>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20.2</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3074" name="Picture 2" descr="The phylogenetic tree in part a is rooted and resembles a living tree, with a common ancestor indicated as the base of the trunk. Two branches form from the trunk. The left branch leads to the domain Bacteria. The right branch branches again, giving rise to Archaea and Eukarya. Smaller branches within each domain indicate the groups present in that domain. The phylogenetic tree in part B is unrooted. It does not resemble a living tree; rather, groups of organisms within the Archaea, Eukarya, and Bacteria domains are arranged in a circle. Lines connect the groups within each domain. The groups within Archaea and Eukarya are then connected together. A line from the Archaea/ Eukarya domains, and another from the Bacteria meet in the center of the circle. There is no root, and therefore no indication of which domain arose first.">
            <a:extLst>
              <a:ext uri="{FF2B5EF4-FFF2-40B4-BE49-F238E27FC236}">
                <a16:creationId xmlns:a16="http://schemas.microsoft.com/office/drawing/2014/main" id="{A6ECE1C0-A65B-4F1B-D51B-90973F1C1F67}"/>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728529" y="1321111"/>
            <a:ext cx="7686942" cy="23060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030430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4213184"/>
            <a:ext cx="7910511" cy="2150995"/>
          </a:xfrm>
        </p:spPr>
        <p:txBody>
          <a:bodyPr>
            <a:normAutofit/>
          </a:bodyPr>
          <a:lstStyle/>
          <a:p>
            <a:pPr>
              <a:spcBef>
                <a:spcPts val="0"/>
              </a:spcBef>
            </a:pPr>
            <a:r>
              <a:rPr lang="en-US" sz="1600" dirty="0"/>
              <a:t>The root of a phylogenetic tree indicates that an ancestral lineage gave rise to all organisms on the tree. A branch point indicates where two lineages diverged. A lineage that evolved early and remains unbranched is a basal taxon. When two lineages stem from the same branch point, they are sister taxa. A branch with more than two lineages is a polytomy.</a:t>
            </a:r>
            <a:endParaRPr lang="en-US" sz="100" dirty="0"/>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20.3</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5122" name="Picture 2" descr="Illustration shows a phylogenetic tree that starts at a root, indicating that all organisms on the tree share a common ancestor. Shortly after the root, the tree branches out. One branch gives rise to a single, basal lineage, and the other gives rise to all other organisms on the tree. The next branch forks at one point into four different lineages, an example of polytomy. The final branch gives rise to two lineages, an example of sister taxa.">
            <a:extLst>
              <a:ext uri="{FF2B5EF4-FFF2-40B4-BE49-F238E27FC236}">
                <a16:creationId xmlns:a16="http://schemas.microsoft.com/office/drawing/2014/main" id="{264F054D-AED0-6640-588F-528CE5FA4AFD}"/>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2540000" y="1359945"/>
            <a:ext cx="4064000" cy="26797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540115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4062714"/>
            <a:ext cx="7910511" cy="2301465"/>
          </a:xfrm>
        </p:spPr>
        <p:txBody>
          <a:bodyPr>
            <a:normAutofit/>
          </a:bodyPr>
          <a:lstStyle/>
          <a:p>
            <a:pPr>
              <a:spcBef>
                <a:spcPts val="0"/>
              </a:spcBef>
            </a:pPr>
            <a:r>
              <a:rPr lang="en-US" sz="1600" dirty="0"/>
              <a:t>This ladder-like phylogenetic tree of vertebrates is rooted by an organism that lacked a vertebral column. At each branch point, organisms with different characters are placed in different groups based on the characteristics they share.</a:t>
            </a:r>
            <a:endParaRPr lang="en-US" sz="100" dirty="0"/>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20.4</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3" name="Picture 2" descr="The ladder-like phylogenetic tree starts with a trunk at the left. A question next to the trunk asks whether a vertebral column is present. If the answer is no, a branch leads downward to lancelet. If the answer is yes, a branch leads upward to another question: is a hinged jaw present? If the answer is no, a branch leads downward to lamprey. If the answer is yes, a branch leads upward to another question: are legs present? If the answer is no, a branch leads downward to fish. If the answer is yes, a branch leads upward to another question: does the egg have amnion? If the answer is no, the branch leads downward to frog. If the answer is yes, the branch leads upward to another question: is hair present? If the answer is no, the branch leads downward to lizard. If the answer is yes, the branch leads upward to rabbit.">
            <a:extLst>
              <a:ext uri="{FF2B5EF4-FFF2-40B4-BE49-F238E27FC236}">
                <a16:creationId xmlns:a16="http://schemas.microsoft.com/office/drawing/2014/main" id="{08040D95-4B71-D7F2-C7C9-005DA6DAF9A2}"/>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2228048" y="1035368"/>
            <a:ext cx="4826015" cy="2883189"/>
          </a:xfrm>
          <a:prstGeom prst="rect">
            <a:avLst/>
          </a:prstGeom>
        </p:spPr>
      </p:pic>
    </p:spTree>
    <p:extLst>
      <p:ext uri="{BB962C8B-B14F-4D97-AF65-F5344CB8AC3E}">
        <p14:creationId xmlns:p14="http://schemas.microsoft.com/office/powerpoint/2010/main" val="24012031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20.5</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sp>
        <p:nvSpPr>
          <p:cNvPr id="10" name="Text Placeholder 6">
            <a:extLst>
              <a:ext uri="{FF2B5EF4-FFF2-40B4-BE49-F238E27FC236}">
                <a16:creationId xmlns:a16="http://schemas.microsoft.com/office/drawing/2014/main" id="{18B9897C-F8DD-2652-5948-36A6CD545CE4}"/>
              </a:ext>
            </a:extLst>
          </p:cNvPr>
          <p:cNvSpPr>
            <a:spLocks noGrp="1"/>
          </p:cNvSpPr>
          <p:nvPr>
            <p:ph type="body" sz="quarter" idx="14"/>
          </p:nvPr>
        </p:nvSpPr>
        <p:spPr>
          <a:xfrm>
            <a:off x="694481" y="3692365"/>
            <a:ext cx="7602063" cy="2304632"/>
          </a:xfrm>
        </p:spPr>
        <p:txBody>
          <a:bodyPr>
            <a:normAutofit/>
          </a:bodyPr>
          <a:lstStyle/>
          <a:p>
            <a:pPr>
              <a:spcBef>
                <a:spcPts val="0"/>
              </a:spcBef>
            </a:pPr>
            <a:r>
              <a:rPr lang="en-US" sz="1600" dirty="0"/>
              <a:t>The taxonomic classification system uses a hierarchical model to organize living organisms into increasingly specific categories. The common dog, </a:t>
            </a:r>
            <a:r>
              <a:rPr lang="en-US" sz="1600" i="1" dirty="0"/>
              <a:t>Canis lupus </a:t>
            </a:r>
            <a:r>
              <a:rPr lang="en-US" sz="1600" i="1" dirty="0" err="1"/>
              <a:t>familiaris</a:t>
            </a:r>
            <a:r>
              <a:rPr lang="en-US" sz="1600" dirty="0"/>
              <a:t>, is a subspecies of </a:t>
            </a:r>
            <a:r>
              <a:rPr lang="en-US" sz="1600" i="1" dirty="0"/>
              <a:t>Canis lupus</a:t>
            </a:r>
            <a:r>
              <a:rPr lang="en-US" sz="1600" dirty="0"/>
              <a:t>, which also includes the wolf and dingo. </a:t>
            </a:r>
          </a:p>
          <a:p>
            <a:pPr>
              <a:spcBef>
                <a:spcPts val="0"/>
              </a:spcBef>
            </a:pPr>
            <a:r>
              <a:rPr lang="en-US" sz="1200" dirty="0"/>
              <a:t>(credit “dog”: modification of work by </a:t>
            </a:r>
            <a:r>
              <a:rPr lang="en-US" sz="1200" dirty="0" err="1"/>
              <a:t>Janneke</a:t>
            </a:r>
            <a:r>
              <a:rPr lang="en-US" sz="1200" dirty="0"/>
              <a:t> </a:t>
            </a:r>
            <a:r>
              <a:rPr lang="en-US" sz="1200" dirty="0" err="1"/>
              <a:t>Vreugdenhil</a:t>
            </a:r>
            <a:r>
              <a:rPr lang="en-US" sz="1200" dirty="0"/>
              <a:t>)</a:t>
            </a:r>
            <a:endParaRPr lang="en-US" sz="100" dirty="0"/>
          </a:p>
        </p:txBody>
      </p:sp>
      <p:pic>
        <p:nvPicPr>
          <p:cNvPr id="1026" name="Picture 2" descr="The illustration shows the classification of a dog, which belongs in the domain Eukarya, kingdom Animalia, phylum Chordata, class Mammalia, order Carnivore, family Canidae, genus Canis, species Canis lupus, and the subspecies is Canis lupus familiaris.">
            <a:extLst>
              <a:ext uri="{FF2B5EF4-FFF2-40B4-BE49-F238E27FC236}">
                <a16:creationId xmlns:a16="http://schemas.microsoft.com/office/drawing/2014/main" id="{7CF555D6-61D4-6C42-408E-076C9263F8DE}"/>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770968" y="1443583"/>
            <a:ext cx="7602063" cy="20654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615288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3599730" y="911626"/>
            <a:ext cx="5165382" cy="2517374"/>
          </a:xfrm>
        </p:spPr>
        <p:txBody>
          <a:bodyPr>
            <a:normAutofit/>
          </a:bodyPr>
          <a:lstStyle/>
          <a:p>
            <a:pPr>
              <a:lnSpc>
                <a:spcPct val="120000"/>
              </a:lnSpc>
              <a:spcBef>
                <a:spcPts val="0"/>
              </a:spcBef>
            </a:pPr>
            <a:r>
              <a:rPr lang="en-US" sz="1600" dirty="0"/>
              <a:t>At each sublevel in the taxonomic classification system, organisms become more similar. Dogs and wolves are the same species because they can breed and produce viable offspring, but they are different enough to be classified as different subspecies.</a:t>
            </a:r>
            <a:endParaRPr lang="en-US" sz="100" dirty="0"/>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20.6</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9218" name="Picture 2" descr="Illustration shows the taxonomic groups shared by various species. All of the organisms shown are in the domain Eukarya: plants, insects, fish, rabbits, cats, foxes, jackals wolves, and dogs. Of theses, insects, fish, rabbits, cats, foxes, jackals, wolves and dogs are in the kingdom Animalia. Within the kingdom Animalia, fish, rabbits, cats, foxes, jackals, wolves, and dogs are in the phylum Chordata. Rabbits, cats, foxes, jackals, wolves, and dogs are in the class Mammalia. Cats, foxes, jackals, wolves, and dogs are in the order Carnivora. Foxes, jackals, wolves, and dogs are in the family Canidae. Jackals, wolves and dogs are in the genus Canis. Wolves and Dogs and have the species name Canis lupus. Dogs have the subspecies name Canis lupus familiaris.">
            <a:extLst>
              <a:ext uri="{FF2B5EF4-FFF2-40B4-BE49-F238E27FC236}">
                <a16:creationId xmlns:a16="http://schemas.microsoft.com/office/drawing/2014/main" id="{9D136404-CD73-BD58-D0DF-BB8A3F7938AB}"/>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714094" y="902501"/>
            <a:ext cx="5385764" cy="5428850"/>
          </a:xfrm>
          <a:prstGeom prst="rect">
            <a:avLst/>
          </a:prstGeom>
          <a:noFill/>
          <a:extLst>
            <a:ext uri="{909E8E84-426E-40DD-AFC4-6F175D3DCCD1}">
              <a14:hiddenFill xmlns:a14="http://schemas.microsoft.com/office/drawing/2010/main">
                <a:solidFill>
                  <a:srgbClr val="FFFFFF"/>
                </a:solidFill>
              </a14:hiddenFill>
            </a:ext>
          </a:extLst>
        </p:spPr>
      </p:pic>
      <p:sp>
        <p:nvSpPr>
          <p:cNvPr id="11" name="Text Placeholder 6">
            <a:extLst>
              <a:ext uri="{FF2B5EF4-FFF2-40B4-BE49-F238E27FC236}">
                <a16:creationId xmlns:a16="http://schemas.microsoft.com/office/drawing/2014/main" id="{BDBED586-6F56-C2E0-7B00-6AA26CCCCF6E}"/>
              </a:ext>
            </a:extLst>
          </p:cNvPr>
          <p:cNvSpPr txBox="1">
            <a:spLocks/>
          </p:cNvSpPr>
          <p:nvPr/>
        </p:nvSpPr>
        <p:spPr>
          <a:xfrm>
            <a:off x="6222357" y="2882099"/>
            <a:ext cx="2450155" cy="3713571"/>
          </a:xfrm>
          <a:prstGeom prst="rect">
            <a:avLst/>
          </a:prstGeom>
        </p:spPr>
        <p:txBody>
          <a:bodyPr vert="horz" lIns="91440" tIns="45720" rIns="91440" bIns="45720" rtlCol="0">
            <a:normAutofit/>
          </a:bodyPr>
          <a:lstStyle>
            <a:lvl1pPr marL="0" indent="0" algn="l" defTabSz="914400" rtl="0" eaLnBrk="1" latinLnBrk="0" hangingPunct="1">
              <a:spcBef>
                <a:spcPct val="20000"/>
              </a:spcBef>
              <a:spcAft>
                <a:spcPts val="600"/>
              </a:spcAft>
              <a:buClr>
                <a:srgbClr val="6CB255"/>
              </a:buClr>
              <a:buFont typeface="Arial" pitchFamily="34" charset="0"/>
              <a:buNone/>
              <a:defRPr sz="2000" b="0" kern="1200">
                <a:solidFill>
                  <a:srgbClr val="000000"/>
                </a:solidFill>
                <a:latin typeface="+mn-lt"/>
                <a:ea typeface="+mn-ea"/>
                <a:cs typeface="+mn-cs"/>
              </a:defRPr>
            </a:lvl1pPr>
            <a:lvl2pPr marL="731520" indent="-457200" algn="l" defTabSz="914400" rtl="0" eaLnBrk="1" latinLnBrk="0" hangingPunct="1">
              <a:spcBef>
                <a:spcPct val="20000"/>
              </a:spcBef>
              <a:buClr>
                <a:srgbClr val="6CB255"/>
              </a:buClr>
              <a:buFont typeface="+mj-lt"/>
              <a:buAutoNum type="alphaLcParenR"/>
              <a:defRPr sz="2000" kern="1200">
                <a:solidFill>
                  <a:schemeClr val="tx1"/>
                </a:solidFill>
                <a:latin typeface="+mn-lt"/>
                <a:ea typeface="+mn-ea"/>
                <a:cs typeface="+mn-cs"/>
              </a:defRPr>
            </a:lvl2pPr>
            <a:lvl3pPr marL="1257300" indent="-342900" algn="l" defTabSz="914400" rtl="0" eaLnBrk="1" latinLnBrk="0" hangingPunct="1">
              <a:spcBef>
                <a:spcPct val="20000"/>
              </a:spcBef>
              <a:buClr>
                <a:srgbClr val="6CB255"/>
              </a:buClr>
              <a:buFont typeface="+mj-lt"/>
              <a:buAutoNum type="alphaLcParenR"/>
              <a:defRPr sz="1800" kern="1200">
                <a:solidFill>
                  <a:schemeClr val="tx1"/>
                </a:solidFill>
                <a:latin typeface="+mn-lt"/>
                <a:ea typeface="+mn-ea"/>
                <a:cs typeface="+mn-cs"/>
              </a:defRPr>
            </a:lvl3pPr>
            <a:lvl4pPr marL="1714500" indent="-342900" algn="l" defTabSz="914400" rtl="0" eaLnBrk="1" latinLnBrk="0" hangingPunct="1">
              <a:spcBef>
                <a:spcPct val="20000"/>
              </a:spcBef>
              <a:buClr>
                <a:srgbClr val="6CB255"/>
              </a:buClr>
              <a:buFont typeface="+mj-lt"/>
              <a:buAutoNum type="alphaLcParenR"/>
              <a:defRPr sz="1800" kern="1200">
                <a:solidFill>
                  <a:schemeClr val="tx1"/>
                </a:solidFill>
                <a:latin typeface="+mn-lt"/>
                <a:ea typeface="+mn-ea"/>
                <a:cs typeface="+mn-cs"/>
              </a:defRPr>
            </a:lvl4pPr>
            <a:lvl5pPr marL="2171700" indent="-342900" algn="l" defTabSz="914400" rtl="0" eaLnBrk="1" latinLnBrk="0" hangingPunct="1">
              <a:spcBef>
                <a:spcPct val="20000"/>
              </a:spcBef>
              <a:buClr>
                <a:srgbClr val="6CB255"/>
              </a:buClr>
              <a:buFont typeface="+mj-lt"/>
              <a:buAutoNum type="alphaLcParenR"/>
              <a:defRPr sz="1800" kern="1200" baseline="0">
                <a:solidFill>
                  <a:schemeClr val="tx1"/>
                </a:solidFill>
                <a:latin typeface="+mn-lt"/>
                <a:ea typeface="+mn-ea"/>
                <a:cs typeface="+mn-cs"/>
              </a:defRPr>
            </a:lvl5pPr>
            <a:lvl6pPr marL="25146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6pPr>
            <a:lvl7pPr marL="29718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7pPr>
            <a:lvl8pPr marL="34290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8pPr>
            <a:lvl9pPr marL="38862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9pPr>
          </a:lstStyle>
          <a:p>
            <a:pPr>
              <a:lnSpc>
                <a:spcPct val="110000"/>
              </a:lnSpc>
              <a:spcBef>
                <a:spcPts val="0"/>
              </a:spcBef>
            </a:pPr>
            <a:r>
              <a:rPr lang="en-US" sz="1200" dirty="0"/>
              <a:t>(credit “plant”: modification of work by "</a:t>
            </a:r>
            <a:r>
              <a:rPr lang="en-US" sz="1200" dirty="0" err="1"/>
              <a:t>berduchwal</a:t>
            </a:r>
            <a:r>
              <a:rPr lang="en-US" sz="1200" dirty="0"/>
              <a:t>"/Flickr; credit “insect”: modification of work by Jon Sullivan; credit “fish”: modification of work by Christian </a:t>
            </a:r>
            <a:r>
              <a:rPr lang="en-US" sz="1200" dirty="0" err="1"/>
              <a:t>Mehlführer</a:t>
            </a:r>
            <a:r>
              <a:rPr lang="en-US" sz="1200" dirty="0"/>
              <a:t>; credit “rabbit”: modification of work by Aidan </a:t>
            </a:r>
            <a:r>
              <a:rPr lang="en-US" sz="1200" dirty="0" err="1"/>
              <a:t>Wojtas</a:t>
            </a:r>
            <a:r>
              <a:rPr lang="en-US" sz="1200" dirty="0"/>
              <a:t>; credit “cat”: modification of work by Jonathan </a:t>
            </a:r>
            <a:r>
              <a:rPr lang="en-US" sz="1200" dirty="0" err="1"/>
              <a:t>Lidbeck</a:t>
            </a:r>
            <a:r>
              <a:rPr lang="en-US" sz="1200" dirty="0"/>
              <a:t>; credit “fox”: modification of work by Kevin </a:t>
            </a:r>
            <a:r>
              <a:rPr lang="en-US" sz="1200" dirty="0" err="1"/>
              <a:t>Bacher</a:t>
            </a:r>
            <a:r>
              <a:rPr lang="en-US" sz="1200" dirty="0"/>
              <a:t>, NPS; credit “jackal”: modification of work by Thomas A. Hermann, NBII, USGS; credit “wolf”: modification of work by Robert Dewar; credit “dog”: modification of work by "</a:t>
            </a:r>
            <a:r>
              <a:rPr lang="en-US" sz="1200" dirty="0" err="1"/>
              <a:t>digital_image_fan</a:t>
            </a:r>
            <a:r>
              <a:rPr lang="en-US" sz="1200" dirty="0"/>
              <a:t>"/Flickr)</a:t>
            </a:r>
            <a:endParaRPr lang="en-US" sz="100" dirty="0"/>
          </a:p>
        </p:txBody>
      </p:sp>
    </p:spTree>
    <p:extLst>
      <p:ext uri="{BB962C8B-B14F-4D97-AF65-F5344CB8AC3E}">
        <p14:creationId xmlns:p14="http://schemas.microsoft.com/office/powerpoint/2010/main" val="9004305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3912243"/>
            <a:ext cx="7910511" cy="2361235"/>
          </a:xfrm>
        </p:spPr>
        <p:txBody>
          <a:bodyPr>
            <a:normAutofit/>
          </a:bodyPr>
          <a:lstStyle/>
          <a:p>
            <a:r>
              <a:rPr lang="en-US" sz="1600" dirty="0"/>
              <a:t>Bat and bird wings are homologous structures, indicating that bats and birds share a common evolutionary past. </a:t>
            </a:r>
          </a:p>
          <a:p>
            <a:r>
              <a:rPr lang="en-US" sz="1200" dirty="0"/>
              <a:t>(credit a: modification of work by Steve Hillebrand, USFWS; credit b: modification of work by U.S. DOI BLM)</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20.7</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0242" name="Picture 2" descr=" Photo a shows a bird in flight with a corresponding drawing of a bird wing. Photo b is a bat in flight with a corresponding drawing of a bat wing. Both the bird wing and the bat wing share common bones, analogous to the bones in the arms and fingers of humans. However, in the bat wing, the finger bones are long and separate and form a scaffolding on which the wing’s membrane is stretched. In the bird wing, the finger bones are short and fused together at the front of the wing.">
            <a:extLst>
              <a:ext uri="{FF2B5EF4-FFF2-40B4-BE49-F238E27FC236}">
                <a16:creationId xmlns:a16="http://schemas.microsoft.com/office/drawing/2014/main" id="{1FBA21B2-334C-FABC-CB46-F70DBB1D2D7D}"/>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1778000" y="1270071"/>
            <a:ext cx="5588000" cy="2463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086725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3333509"/>
            <a:ext cx="7910511" cy="2939969"/>
          </a:xfrm>
        </p:spPr>
        <p:txBody>
          <a:bodyPr>
            <a:normAutofit/>
          </a:bodyPr>
          <a:lstStyle/>
          <a:p>
            <a:r>
              <a:rPr lang="en-US" sz="1600" dirty="0"/>
              <a:t>The </a:t>
            </a:r>
            <a:r>
              <a:rPr lang="en-US" sz="1600" dirty="0">
                <a:solidFill>
                  <a:srgbClr val="72A510"/>
                </a:solidFill>
              </a:rPr>
              <a:t>(c)</a:t>
            </a:r>
            <a:r>
              <a:rPr lang="en-US" sz="1600" dirty="0"/>
              <a:t> wing of a honeybee is similar in shape to a </a:t>
            </a:r>
            <a:r>
              <a:rPr lang="en-US" sz="1600" dirty="0">
                <a:solidFill>
                  <a:srgbClr val="72A510"/>
                </a:solidFill>
              </a:rPr>
              <a:t>(b)</a:t>
            </a:r>
            <a:r>
              <a:rPr lang="en-US" sz="1600" dirty="0"/>
              <a:t> bird wing and </a:t>
            </a:r>
            <a:r>
              <a:rPr lang="en-US" sz="1600" dirty="0">
                <a:solidFill>
                  <a:srgbClr val="72A510"/>
                </a:solidFill>
              </a:rPr>
              <a:t>(a)</a:t>
            </a:r>
            <a:r>
              <a:rPr lang="en-US" sz="1600" dirty="0"/>
              <a:t> bat wing, and it serves the same function. However, the honeybee wing is not composed of bones and has a distinctly different structure and embryonic origin. These wing types (insect versus bat and bird) illustrate an analogy—similar structures that do not share an evolutionary history. </a:t>
            </a:r>
          </a:p>
          <a:p>
            <a:r>
              <a:rPr lang="en-US" sz="1200" dirty="0"/>
              <a:t>(credit a: modification of work by Steve Hillebrand, USFWS; credit b: modification of work by U.S. DOI BLM; credit c: modification of work by Jon Sullivan)</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20.8</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1266" name="Picture 2" descr=" Photo a shows a bat wing, photo b shows a bird wing, and photo c shows a honeybee wing, and all three are similar in overall shape. However, the bird wing and bat wing are both made from homologous bones that are similar in appearance. The honeybee wing is made of a thin, membranous material rather than bone.">
            <a:extLst>
              <a:ext uri="{FF2B5EF4-FFF2-40B4-BE49-F238E27FC236}">
                <a16:creationId xmlns:a16="http://schemas.microsoft.com/office/drawing/2014/main" id="{8D85EFD8-4AAD-B462-9DD0-89E00EBC0FC5}"/>
              </a:ext>
            </a:extLst>
          </p:cNvPr>
          <p:cNvPicPr>
            <a:picLocks noChangeAspect="1" noChangeArrowheads="1"/>
          </p:cNvPicPr>
          <p:nvPr/>
        </p:nvPicPr>
        <p:blipFill rotWithShape="1">
          <a:blip r:embed="rId4" cstate="email">
            <a:extLst>
              <a:ext uri="{28A0092B-C50C-407E-A947-70E740481C1C}">
                <a14:useLocalDpi xmlns:a14="http://schemas.microsoft.com/office/drawing/2010/main" val="0"/>
              </a:ext>
            </a:extLst>
          </a:blip>
          <a:srcRect b="50450"/>
          <a:stretch/>
        </p:blipFill>
        <p:spPr bwMode="auto">
          <a:xfrm>
            <a:off x="609599" y="1156341"/>
            <a:ext cx="5393625" cy="2084570"/>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 descr=" Photo a shows a bat wing, photo b shows a bird wing, and photo c shows a honeybee wing, and all three are similar in overall shape. However, the bird wing and bat wing are both made from homologous bones that are similar in appearance. The honeybee wing is made of a thin, membranous material rather than bone.">
            <a:extLst>
              <a:ext uri="{FF2B5EF4-FFF2-40B4-BE49-F238E27FC236}">
                <a16:creationId xmlns:a16="http://schemas.microsoft.com/office/drawing/2014/main" id="{D263E133-EF45-DE33-6EC4-00C27A42696B}"/>
              </a:ext>
            </a:extLst>
          </p:cNvPr>
          <p:cNvPicPr>
            <a:picLocks noChangeAspect="1" noChangeArrowheads="1"/>
          </p:cNvPicPr>
          <p:nvPr/>
        </p:nvPicPr>
        <p:blipFill rotWithShape="1">
          <a:blip r:embed="rId5" cstate="email">
            <a:extLst>
              <a:ext uri="{28A0092B-C50C-407E-A947-70E740481C1C}">
                <a14:useLocalDpi xmlns:a14="http://schemas.microsoft.com/office/drawing/2010/main" val="0"/>
              </a:ext>
            </a:extLst>
          </a:blip>
          <a:srcRect l="24124" t="51368" r="24230"/>
          <a:stretch/>
        </p:blipFill>
        <p:spPr bwMode="auto">
          <a:xfrm>
            <a:off x="6037949" y="1156341"/>
            <a:ext cx="2785568" cy="20459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414617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20.9</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sp>
        <p:nvSpPr>
          <p:cNvPr id="10" name="Text Placeholder 6">
            <a:extLst>
              <a:ext uri="{FF2B5EF4-FFF2-40B4-BE49-F238E27FC236}">
                <a16:creationId xmlns:a16="http://schemas.microsoft.com/office/drawing/2014/main" id="{18B9897C-F8DD-2652-5948-36A6CD545CE4}"/>
              </a:ext>
            </a:extLst>
          </p:cNvPr>
          <p:cNvSpPr>
            <a:spLocks noGrp="1"/>
          </p:cNvSpPr>
          <p:nvPr>
            <p:ph type="body" sz="quarter" idx="14"/>
          </p:nvPr>
        </p:nvSpPr>
        <p:spPr>
          <a:xfrm>
            <a:off x="4815068" y="969499"/>
            <a:ext cx="3481476" cy="5375451"/>
          </a:xfrm>
        </p:spPr>
        <p:txBody>
          <a:bodyPr>
            <a:normAutofit/>
          </a:bodyPr>
          <a:lstStyle/>
          <a:p>
            <a:pPr>
              <a:spcBef>
                <a:spcPts val="0"/>
              </a:spcBef>
            </a:pPr>
            <a:r>
              <a:rPr lang="en-US" sz="1600" i="1" dirty="0"/>
              <a:t>Dalbergia sissoo (D. sissoo)</a:t>
            </a:r>
            <a:r>
              <a:rPr lang="en-US" sz="1600" dirty="0"/>
              <a:t> is in the Fabaceae, or legume family. Scientists found that </a:t>
            </a:r>
            <a:r>
              <a:rPr lang="en-US" sz="1600" i="1" dirty="0"/>
              <a:t>D. sissoo</a:t>
            </a:r>
            <a:r>
              <a:rPr lang="en-US" sz="1600" dirty="0"/>
              <a:t> shares a DNA marker with species within the Fabaceae family that have antifungal properties. Subsequently, </a:t>
            </a:r>
            <a:r>
              <a:rPr lang="en-US" sz="1600" i="1" dirty="0"/>
              <a:t>D. sissoo</a:t>
            </a:r>
            <a:r>
              <a:rPr lang="en-US" sz="1600" dirty="0"/>
              <a:t> was shown to have fungicidal activity, supporting the idea that DNA markers can be used to screen for plants with potential medicinal properties.</a:t>
            </a:r>
            <a:endParaRPr lang="en-US" sz="700" dirty="0"/>
          </a:p>
        </p:txBody>
      </p:sp>
      <p:pic>
        <p:nvPicPr>
          <p:cNvPr id="12290" name="Picture 2" descr=" The illustration shows a Dalbergia sissoo plant, which is short with pods and teardrop-shaped leaves.">
            <a:extLst>
              <a:ext uri="{FF2B5EF4-FFF2-40B4-BE49-F238E27FC236}">
                <a16:creationId xmlns:a16="http://schemas.microsoft.com/office/drawing/2014/main" id="{A1DA51F3-EC09-B0AA-FE35-A3CC56369431}"/>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641750" y="787036"/>
            <a:ext cx="3793323" cy="54884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12922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4027990"/>
            <a:ext cx="7910511" cy="2245488"/>
          </a:xfrm>
        </p:spPr>
        <p:txBody>
          <a:bodyPr>
            <a:normAutofit/>
          </a:bodyPr>
          <a:lstStyle/>
          <a:p>
            <a:pPr>
              <a:lnSpc>
                <a:spcPct val="120000"/>
              </a:lnSpc>
              <a:spcBef>
                <a:spcPts val="0"/>
              </a:spcBef>
            </a:pPr>
            <a:r>
              <a:rPr lang="en-US" sz="1600" dirty="0"/>
              <a:t>Lizards, rabbits, and humans all descend from a common ancestor that had an amniotic egg. Thus, lizards, rabbits, and humans all belong to the clade </a:t>
            </a:r>
            <a:r>
              <a:rPr lang="en-US" sz="1600" dirty="0" err="1"/>
              <a:t>Amniota</a:t>
            </a:r>
            <a:r>
              <a:rPr lang="en-US" sz="1600" dirty="0"/>
              <a:t>. Vertebrata is a larger clade that also includes fish and lamprey.</a:t>
            </a:r>
            <a:endParaRPr lang="en-US" sz="100" dirty="0"/>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20.10</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3314" name="Picture 2" descr="The illustration shows the V-shaped Vertebrata clade, which includes lampreys, fish, lizards, rabbits, and humans. Lampreys are at the left tip of the V, and humans are at the right tip. Three more lines are drawn parallel to the lamprey line; each of these lines starts further up the right arm of the V than the next. At the end of each line, from left to right, are fish, lizards, and rabbits. Lizards, rabbits, and humans are in the clade Amniota, which form a small V nested in the upper right-hand corner of the V-shaped Vertebrata clade.">
            <a:extLst>
              <a:ext uri="{FF2B5EF4-FFF2-40B4-BE49-F238E27FC236}">
                <a16:creationId xmlns:a16="http://schemas.microsoft.com/office/drawing/2014/main" id="{F8370E5A-D783-3373-4BBE-ED9A3ACCC99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51855" y="1297309"/>
            <a:ext cx="4826000" cy="2590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771640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5949387" y="974259"/>
            <a:ext cx="2570724" cy="5241343"/>
          </a:xfrm>
        </p:spPr>
        <p:txBody>
          <a:bodyPr>
            <a:normAutofit/>
          </a:bodyPr>
          <a:lstStyle/>
          <a:p>
            <a:pPr>
              <a:lnSpc>
                <a:spcPct val="120000"/>
              </a:lnSpc>
              <a:spcBef>
                <a:spcPts val="0"/>
              </a:spcBef>
            </a:pPr>
            <a:r>
              <a:rPr lang="en-US" sz="1600" dirty="0"/>
              <a:t>All the organisms within a clade stem from a single point on the tree. A clade may contain multiple groups, as in the case of animals, fungi and plants, or a single group, as in the case of flagellates. Groups that diverge at a different branch point, or that do not include all groups in a single branch point, are not considered clades.</a:t>
            </a:r>
            <a:endParaRPr lang="en-US" sz="100" dirty="0"/>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20.11</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3" name="Picture 2" descr="Illustrations show a phylogenetic tree that includes eukaryotic species. A central line represents the trunk of the tree. From this trunk, various groups branch. In order from the bottom, these are diplomonads, microsporidia, trichomonads, flagellates, entamoebae, slime molds, and ciliates. At the top of the tree, animals, fungi and plants all branch from the same point and are shaded to show that they belong in the same clade. Flagellates are on a branch by themselves, and they also form their own clade and are shaded to show this. In another image, Flagellates and ciliates are shaded to show that they branch from different points on the tree and are not considered clades. Likewise, a grouping of animals and plants but not fungi would not be considered a clade cannot exclude a branch originating at the same point as the others.">
            <a:extLst>
              <a:ext uri="{FF2B5EF4-FFF2-40B4-BE49-F238E27FC236}">
                <a16:creationId xmlns:a16="http://schemas.microsoft.com/office/drawing/2014/main" id="{4BF698B0-12CB-F50E-68BA-07DB0F53E2D0}"/>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641802" y="974259"/>
            <a:ext cx="5105623" cy="4577455"/>
          </a:xfrm>
          <a:prstGeom prst="rect">
            <a:avLst/>
          </a:prstGeom>
        </p:spPr>
      </p:pic>
    </p:spTree>
    <p:extLst>
      <p:ext uri="{BB962C8B-B14F-4D97-AF65-F5344CB8AC3E}">
        <p14:creationId xmlns:p14="http://schemas.microsoft.com/office/powerpoint/2010/main" val="315810734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728528" y="4548851"/>
            <a:ext cx="7686943" cy="1669729"/>
          </a:xfrm>
        </p:spPr>
        <p:txBody>
          <a:bodyPr>
            <a:normAutofit/>
          </a:bodyPr>
          <a:lstStyle/>
          <a:p>
            <a:pPr>
              <a:spcBef>
                <a:spcPts val="0"/>
              </a:spcBef>
            </a:pPr>
            <a:r>
              <a:rPr lang="en-US" sz="1600" dirty="0"/>
              <a:t>The </a:t>
            </a:r>
            <a:r>
              <a:rPr lang="en-US" sz="1600" dirty="0">
                <a:solidFill>
                  <a:srgbClr val="72A510"/>
                </a:solidFill>
              </a:rPr>
              <a:t>(a)</a:t>
            </a:r>
            <a:r>
              <a:rPr lang="en-US" sz="1600" dirty="0"/>
              <a:t> concept of the “tree of life” goes back to an 1837 sketch by Charles Darwin. Like an </a:t>
            </a:r>
            <a:r>
              <a:rPr lang="en-US" sz="1600" dirty="0">
                <a:solidFill>
                  <a:srgbClr val="72A510"/>
                </a:solidFill>
              </a:rPr>
              <a:t>(b)</a:t>
            </a:r>
            <a:r>
              <a:rPr lang="en-US" sz="1600" dirty="0"/>
              <a:t> oak tree, the “tree of life” has a single trunk and many branches. </a:t>
            </a:r>
          </a:p>
          <a:p>
            <a:pPr>
              <a:spcBef>
                <a:spcPts val="0"/>
              </a:spcBef>
            </a:pPr>
            <a:r>
              <a:rPr lang="en-US" sz="1200" dirty="0"/>
              <a:t>(credit b: modification of work by "Amada44"/Wikimedia Commons)</a:t>
            </a:r>
            <a:endParaRPr lang="en-US" sz="700" dirty="0"/>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20.12</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6386" name="Picture 2" descr=" Image a shows Charles Darwin’s sketch of lines branching, like those on a tree. Photo b shows a photo of an oak tree with many branches.">
            <a:extLst>
              <a:ext uri="{FF2B5EF4-FFF2-40B4-BE49-F238E27FC236}">
                <a16:creationId xmlns:a16="http://schemas.microsoft.com/office/drawing/2014/main" id="{EDCF9092-0E6F-0B70-4328-3162C020D124}"/>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1396999" y="1284789"/>
            <a:ext cx="6350000" cy="3200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5807809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61687" y="3539983"/>
            <a:ext cx="7820625" cy="2791369"/>
          </a:xfrm>
        </p:spPr>
        <p:txBody>
          <a:bodyPr>
            <a:normAutofit/>
          </a:bodyPr>
          <a:lstStyle/>
          <a:p>
            <a:pPr>
              <a:spcBef>
                <a:spcPts val="0"/>
              </a:spcBef>
            </a:pPr>
            <a:r>
              <a:rPr lang="en-US" sz="1600" dirty="0">
                <a:solidFill>
                  <a:srgbClr val="72A510"/>
                </a:solidFill>
              </a:rPr>
              <a:t>(a)</a:t>
            </a:r>
            <a:r>
              <a:rPr lang="en-US" sz="1600" dirty="0"/>
              <a:t> Red aphids get their color from red carotenoid pigment. Genes necessary to make this pigment are present in certain fungi, and scientists speculate that aphids acquired these genes through HGT after consuming fungi for food. If genes for making carotenoids are inactivated by mutation, the aphids revert back to </a:t>
            </a:r>
            <a:r>
              <a:rPr lang="en-US" sz="1600" dirty="0">
                <a:solidFill>
                  <a:srgbClr val="72A510"/>
                </a:solidFill>
              </a:rPr>
              <a:t>(b)</a:t>
            </a:r>
            <a:r>
              <a:rPr lang="en-US" sz="1600" dirty="0"/>
              <a:t> their green color. Red coloration makes the aphids a lot more conspicuous to predators, but evidence suggests that red aphids are more resistant to insecticides than green ones. Thus, red aphids may be more fit to survive in some environments than green ones.</a:t>
            </a:r>
          </a:p>
          <a:p>
            <a:pPr>
              <a:spcBef>
                <a:spcPts val="0"/>
              </a:spcBef>
            </a:pPr>
            <a:r>
              <a:rPr lang="en-US" sz="1200" dirty="0"/>
              <a:t>(credit a: modification of work by Benny Mazur; credit b: modification of work by Mick Talbot)</a:t>
            </a:r>
            <a:endParaRPr lang="en-US" sz="900" dirty="0"/>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20.13</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7410" name="Picture 2" descr="Photo a shows small, oval-shaped red aphids crawling on a leaf. Photo b shows green aphids.">
            <a:extLst>
              <a:ext uri="{FF2B5EF4-FFF2-40B4-BE49-F238E27FC236}">
                <a16:creationId xmlns:a16="http://schemas.microsoft.com/office/drawing/2014/main" id="{EB2B15B8-ADC3-421F-0AB0-AEB4837260FA}"/>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1714499" y="1190537"/>
            <a:ext cx="5715000" cy="2184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6699484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5162309" y="974259"/>
            <a:ext cx="3357802" cy="5241343"/>
          </a:xfrm>
        </p:spPr>
        <p:txBody>
          <a:bodyPr>
            <a:normAutofit/>
          </a:bodyPr>
          <a:lstStyle/>
          <a:p>
            <a:pPr>
              <a:lnSpc>
                <a:spcPct val="120000"/>
              </a:lnSpc>
              <a:spcBef>
                <a:spcPts val="0"/>
              </a:spcBef>
            </a:pPr>
            <a:r>
              <a:rPr lang="en-US" sz="1600" dirty="0"/>
              <a:t>The theory that mitochondria and chloroplasts are endosymbiotic in origin is now widely accepted. More controversial is the proposal that (a) the eukaryotic nucleus resulted from fusing archaeal and bacterial genomes with their operational genes (involved in biochemical pathways) and informational genes (involved in transcription and translation), and that (b) </a:t>
            </a:r>
            <a:r>
              <a:rPr lang="en-US" sz="1600" dirty="0" err="1"/>
              <a:t>Gramnegative</a:t>
            </a:r>
            <a:r>
              <a:rPr lang="en-US" sz="1600" dirty="0"/>
              <a:t> bacteria, which have two membranes, resulted from fusing Archaea and Gram-positive bacteria, each of which has a single membrane.</a:t>
            </a:r>
            <a:endParaRPr lang="en-US" sz="100" dirty="0"/>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20.14</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21506" name="Picture 2" descr="Part A shows a eukaryotic cell. The illustration indicates that, within the nucleus, operational genes were inherited from an ancestral Eubacteria, and informational genes were inherited from an ancestral Archaebacteria. Part B indicates that the outer membrane of Gram-negative bacteria is derived from Archaea, and the inner membrane is derived from Gram-positive bacteria.">
            <a:extLst>
              <a:ext uri="{FF2B5EF4-FFF2-40B4-BE49-F238E27FC236}">
                <a16:creationId xmlns:a16="http://schemas.microsoft.com/office/drawing/2014/main" id="{5543BC2B-46D9-D162-AE91-9720EB1AFC21}"/>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815373" y="1090009"/>
            <a:ext cx="4064000" cy="4749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8680620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61687" y="5540407"/>
            <a:ext cx="7820625" cy="873993"/>
          </a:xfrm>
        </p:spPr>
        <p:txBody>
          <a:bodyPr>
            <a:normAutofit/>
          </a:bodyPr>
          <a:lstStyle/>
          <a:p>
            <a:pPr>
              <a:spcBef>
                <a:spcPts val="0"/>
              </a:spcBef>
            </a:pPr>
            <a:r>
              <a:rPr lang="en-US" sz="1600" dirty="0"/>
              <a:t>Three alternate hypotheses of eukaryotic and prokaryotic evolution are </a:t>
            </a:r>
            <a:r>
              <a:rPr lang="en-US" sz="1600" dirty="0">
                <a:solidFill>
                  <a:srgbClr val="72A510"/>
                </a:solidFill>
              </a:rPr>
              <a:t>(a)</a:t>
            </a:r>
            <a:r>
              <a:rPr lang="en-US" sz="1600" dirty="0"/>
              <a:t> the nucleus-first hypothesis, </a:t>
            </a:r>
            <a:r>
              <a:rPr lang="en-US" sz="1600" dirty="0">
                <a:solidFill>
                  <a:srgbClr val="72A510"/>
                </a:solidFill>
              </a:rPr>
              <a:t>(b)</a:t>
            </a:r>
            <a:r>
              <a:rPr lang="en-US" sz="1600" dirty="0"/>
              <a:t> the mitochondrion-first hypothesis, and </a:t>
            </a:r>
            <a:r>
              <a:rPr lang="en-US" sz="1600" dirty="0">
                <a:solidFill>
                  <a:srgbClr val="72A510"/>
                </a:solidFill>
              </a:rPr>
              <a:t>(c)</a:t>
            </a:r>
            <a:r>
              <a:rPr lang="en-US" sz="1600" dirty="0"/>
              <a:t> the eukaryote-first hypothesis.</a:t>
            </a:r>
            <a:endParaRPr lang="en-US" sz="900" dirty="0"/>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20.15</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23554" name="Picture 2" descr=" Part A shows the nucleus-first hypothesis. According to this hypothesis, a primary endosymbiotic event resulted in an ancestral eukaryotic cell acquiring a nucleus, and a secondary endosymbiotic event resulted in the acquisition of a mitochondrion. Part B shows the mitochondrion-first hypothesis. According to this hypothesis, the mitochondrion was acquired before the nucleus, but both were acquired by endosymbiosis. Part C shows the eukaryote-first hypothesis. According to this hypothesis, prokaryotes evolved from eukaryotic cells that lost their nuclei and organelles.">
            <a:extLst>
              <a:ext uri="{FF2B5EF4-FFF2-40B4-BE49-F238E27FC236}">
                <a16:creationId xmlns:a16="http://schemas.microsoft.com/office/drawing/2014/main" id="{F2B76C7D-0384-91CC-7BC1-6724B80012D4}"/>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2031999" y="974259"/>
            <a:ext cx="5080000" cy="44831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1700580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61687" y="5024611"/>
            <a:ext cx="7820625" cy="1445636"/>
          </a:xfrm>
        </p:spPr>
        <p:txBody>
          <a:bodyPr>
            <a:normAutofit fontScale="92500" lnSpcReduction="10000"/>
          </a:bodyPr>
          <a:lstStyle/>
          <a:p>
            <a:pPr>
              <a:spcBef>
                <a:spcPts val="0"/>
              </a:spcBef>
            </a:pPr>
            <a:r>
              <a:rPr lang="en-US" sz="1600" dirty="0"/>
              <a:t>In the </a:t>
            </a:r>
            <a:r>
              <a:rPr lang="en-US" sz="1600" dirty="0">
                <a:solidFill>
                  <a:srgbClr val="72A510"/>
                </a:solidFill>
              </a:rPr>
              <a:t>(a)</a:t>
            </a:r>
            <a:r>
              <a:rPr lang="en-US" sz="1600" dirty="0"/>
              <a:t> phylogenetic model proposed by W. Ford Doolittle, the “tree of life” arose from a community of ancestral cells, has multiple trunks, and has connections between branches where horizontal gene transfer has occurred. Visually, this concept is better represented by </a:t>
            </a:r>
            <a:r>
              <a:rPr lang="en-US" sz="1600" dirty="0">
                <a:solidFill>
                  <a:srgbClr val="72A510"/>
                </a:solidFill>
              </a:rPr>
              <a:t>(b)</a:t>
            </a:r>
            <a:r>
              <a:rPr lang="en-US" sz="1600" dirty="0"/>
              <a:t> the multi-trunked </a:t>
            </a:r>
            <a:r>
              <a:rPr lang="en-US" sz="1600" b="1" dirty="0"/>
              <a:t>Ficus</a:t>
            </a:r>
            <a:r>
              <a:rPr lang="en-US" sz="1600" dirty="0"/>
              <a:t> than by the single trunk of the oak similar to the tree drawn by Darwin. </a:t>
            </a:r>
          </a:p>
          <a:p>
            <a:pPr>
              <a:spcBef>
                <a:spcPts val="0"/>
              </a:spcBef>
            </a:pPr>
            <a:r>
              <a:rPr lang="en-US" sz="1300" dirty="0"/>
              <a:t>(credit b: modification of work by "</a:t>
            </a:r>
            <a:r>
              <a:rPr lang="en-US" sz="1300" dirty="0" err="1"/>
              <a:t>psyberartist</a:t>
            </a:r>
            <a:r>
              <a:rPr lang="en-US" sz="1300" dirty="0"/>
              <a:t>"/Flickr)</a:t>
            </a:r>
            <a:endParaRPr lang="en-US" sz="600" dirty="0"/>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20.16</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25602" name="Picture 2" descr=" Illustration (a) shows the web of life. The base of this web is an ancestral community of primitive cells. This pool of ancestral cells gave rise to the three domains of life. However, because of gene transfer and endosymbiosis events, connections occur between the branches at various points. Thus, eukaryotic chloroplasts and mitochondria originated in bacterial lineages, and archaea and bacteria have exchanged genes.">
            <a:extLst>
              <a:ext uri="{FF2B5EF4-FFF2-40B4-BE49-F238E27FC236}">
                <a16:creationId xmlns:a16="http://schemas.microsoft.com/office/drawing/2014/main" id="{D5874D46-8A47-770A-3864-D7F2A88EED1C}"/>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1396999" y="974461"/>
            <a:ext cx="6350000" cy="4013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4874765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61687" y="4653023"/>
            <a:ext cx="7820625" cy="1261640"/>
          </a:xfrm>
        </p:spPr>
        <p:txBody>
          <a:bodyPr>
            <a:normAutofit/>
          </a:bodyPr>
          <a:lstStyle/>
          <a:p>
            <a:pPr>
              <a:spcBef>
                <a:spcPts val="0"/>
              </a:spcBef>
            </a:pPr>
            <a:r>
              <a:rPr lang="en-US" sz="1600" dirty="0"/>
              <a:t>According to the “ring of life” phylogenetic model, the three domains of life evolved from a pool of primitive prokaryotes.</a:t>
            </a:r>
            <a:endParaRPr lang="en-US" sz="600" dirty="0"/>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20.17</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27650" name="Picture 2" descr="Illustration shows a ring with the words “pool of primitive prokaryotes” in the middle. Three arrows point outward from the ring, pointing at the three domains, Bacteria, Archaea, and Eukarya, indicating that all three domains arose from a common pool of prokaryotes.">
            <a:extLst>
              <a:ext uri="{FF2B5EF4-FFF2-40B4-BE49-F238E27FC236}">
                <a16:creationId xmlns:a16="http://schemas.microsoft.com/office/drawing/2014/main" id="{DCA0ACC6-BF05-4215-2119-FE36B71F03E0}"/>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2349499" y="1213091"/>
            <a:ext cx="4445000" cy="3251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42987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ssential">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sential">
      <a:majorFont>
        <a:latin typeface="Arial Black"/>
        <a:ea typeface=""/>
        <a:cs typeface=""/>
        <a:font script="Jpan" typeface="ＭＳ Ｐゴシック"/>
        <a:font script="Hang" typeface="HY견고딕"/>
        <a:font script="Hans" typeface="微软雅黑"/>
        <a:font script="Hant" typeface="微軟正黑體"/>
        <a:font script="Arab" typeface="Tahoma"/>
        <a:font script="Hebr" typeface="Tahoma"/>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sential">
      <a:fillStyleLst>
        <a:solidFill>
          <a:schemeClr val="phClr"/>
        </a:solidFill>
        <a:gradFill rotWithShape="1">
          <a:gsLst>
            <a:gs pos="0">
              <a:schemeClr val="phClr">
                <a:tint val="60000"/>
                <a:satMod val="250000"/>
              </a:schemeClr>
            </a:gs>
            <a:gs pos="35000">
              <a:schemeClr val="phClr">
                <a:tint val="47000"/>
                <a:satMod val="275000"/>
              </a:schemeClr>
            </a:gs>
            <a:gs pos="100000">
              <a:schemeClr val="phClr">
                <a:tint val="25000"/>
                <a:satMod val="300000"/>
              </a:schemeClr>
            </a:gs>
          </a:gsLst>
          <a:lin ang="16200000" scaled="1"/>
        </a:gradFill>
        <a:solidFill>
          <a:schemeClr val="phClr">
            <a:satMod val="110000"/>
          </a:schemeClr>
        </a:solidFill>
      </a:fillStyleLst>
      <a:lnStyleLst>
        <a:ln w="12700" cap="flat" cmpd="sng" algn="ctr">
          <a:solidFill>
            <a:schemeClr val="phClr">
              <a:shade val="95000"/>
              <a:satMod val="105000"/>
            </a:schemeClr>
          </a:solidFill>
          <a:prstDash val="solid"/>
        </a:ln>
        <a:ln w="28575" cap="flat" cmpd="sng" algn="ctr">
          <a:solidFill>
            <a:schemeClr val="phClr"/>
          </a:solidFill>
          <a:prstDash val="solid"/>
        </a:ln>
        <a:ln w="41275" cap="flat" cmpd="sng" algn="ctr">
          <a:solidFill>
            <a:schemeClr val="phClr"/>
          </a:solidFill>
          <a:prstDash val="solid"/>
        </a:ln>
      </a:lnStyleLst>
      <a:effectStyleLst>
        <a:effectStyle>
          <a:effectLst/>
        </a:effectStyle>
        <a:effectStyle>
          <a:effectLst>
            <a:outerShdw blurRad="39999" dist="23000" algn="bl" rotWithShape="0">
              <a:srgbClr val="000000">
                <a:alpha val="40000"/>
              </a:srgbClr>
            </a:outerShdw>
          </a:effectLst>
        </a:effectStyle>
        <a:effectStyle>
          <a:effectLst>
            <a:outerShdw blurRad="38100" dist="19050" algn="bl" rotWithShape="0">
              <a:srgbClr val="000000">
                <a:alpha val="60000"/>
              </a:srgbClr>
            </a:outerShdw>
          </a:effectLst>
          <a:scene3d>
            <a:camera prst="orthographicFront">
              <a:rot lat="0" lon="0" rev="0"/>
            </a:camera>
            <a:lightRig rig="balanced" dir="l"/>
          </a:scene3d>
          <a:sp3d prstMaterial="plastic">
            <a:bevelT w="38100" h="31750"/>
          </a:sp3d>
        </a:effectStyle>
      </a:effectStyleLst>
      <a:bgFillStyleLst>
        <a:solidFill>
          <a:schemeClr val="phClr"/>
        </a:solidFill>
        <a:blipFill rotWithShape="1">
          <a:blip xmlns:r="http://schemas.openxmlformats.org/officeDocument/2006/relationships" r:embed="rId1">
            <a:duotone>
              <a:schemeClr val="phClr">
                <a:tint val="96000"/>
              </a:schemeClr>
              <a:schemeClr val="phClr">
                <a:shade val="94000"/>
              </a:schemeClr>
            </a:duotone>
          </a:blip>
          <a:tile tx="0" ty="0" sx="100000" sy="100000" flip="none" algn="tl"/>
        </a:blipFill>
        <a:gradFill rotWithShape="1">
          <a:gsLst>
            <a:gs pos="0">
              <a:schemeClr val="phClr">
                <a:tint val="84000"/>
                <a:satMod val="110000"/>
              </a:schemeClr>
            </a:gs>
            <a:gs pos="44000">
              <a:schemeClr val="phClr">
                <a:tint val="93000"/>
                <a:satMod val="115000"/>
              </a:schemeClr>
            </a:gs>
            <a:gs pos="100000">
              <a:schemeClr val="phClr">
                <a:tint val="100000"/>
                <a:shade val="59000"/>
                <a:satMod val="120000"/>
              </a:schemeClr>
            </a:gs>
          </a:gsLst>
          <a:path path="circle">
            <a:fillToRect l="40000" t="60000" r="60000" b="4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7656</TotalTime>
  <Words>2214</Words>
  <Application>Microsoft Office PowerPoint</Application>
  <PresentationFormat>On-screen Show (4:3)</PresentationFormat>
  <Paragraphs>82</Paragraphs>
  <Slides>18</Slides>
  <Notes>18</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18</vt:i4>
      </vt:variant>
    </vt:vector>
  </HeadingPairs>
  <TitlesOfParts>
    <vt:vector size="22" baseType="lpstr">
      <vt:lpstr>Arial</vt:lpstr>
      <vt:lpstr>Arial Black</vt:lpstr>
      <vt:lpstr>Calibri</vt:lpstr>
      <vt:lpstr>Essential</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WNI</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Physics</dc:title>
  <dc:creator>Spuddy McSpare</dc:creator>
  <cp:lastModifiedBy>Sevans O365</cp:lastModifiedBy>
  <cp:revision>155</cp:revision>
  <dcterms:created xsi:type="dcterms:W3CDTF">2012-06-04T02:13:36Z</dcterms:created>
  <dcterms:modified xsi:type="dcterms:W3CDTF">2025-03-04T17:15:09Z</dcterms:modified>
</cp:coreProperties>
</file>