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2"/>
  </p:notesMasterIdLst>
  <p:handoutMasterIdLst>
    <p:handoutMasterId r:id="rId23"/>
  </p:handoutMasterIdLst>
  <p:sldIdLst>
    <p:sldId id="256" r:id="rId2"/>
    <p:sldId id="277" r:id="rId3"/>
    <p:sldId id="432" r:id="rId4"/>
    <p:sldId id="445" r:id="rId5"/>
    <p:sldId id="433" r:id="rId6"/>
    <p:sldId id="434" r:id="rId7"/>
    <p:sldId id="346" r:id="rId8"/>
    <p:sldId id="430" r:id="rId9"/>
    <p:sldId id="441" r:id="rId10"/>
    <p:sldId id="406" r:id="rId11"/>
    <p:sldId id="414" r:id="rId12"/>
    <p:sldId id="442" r:id="rId13"/>
    <p:sldId id="411" r:id="rId14"/>
    <p:sldId id="387" r:id="rId15"/>
    <p:sldId id="436" r:id="rId16"/>
    <p:sldId id="438" r:id="rId17"/>
    <p:sldId id="439" r:id="rId18"/>
    <p:sldId id="440" r:id="rId19"/>
    <p:sldId id="443" r:id="rId20"/>
    <p:sldId id="44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07" autoAdjust="0"/>
    <p:restoredTop sz="85752" autoAdjust="0"/>
  </p:normalViewPr>
  <p:slideViewPr>
    <p:cSldViewPr snapToGrid="0" snapToObjects="1">
      <p:cViewPr varScale="1">
        <p:scale>
          <a:sx n="111" d="100"/>
          <a:sy n="111" d="100"/>
        </p:scale>
        <p:origin x="832"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1/27/23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311975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244022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24750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966671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649674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641028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943953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473785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21 VIRUSES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15474"/>
            <a:ext cx="7910511" cy="2648706"/>
          </a:xfrm>
        </p:spPr>
        <p:txBody>
          <a:bodyPr>
            <a:normAutofit/>
          </a:bodyPr>
          <a:lstStyle/>
          <a:p>
            <a:pPr>
              <a:spcBef>
                <a:spcPts val="0"/>
              </a:spcBef>
            </a:pPr>
            <a:r>
              <a:rPr lang="en-US" sz="1600" dirty="0"/>
              <a:t>The tobacco mosaic virus </a:t>
            </a:r>
            <a:r>
              <a:rPr lang="en-US" sz="1600" dirty="0">
                <a:solidFill>
                  <a:srgbClr val="72A510"/>
                </a:solidFill>
              </a:rPr>
              <a:t>(left)</a:t>
            </a:r>
            <a:r>
              <a:rPr lang="en-US" sz="1600" dirty="0"/>
              <a:t>, seen here by transmission electron microscopy, was the first virus to be discovered. The virus causes disease in tobacco and other plants, such as the orchid </a:t>
            </a:r>
            <a:r>
              <a:rPr lang="en-US" sz="1600" dirty="0">
                <a:solidFill>
                  <a:srgbClr val="72A510"/>
                </a:solidFill>
              </a:rPr>
              <a:t>(right)</a:t>
            </a:r>
            <a:r>
              <a:rPr lang="en-US" sz="1600" dirty="0"/>
              <a:t>. </a:t>
            </a:r>
          </a:p>
          <a:p>
            <a:pPr>
              <a:spcBef>
                <a:spcPts val="0"/>
              </a:spcBef>
            </a:pPr>
            <a:r>
              <a:rPr lang="en-US" sz="1200" dirty="0"/>
              <a:t>(credit a: USDA ARS; credit b: modification of work by USDA Forest Service, Department of Plant Pathology Archive North Carolina State University;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left electron micrograph shows the tobacco mosaic virus, which is shaped like a long, thin rectangle. The right photo shows an orchid leaf in varying states of decay. Initial symptoms are yellow and brown spots. Eventually, the entire leaf turns yellow with brown blotches, then completely brown.">
            <a:extLst>
              <a:ext uri="{FF2B5EF4-FFF2-40B4-BE49-F238E27FC236}">
                <a16:creationId xmlns:a16="http://schemas.microsoft.com/office/drawing/2014/main" id="{C030676D-6A99-DEB5-E846-7F3547BE8F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253442"/>
            <a:ext cx="7620000" cy="224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69748"/>
            <a:ext cx="7910511" cy="1294431"/>
          </a:xfrm>
        </p:spPr>
        <p:txBody>
          <a:bodyPr>
            <a:normAutofit/>
          </a:bodyPr>
          <a:lstStyle/>
          <a:p>
            <a:pPr>
              <a:spcBef>
                <a:spcPts val="0"/>
              </a:spcBef>
            </a:pPr>
            <a:r>
              <a:rPr lang="en-US" sz="1600" dirty="0"/>
              <a:t>In these transmission electron micrographs, </a:t>
            </a:r>
            <a:r>
              <a:rPr lang="en-US" sz="1600" dirty="0">
                <a:solidFill>
                  <a:srgbClr val="72A510"/>
                </a:solidFill>
              </a:rPr>
              <a:t>(a)</a:t>
            </a:r>
            <a:r>
              <a:rPr lang="en-US" sz="1600" dirty="0"/>
              <a:t> a virus is dwarfed by the bacterial cell it infects, while </a:t>
            </a:r>
            <a:r>
              <a:rPr lang="en-US" sz="1600" dirty="0">
                <a:solidFill>
                  <a:srgbClr val="72A510"/>
                </a:solidFill>
              </a:rPr>
              <a:t>(b)</a:t>
            </a:r>
            <a:r>
              <a:rPr lang="en-US" sz="1600" dirty="0"/>
              <a:t> these </a:t>
            </a:r>
            <a:r>
              <a:rPr lang="en-US" sz="1600" i="1" dirty="0"/>
              <a:t>E. coli</a:t>
            </a:r>
            <a:r>
              <a:rPr lang="en-US" sz="1600" dirty="0"/>
              <a:t> cells are dwarfed by cultured colon cells. </a:t>
            </a:r>
          </a:p>
          <a:p>
            <a:pPr>
              <a:spcBef>
                <a:spcPts val="0"/>
              </a:spcBef>
            </a:pPr>
            <a:r>
              <a:rPr lang="en-US" sz="1200" dirty="0"/>
              <a:t>(credit a: modification of work by U.S. Dept. of Energy, Office of Science, LBL, PBD; credit b: modification of work by J.P. </a:t>
            </a:r>
            <a:r>
              <a:rPr lang="en-US" sz="1200" dirty="0" err="1"/>
              <a:t>Nataro</a:t>
            </a:r>
            <a:r>
              <a:rPr lang="en-US" sz="1200" dirty="0"/>
              <a:t> and S. Sears, </a:t>
            </a:r>
            <a:r>
              <a:rPr lang="en-US" sz="1200" dirty="0" err="1"/>
              <a:t>unpub</a:t>
            </a:r>
            <a:r>
              <a:rPr lang="en-US" sz="1200" dirty="0"/>
              <a:t>. data, 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Micrograph a shows a virus with a hexagonal head that stands on thin, bent legs. The virus sits on the surface of a cell that is so large that only a small fraction of its surface is visible. Micrograph b shows small bacterial cells that are about the size of the organelles in the adjacent colon cells.">
            <a:extLst>
              <a:ext uri="{FF2B5EF4-FFF2-40B4-BE49-F238E27FC236}">
                <a16:creationId xmlns:a16="http://schemas.microsoft.com/office/drawing/2014/main" id="{77E9C6F0-B5BD-800D-2165-0E90FC453C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426" y="1048812"/>
            <a:ext cx="6305148" cy="3863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35929"/>
            <a:ext cx="7910511" cy="1028250"/>
          </a:xfrm>
        </p:spPr>
        <p:txBody>
          <a:bodyPr>
            <a:normAutofit/>
          </a:bodyPr>
          <a:lstStyle/>
          <a:p>
            <a:pPr>
              <a:spcBef>
                <a:spcPts val="0"/>
              </a:spcBef>
            </a:pPr>
            <a:r>
              <a:rPr lang="en-US" sz="1600" dirty="0"/>
              <a:t>Viral capsids can be </a:t>
            </a:r>
            <a:r>
              <a:rPr lang="en-US" sz="1600" dirty="0">
                <a:solidFill>
                  <a:srgbClr val="72A510"/>
                </a:solidFill>
              </a:rPr>
              <a:t>(a)</a:t>
            </a:r>
            <a:r>
              <a:rPr lang="en-US" sz="1600" dirty="0"/>
              <a:t> helical, </a:t>
            </a:r>
            <a:r>
              <a:rPr lang="en-US" sz="1600" dirty="0">
                <a:solidFill>
                  <a:srgbClr val="72A510"/>
                </a:solidFill>
              </a:rPr>
              <a:t>(b)</a:t>
            </a:r>
            <a:r>
              <a:rPr lang="en-US" sz="1600" dirty="0"/>
              <a:t> polyhedral, or </a:t>
            </a:r>
            <a:r>
              <a:rPr lang="en-US" sz="1600" dirty="0">
                <a:solidFill>
                  <a:srgbClr val="72A510"/>
                </a:solidFill>
              </a:rPr>
              <a:t>(c)</a:t>
            </a:r>
            <a:r>
              <a:rPr lang="en-US" sz="1600" dirty="0"/>
              <a:t> have a complex shape. </a:t>
            </a:r>
          </a:p>
          <a:p>
            <a:pPr>
              <a:spcBef>
                <a:spcPts val="0"/>
              </a:spcBef>
            </a:pPr>
            <a:r>
              <a:rPr lang="en-US" sz="1200" dirty="0"/>
              <a:t>(credit a “micrograph”: modification of work by USDA ARS; credit b “micrograph”: modification of work by U.S. Department of Energy)</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Figure a is a helical virus which has a long linear structure. The outer proteins are small spheres arranged into a long, hollow tube. Inside the tube is the genetic material. Tobacco mosaic virus is an example of a helical virus. Figure b is an Icosehedral viruses have a polyhedron structure. The example shown is human rhinovirus which has a pentagon structure. Complex viruses have a more complex structure. The example is variola which has an ovoid structure.">
            <a:extLst>
              <a:ext uri="{FF2B5EF4-FFF2-40B4-BE49-F238E27FC236}">
                <a16:creationId xmlns:a16="http://schemas.microsoft.com/office/drawing/2014/main" id="{E3CE98A4-9F5A-B206-8935-B9EFFB60BD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7038" y="1077674"/>
            <a:ext cx="5409924" cy="4154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199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363656" y="1157468"/>
            <a:ext cx="4156455" cy="4218972"/>
          </a:xfrm>
        </p:spPr>
        <p:txBody>
          <a:bodyPr>
            <a:normAutofit/>
          </a:bodyPr>
          <a:lstStyle/>
          <a:p>
            <a:pPr>
              <a:spcBef>
                <a:spcPts val="0"/>
              </a:spcBef>
            </a:pPr>
            <a:r>
              <a:rPr lang="en-US" sz="1600" dirty="0"/>
              <a:t>A virus and its host receptor protein. The HIV virus binds the CD4 receptor on the surface of human cells. CD4 receptors help white blood cells to communicate with other cells of the immune system when producing an immune response. </a:t>
            </a:r>
          </a:p>
          <a:p>
            <a:pPr>
              <a:spcBef>
                <a:spcPts val="0"/>
              </a:spcBef>
            </a:pPr>
            <a:r>
              <a:rPr lang="en-US" sz="1200" dirty="0"/>
              <a:t>(credit: modification of work by NIAID, NIH)</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In the illustration a viral receptor on the surface of an H I V virus is attaches to a co-receptor embedded in the plasma membrane. The co-receptor is either C C R 5 or C X C R 4.">
            <a:extLst>
              <a:ext uri="{FF2B5EF4-FFF2-40B4-BE49-F238E27FC236}">
                <a16:creationId xmlns:a16="http://schemas.microsoft.com/office/drawing/2014/main" id="{CA203A90-74C6-0970-35C6-8DC6730D96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076445"/>
            <a:ext cx="3414242" cy="4218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1015801"/>
            <a:ext cx="2666034" cy="5452554"/>
          </a:xfrm>
        </p:spPr>
        <p:txBody>
          <a:bodyPr>
            <a:normAutofit/>
          </a:bodyPr>
          <a:lstStyle/>
          <a:p>
            <a:pPr>
              <a:spcBef>
                <a:spcPts val="0"/>
              </a:spcBef>
            </a:pPr>
            <a:r>
              <a:rPr lang="en-US" sz="1600" dirty="0"/>
              <a:t>Viruses can be either complex in shape or relatively simple. This figure shows three relatively complex virions: the bacteriophage T4, with its DNA-containing head group and tail fibers that attach to host cells; adenovirus, which uses spikes from its capsid to bind to host cells; and HIV, which uses glycoproteins embedded in its envelope to bind to host cells. Notice that HIV has proteins called matrix proteins, internal to the envelope, which help stabilize virion shape.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llustration a shows bacteriophage T4, which houses its DNA genome in a hexagonal head. A long, straight tail extends from the bottom of the head. Tail fibers attached to the base of the tail are bent, like spider legs. In b, adenovirus houses its DNA genome in a round capsid made from many small capsomere subunits. Glycoproteins extend from the capsomere, like pins from a pincushion. In c, the HIV retrovirus houses its RNA genome and an enzyme called reverse transcriptase in a bullet-shaped capsid. A spherical viral envelope, lined with matrix proteins, surrounds the capsid. Glycoproteins extend from the viral envelope.">
            <a:extLst>
              <a:ext uri="{FF2B5EF4-FFF2-40B4-BE49-F238E27FC236}">
                <a16:creationId xmlns:a16="http://schemas.microsoft.com/office/drawing/2014/main" id="{E58ED0CF-E63D-623E-1755-3F46C73CA1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111" y="1155783"/>
            <a:ext cx="5131288" cy="37287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22BC7D0-ACB0-3B8B-F8DE-797D4529C3E4}"/>
              </a:ext>
            </a:extLst>
          </p:cNvPr>
          <p:cNvSpPr/>
          <p:nvPr/>
        </p:nvSpPr>
        <p:spPr>
          <a:xfrm>
            <a:off x="3333661" y="5252661"/>
            <a:ext cx="5200738" cy="461665"/>
          </a:xfrm>
          <a:prstGeom prst="rect">
            <a:avLst/>
          </a:prstGeom>
        </p:spPr>
        <p:txBody>
          <a:bodyPr wrap="square">
            <a:spAutoFit/>
          </a:bodyPr>
          <a:lstStyle/>
          <a:p>
            <a:r>
              <a:rPr lang="en-US" sz="1200" dirty="0"/>
              <a:t>(credit “bacteriophage, adenovirus”: modification of work by NCBI, NIH; credit “HIV retrovirus”: modification of work by NIAID, NIH)</a:t>
            </a:r>
          </a:p>
        </p:txBody>
      </p:sp>
    </p:spTree>
    <p:extLst>
      <p:ext uri="{BB962C8B-B14F-4D97-AF65-F5344CB8AC3E}">
        <p14:creationId xmlns:p14="http://schemas.microsoft.com/office/powerpoint/2010/main" val="2401203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694481" y="5373229"/>
            <a:ext cx="7602063" cy="1015998"/>
          </a:xfrm>
        </p:spPr>
        <p:txBody>
          <a:bodyPr>
            <a:normAutofit fontScale="77500" lnSpcReduction="20000"/>
          </a:bodyPr>
          <a:lstStyle/>
          <a:p>
            <a:pPr>
              <a:lnSpc>
                <a:spcPct val="120000"/>
              </a:lnSpc>
              <a:spcBef>
                <a:spcPts val="0"/>
              </a:spcBef>
            </a:pPr>
            <a:r>
              <a:rPr lang="en-US" sz="2100" dirty="0"/>
              <a:t>Viruses are classified based on their core genetic material and capsid design.</a:t>
            </a:r>
          </a:p>
          <a:p>
            <a:pPr>
              <a:lnSpc>
                <a:spcPct val="120000"/>
              </a:lnSpc>
              <a:spcBef>
                <a:spcPts val="0"/>
              </a:spcBef>
            </a:pPr>
            <a:r>
              <a:rPr lang="en-US" sz="1600" dirty="0"/>
              <a:t>(credit “rabies diagram”: modification of work by CDC; “rabies micrograph”: modification of work by Dr. Fred Murphy, CDC; credit “small pox micrograph”: modification of work by Dr. Fred Murphy, Sylvia Whitfield, CDC; credit “smallpox photo”: modification of work by CDC; scale-bar data from Matt Russell)</a:t>
            </a:r>
            <a:endParaRPr lang="en-US" sz="100" dirty="0"/>
          </a:p>
        </p:txBody>
      </p:sp>
      <p:pic>
        <p:nvPicPr>
          <p:cNvPr id="5122" name="Picture 2" descr="Part a (top) is an illustration of the rabies virus, which is bullet-shaped. RNA is coiled inside a capsid, which is encased in a matrix protein-lined viral envelope studded with glycoproteins. Part a (bottom) is a micrograph of a cluster of bullet-shaped rabies viruses. Part b (top) is a micrograph of variola virus, which has DNA encased in a bow-shaped capsid. An oval matrix protein-lined envelope surrounds the capsid. Part b (bottom) shows irregular, bumpy lesions on the arms and legs of a person with smallpox.">
            <a:extLst>
              <a:ext uri="{FF2B5EF4-FFF2-40B4-BE49-F238E27FC236}">
                <a16:creationId xmlns:a16="http://schemas.microsoft.com/office/drawing/2014/main" id="{2F32C405-3FB2-F1C9-1D26-CCB812558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3361" y="1087663"/>
            <a:ext cx="6197277" cy="4181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68110"/>
            <a:ext cx="7910511" cy="1246290"/>
          </a:xfrm>
        </p:spPr>
        <p:txBody>
          <a:bodyPr>
            <a:normAutofit/>
          </a:bodyPr>
          <a:lstStyle/>
          <a:p>
            <a:r>
              <a:rPr lang="en-US" sz="1600" dirty="0"/>
              <a:t>Transmission electron micrographs of various viruses show their structures.</a:t>
            </a:r>
          </a:p>
          <a:p>
            <a:r>
              <a:rPr lang="en-US" sz="1200" dirty="0"/>
              <a:t>(credit a: modification of work by Dr. Fred Murphy, Sylvia Whitfield; credit b: modification of work by Liza Gross; credit c: modification of work by Dr. F. A. Murphy, CDC; credit d: modification of work by USDA ARS; credit e: modification of work by Linda Stannard, Department of Medical Microbiology, University of Cape Town, South Africa, NASA;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Micrograph a shows icosahedral polioviruses arranged in a grid; micrograph b shows two Epstein-Barr viruses with icosahedral capsids encased in an oval membrane; micrograph c shows a mumps virus capsid encased in an irregular membrane; micrograph d shows rectangular tobacco mosaic virus capsids; and micrograph e shows a spherical herpesvirus envelope studded with glycoproteins.">
            <a:extLst>
              <a:ext uri="{FF2B5EF4-FFF2-40B4-BE49-F238E27FC236}">
                <a16:creationId xmlns:a16="http://schemas.microsoft.com/office/drawing/2014/main" id="{912C37B5-F79F-A9E4-0CF4-7B1FDA2EA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8053" y="1018434"/>
            <a:ext cx="6247893" cy="4022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743289"/>
            <a:ext cx="7910511" cy="659535"/>
          </a:xfrm>
        </p:spPr>
        <p:txBody>
          <a:bodyPr>
            <a:normAutofit/>
          </a:bodyPr>
          <a:lstStyle/>
          <a:p>
            <a:r>
              <a:rPr lang="en-US" sz="1600" dirty="0"/>
              <a:t>In influenza virus infection, glycoproteins attach to a host epithelial cell. As a result, the virus is engulfed. RNA and proteins are made and assembled into new virions.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e illustration shows the steps of an influenza virus infection. In step 1, influenza virus becomes attached to a target epithelial cell. In step 2, the cell engulfs the virus by endocytosis, and the virus becomes encased in the cell’s plasma membrane. In step 3, the membrane dissolves, and the viral contents are released into the cytoplasm. Viral mRNA enters the nucleus, where it is replicated by viral RNA polymerase. In step 4, viral mRNA exits to the cytoplasm, where it is used to make viral proteins. In step 5, new viral particles are released into the extracellular fluid. The cell, which is not killed in the process, continues to make new virus.">
            <a:extLst>
              <a:ext uri="{FF2B5EF4-FFF2-40B4-BE49-F238E27FC236}">
                <a16:creationId xmlns:a16="http://schemas.microsoft.com/office/drawing/2014/main" id="{CCE922BF-0ABD-B909-DCC1-563F6FA820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2855" y="994375"/>
            <a:ext cx="6604000" cy="466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57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4243086" y="1212609"/>
            <a:ext cx="3940215" cy="3713571"/>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This transmission electron micrograph shows bacteriophages attached to a bacterial cell. </a:t>
            </a:r>
          </a:p>
          <a:p>
            <a:pPr>
              <a:lnSpc>
                <a:spcPct val="110000"/>
              </a:lnSpc>
              <a:spcBef>
                <a:spcPts val="0"/>
              </a:spcBef>
            </a:pPr>
            <a:r>
              <a:rPr lang="en-US" sz="1200" dirty="0"/>
              <a:t>(credit: modification of work by Dr. Graham Beards; scale-bar data from Matt Russell)</a:t>
            </a:r>
            <a:endParaRPr lang="en-US" sz="100" dirty="0"/>
          </a:p>
        </p:txBody>
      </p:sp>
      <p:pic>
        <p:nvPicPr>
          <p:cNvPr id="10242" name="Picture 2" descr="The micrograph shows hexagonal bacteriophage capsids attached to a host bacterial cell by slender stalks.">
            <a:extLst>
              <a:ext uri="{FF2B5EF4-FFF2-40B4-BE49-F238E27FC236}">
                <a16:creationId xmlns:a16="http://schemas.microsoft.com/office/drawing/2014/main" id="{BCAE659E-BFE9-EDDE-22B3-A6CD0FD5F2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985" y="1212609"/>
            <a:ext cx="3238500" cy="378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62307"/>
            <a:ext cx="7910511" cy="1171068"/>
          </a:xfrm>
        </p:spPr>
        <p:txBody>
          <a:bodyPr>
            <a:normAutofit fontScale="85000" lnSpcReduction="20000"/>
          </a:bodyPr>
          <a:lstStyle/>
          <a:p>
            <a:pPr>
              <a:lnSpc>
                <a:spcPct val="120000"/>
              </a:lnSpc>
              <a:spcBef>
                <a:spcPts val="0"/>
              </a:spcBef>
            </a:pPr>
            <a:r>
              <a:rPr lang="en-US" sz="1600" dirty="0"/>
              <a:t>A temperate bacteriophage has both lytic and lysogenic cycles. In the lytic cycle, the phage replicates and lyses the host cell. In the lysogenic cycle, phage DNA is incorporated into the host genome, where it is passed on to subsequent generations. Environmental stressors such as starvation or exposure to toxic chemicals may cause the prophage to excise and enter the lytic cycle.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The bacteriophage lytic cycle begins when the phage attaches via a slender stalk to the host cell. Linear DNA from the viral head is injected into the host cell. The phage DNA circularizes, remaining separate from the host DNA. The phage DNA replicates, and new phage proteins are made. New phage particles are assembled. The cell lyses, releasing the phage. The bacteriophage lysogenic cycle begins the same way as the lytic cycle, with phage infecting a host cell. However, the phage DNA becomes incorporated into the host genome. The cell divides, and phage DNA is passed on to daughter cells. Under stressful conditions, the phage DNA is excised from the bacterial chromosome and enters the lytic cycle.">
            <a:extLst>
              <a:ext uri="{FF2B5EF4-FFF2-40B4-BE49-F238E27FC236}">
                <a16:creationId xmlns:a16="http://schemas.microsoft.com/office/drawing/2014/main" id="{D993E4D8-EE55-9AC6-052F-245C9D62E2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4003" y="1019032"/>
            <a:ext cx="5215994" cy="4083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64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67828"/>
            <a:ext cx="7910511" cy="1865547"/>
          </a:xfrm>
        </p:spPr>
        <p:txBody>
          <a:bodyPr>
            <a:normAutofit/>
          </a:bodyPr>
          <a:lstStyle/>
          <a:p>
            <a:pPr>
              <a:spcBef>
                <a:spcPts val="0"/>
              </a:spcBef>
            </a:pPr>
            <a:r>
              <a:rPr lang="en-US" sz="1600" dirty="0">
                <a:solidFill>
                  <a:srgbClr val="72A510"/>
                </a:solidFill>
              </a:rPr>
              <a:t>(a)</a:t>
            </a:r>
            <a:r>
              <a:rPr lang="en-US" sz="1600" dirty="0"/>
              <a:t> Varicella-zoster, the virus that causes chickenpox, has an enveloped icosahedral capsid visible in this transmission electron micrograph. Its double-stranded DNA genome becomes incorporated in the host DNA and can reactivate after latency in the form of </a:t>
            </a:r>
            <a:r>
              <a:rPr lang="en-US" sz="1600" dirty="0">
                <a:solidFill>
                  <a:srgbClr val="72A510"/>
                </a:solidFill>
              </a:rPr>
              <a:t>(b)</a:t>
            </a:r>
            <a:r>
              <a:rPr lang="en-US" sz="1600" dirty="0"/>
              <a:t> shingles, often exhibiting a rash. </a:t>
            </a:r>
          </a:p>
          <a:p>
            <a:pPr>
              <a:spcBef>
                <a:spcPts val="0"/>
              </a:spcBef>
            </a:pPr>
            <a:r>
              <a:rPr lang="en-US" sz="1200" dirty="0"/>
              <a:t>(credit a: modification of work by Dr. Erskine Palmer, B. G. Martin, CDC; credit b: modification of work by “</a:t>
            </a:r>
            <a:r>
              <a:rPr lang="en-US" sz="1200" dirty="0" err="1"/>
              <a:t>rosmary</a:t>
            </a:r>
            <a:r>
              <a:rPr lang="en-US" sz="1200" dirty="0"/>
              <a:t>”/Flickr;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Part a shows a micrograph of the varicella-zoster virus, which has an icosahedral capsid surrounded by an irregularly shaped envelope. Part b shows a red, bumpy shingles rash on a person’s face.">
            <a:extLst>
              <a:ext uri="{FF2B5EF4-FFF2-40B4-BE49-F238E27FC236}">
                <a16:creationId xmlns:a16="http://schemas.microsoft.com/office/drawing/2014/main" id="{09F90DF1-F5AD-5FC4-C195-D72BD8C404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0" y="1213563"/>
            <a:ext cx="66040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201610" y="1091557"/>
            <a:ext cx="4094934" cy="5253393"/>
          </a:xfrm>
        </p:spPr>
        <p:txBody>
          <a:bodyPr>
            <a:normAutofit/>
          </a:bodyPr>
          <a:lstStyle/>
          <a:p>
            <a:pPr>
              <a:spcBef>
                <a:spcPts val="0"/>
              </a:spcBef>
            </a:pPr>
            <a:r>
              <a:rPr lang="en-US" sz="1600" dirty="0"/>
              <a:t>HPV, or human papillomavirus, has a naked icosahedral capsid visible in this transmission electron micrograph and a double-stranded DNA genome that is incorporated into the host DNA. The virus, is oncogenic and can lead to cervical cancer. </a:t>
            </a:r>
          </a:p>
          <a:p>
            <a:pPr>
              <a:spcBef>
                <a:spcPts val="0"/>
              </a:spcBef>
            </a:pPr>
            <a:r>
              <a:rPr lang="en-US" sz="1200" dirty="0"/>
              <a:t>(credit: modification of work by NCI, NIH; scale-bar data from Matt Russell)</a:t>
            </a:r>
            <a:endParaRPr lang="en-US" sz="500" dirty="0"/>
          </a:p>
        </p:txBody>
      </p:sp>
      <p:pic>
        <p:nvPicPr>
          <p:cNvPr id="14338" name="Picture 2" descr="The micrograph shows an icosahedral virus with glycoproteins protruding from its capsid.">
            <a:extLst>
              <a:ext uri="{FF2B5EF4-FFF2-40B4-BE49-F238E27FC236}">
                <a16:creationId xmlns:a16="http://schemas.microsoft.com/office/drawing/2014/main" id="{359C24B7-BC79-F7DD-4151-39095A2AED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349" y="1091557"/>
            <a:ext cx="3175000" cy="416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50329" y="974259"/>
            <a:ext cx="2231983" cy="5357093"/>
          </a:xfrm>
        </p:spPr>
        <p:txBody>
          <a:bodyPr>
            <a:normAutofit/>
          </a:bodyPr>
          <a:lstStyle/>
          <a:p>
            <a:pPr>
              <a:spcBef>
                <a:spcPts val="0"/>
              </a:spcBef>
            </a:pPr>
            <a:r>
              <a:rPr lang="en-US" sz="1600" dirty="0"/>
              <a:t>Viruses can cause dozens of ailments in humans, ranging from mild illnesses to serious diseases.</a:t>
            </a:r>
          </a:p>
          <a:p>
            <a:pPr>
              <a:spcBef>
                <a:spcPts val="0"/>
              </a:spcBef>
            </a:pPr>
            <a:r>
              <a:rPr lang="en-US" sz="1200" dirty="0"/>
              <a:t>(credit: modification of work by Mikael </a:t>
            </a:r>
            <a:r>
              <a:rPr lang="en-US" sz="1200" dirty="0" err="1"/>
              <a:t>Häggström</a:t>
            </a:r>
            <a:r>
              <a:rPr lang="en-US" sz="1200" dirty="0"/>
              <a:t>)</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The illustration shows an overview of human viral diseases. Viruses that cause encephalitis or meningitis, or inflammation of the brain and surrounding tissues, include measles, arbovirus, rabies, JC virus, and LCM virus. The common cold is caused by rhinovirus, parainfluenza virus, and respiratory syncytial virus. Eye infections are caused by herpesvirus, adenovirus, and cytomegalovirus. Pharyngitis, or inflammation of the pharynx, is caused by adenovirus, Epstein-Barr virus, and cytomegalovirus. Parotitis, or inflammation of the parotid glands, is caused by mumps virus. Gingivostomatitis, or inflammation of the oral mucosa, is caused by herpes simplex type I virus. Pneumonia is caused by influenza virus types A and B, parainfluenza virus, respiratory syncytial virus, adenovirus, and SARS coronavirus. Cardiovascular problems are caused by coxsackie B virus. Hepatitis is caused by hepatitis virus types A, B, C, D, and E. Myelitis is caused by poliovirus and HLTV-1. Skin infections are caused by varicella-zoster virus, human herpesvirus 6, smallpox, molluscum contagiosum, human papillomavirus, parvovirus B19, rubella, measles, and coxsackie A virus. Gastroenteritis, or digestive disease, is caused by adenovirus, rotavirus, norovirus, astrovirus, and coronavirus. Sexually transmitted diseases are caused by herpes simplex type 2, human papillomavirus, and HIV. Pancreatitis B is caused by coxsackie B virus.">
            <a:extLst>
              <a:ext uri="{FF2B5EF4-FFF2-40B4-BE49-F238E27FC236}">
                <a16:creationId xmlns:a16="http://schemas.microsoft.com/office/drawing/2014/main" id="{30920D49-6E3E-DE37-8536-0240FAFA45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06" y="974259"/>
            <a:ext cx="53340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300366"/>
            <a:ext cx="7820625" cy="1030986"/>
          </a:xfrm>
        </p:spPr>
        <p:txBody>
          <a:bodyPr>
            <a:normAutofit/>
          </a:bodyPr>
          <a:lstStyle/>
          <a:p>
            <a:pPr>
              <a:spcBef>
                <a:spcPts val="0"/>
              </a:spcBef>
            </a:pPr>
            <a:r>
              <a:rPr lang="en-US" sz="1600" dirty="0"/>
              <a:t>Vaccinations are designed to boost immunity to a virus to prevent infection. </a:t>
            </a:r>
          </a:p>
          <a:p>
            <a:pPr>
              <a:spcBef>
                <a:spcPts val="0"/>
              </a:spcBef>
            </a:pPr>
            <a:r>
              <a:rPr lang="en-US" sz="1200" dirty="0"/>
              <a:t>(credit: USACE Europe District)</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e photo shows a person receiving an injection in the arm.">
            <a:extLst>
              <a:ext uri="{FF2B5EF4-FFF2-40B4-BE49-F238E27FC236}">
                <a16:creationId xmlns:a16="http://schemas.microsoft.com/office/drawing/2014/main" id="{8C6C94AB-BBB2-F46B-5B95-13639152D7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5556" y="974259"/>
            <a:ext cx="6372886" cy="4243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334863"/>
            <a:ext cx="7820625" cy="1963788"/>
          </a:xfrm>
        </p:spPr>
        <p:txBody>
          <a:bodyPr>
            <a:normAutofit/>
          </a:bodyPr>
          <a:lstStyle/>
          <a:p>
            <a:pPr>
              <a:spcBef>
                <a:spcPts val="0"/>
              </a:spcBef>
            </a:pPr>
            <a:r>
              <a:rPr lang="en-US" sz="1600" dirty="0">
                <a:solidFill>
                  <a:schemeClr val="tx1"/>
                </a:solidFill>
              </a:rPr>
              <a:t>Action of an antiviral drug. </a:t>
            </a:r>
            <a:r>
              <a:rPr lang="en-US" sz="1600" dirty="0">
                <a:solidFill>
                  <a:srgbClr val="72A510"/>
                </a:solidFill>
              </a:rPr>
              <a:t>(a)</a:t>
            </a:r>
            <a:r>
              <a:rPr lang="en-US" sz="1600" dirty="0">
                <a:solidFill>
                  <a:schemeClr val="tx1"/>
                </a:solidFill>
              </a:rPr>
              <a:t> Tamiflu inhibits a viral enzyme called neuraminidase (NA) found in the influenza viral envelope. </a:t>
            </a:r>
            <a:r>
              <a:rPr lang="en-US" sz="1600" dirty="0">
                <a:solidFill>
                  <a:srgbClr val="72A510"/>
                </a:solidFill>
              </a:rPr>
              <a:t>(b)</a:t>
            </a:r>
            <a:r>
              <a:rPr lang="en-US" sz="1600" dirty="0">
                <a:solidFill>
                  <a:schemeClr val="tx1"/>
                </a:solidFill>
              </a:rPr>
              <a:t> Neuraminidase cleaves the connection between viral hemagglutinin (HA), also found in the viral envelope, and glycoproteins on the host cell surface. Inhibition of neuraminidase prevents the virus from detaching from the host cell, thereby blocking further infection. </a:t>
            </a:r>
          </a:p>
          <a:p>
            <a:pPr>
              <a:spcBef>
                <a:spcPts val="0"/>
              </a:spcBef>
            </a:pPr>
            <a:r>
              <a:rPr lang="en-US" sz="1200" dirty="0">
                <a:solidFill>
                  <a:schemeClr val="tx1"/>
                </a:solidFill>
              </a:rPr>
              <a:t>(credit a: modification of work by M. </a:t>
            </a:r>
            <a:r>
              <a:rPr lang="en-US" sz="1200" dirty="0" err="1">
                <a:solidFill>
                  <a:schemeClr val="tx1"/>
                </a:solidFill>
              </a:rPr>
              <a:t>Eickmann</a:t>
            </a:r>
            <a:r>
              <a:rPr lang="en-US" sz="1200" dirty="0">
                <a:solidFill>
                  <a:schemeClr val="tx1"/>
                </a:solidFill>
              </a:rPr>
              <a:t>)</a:t>
            </a:r>
            <a:endParaRPr lang="en-US" sz="5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Part a shows the structure of the influenza virus, which is icosahedral with a viral envelope. Neuraminidase and hemagglutinin are embedded in the envelope. Part b shows that Tamiflu prevents the step in influenza infection in which virions leave the cell.">
            <a:extLst>
              <a:ext uri="{FF2B5EF4-FFF2-40B4-BE49-F238E27FC236}">
                <a16:creationId xmlns:a16="http://schemas.microsoft.com/office/drawing/2014/main" id="{676D6690-A0C3-33AE-A3EF-961BEB664E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49" y="1205144"/>
            <a:ext cx="6667500" cy="300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39159" y="1027251"/>
            <a:ext cx="3343153" cy="5442996"/>
          </a:xfrm>
        </p:spPr>
        <p:txBody>
          <a:bodyPr>
            <a:normAutofit/>
          </a:bodyPr>
          <a:lstStyle/>
          <a:p>
            <a:pPr>
              <a:spcBef>
                <a:spcPts val="0"/>
              </a:spcBef>
            </a:pPr>
            <a:r>
              <a:rPr lang="en-US" sz="1600" dirty="0"/>
              <a:t>HIV, an enveloped, icosahedral virus, attaches to the CD4 receptor of an immune cell and fuses with the cell membrane. Viral contents are released into the cell, where viral enzymes convert the single-stranded RNA genome into DNA and incorporate it into the host genome. </a:t>
            </a:r>
          </a:p>
          <a:p>
            <a:pPr>
              <a:spcBef>
                <a:spcPts val="0"/>
              </a:spcBef>
            </a:pPr>
            <a:r>
              <a:rPr lang="en-US" sz="1200" dirty="0"/>
              <a:t>(credit: NIAID, NIH)</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The illustration shows the steps in the HIV life cycle. In step 1, gp120 glycoproteins in the viral envelope attach to a CD4 receptor on the host cell membrane. The glycoproteins then attached to a co-receptor, CCR5 or CXCR4, and the viral envelope fuses with the cell membrane. HIV RNA, reverse transcriptase, and other viral proteins are released into the host cell. Viral DNA is formed from RNA by reverse transcriptase. Viral DNA is then transported across the nuclear membrane, where it integrates into the host DNA. New viral RNA is made; it is used as genomic RNA and to make viral proteins. New viral RNA and proteins move to the cell surface and a new, immature HIV forms. The virus matures when a protease releases individual HIV proteins.">
            <a:extLst>
              <a:ext uri="{FF2B5EF4-FFF2-40B4-BE49-F238E27FC236}">
                <a16:creationId xmlns:a16="http://schemas.microsoft.com/office/drawing/2014/main" id="{C33F6469-05CE-F72B-E6B2-DBD3F6F38C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027251"/>
            <a:ext cx="4368559" cy="5159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747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282634"/>
            <a:ext cx="7820625" cy="2131766"/>
          </a:xfrm>
        </p:spPr>
        <p:txBody>
          <a:bodyPr>
            <a:normAutofit/>
          </a:bodyPr>
          <a:lstStyle/>
          <a:p>
            <a:pPr>
              <a:spcBef>
                <a:spcPts val="0"/>
              </a:spcBef>
            </a:pPr>
            <a:r>
              <a:rPr lang="en-US" sz="1600" dirty="0">
                <a:solidFill>
                  <a:srgbClr val="72A510"/>
                </a:solidFill>
              </a:rPr>
              <a:t>(a)</a:t>
            </a:r>
            <a:r>
              <a:rPr lang="en-US" sz="1600" dirty="0"/>
              <a:t> Endogenous normal prion protein (</a:t>
            </a:r>
            <a:r>
              <a:rPr lang="en-US" sz="1600" dirty="0" err="1"/>
              <a:t>PrP</a:t>
            </a:r>
            <a:r>
              <a:rPr lang="en-US" sz="1600" baseline="30000" dirty="0" err="1"/>
              <a:t>c</a:t>
            </a:r>
            <a:r>
              <a:rPr lang="en-US" sz="1600" dirty="0"/>
              <a:t>) is converted into the disease-causing form (</a:t>
            </a:r>
            <a:r>
              <a:rPr lang="en-US" sz="1600" dirty="0" err="1"/>
              <a:t>PrP</a:t>
            </a:r>
            <a:r>
              <a:rPr lang="en-US" sz="1600" baseline="30000" dirty="0" err="1"/>
              <a:t>sc</a:t>
            </a:r>
            <a:r>
              <a:rPr lang="en-US" sz="1600" dirty="0"/>
              <a:t>) when it encounters this variant form of the protein. </a:t>
            </a:r>
            <a:r>
              <a:rPr lang="en-US" sz="1600" dirty="0" err="1"/>
              <a:t>PrP</a:t>
            </a:r>
            <a:r>
              <a:rPr lang="en-US" sz="1600" baseline="30000" dirty="0" err="1"/>
              <a:t>sc</a:t>
            </a:r>
            <a:r>
              <a:rPr lang="en-US" sz="1600" dirty="0"/>
              <a:t> may arise spontaneously in brain tissue, especially if a mutant form of the protein is present, or it may occur via the spread of misfolded prions consumed in food into brain tissue. </a:t>
            </a:r>
            <a:r>
              <a:rPr lang="en-US" sz="1600" dirty="0">
                <a:solidFill>
                  <a:srgbClr val="72A510"/>
                </a:solidFill>
              </a:rPr>
              <a:t>(b)</a:t>
            </a:r>
            <a:r>
              <a:rPr lang="en-US" sz="1600" dirty="0"/>
              <a:t> This prion-infected brain tissue, visualized using light microscopy, shows the vacuoles that give it a spongy texture, typical of transmissible spongiform encephalopathies. </a:t>
            </a:r>
          </a:p>
          <a:p>
            <a:pPr>
              <a:spcBef>
                <a:spcPts val="0"/>
              </a:spcBef>
            </a:pPr>
            <a:r>
              <a:rPr lang="en-US" sz="1200" dirty="0"/>
              <a:t>(credit b: modification of work by Dr. Al Jenny, USDA APHIS; scale-bar data from Matt Russell)</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Part a illustrates how normal prion protein (PRP) is converted into the disease-causing form (PRP). PRPsc may spontaneously form in brain tissue, may be introduced when a mutant form of the protein misfolds, or may introduced into the brain tissue by inoculation. The misfolded protein causes normal PRP already present in the brain to misfold. A chain reaction occurs, leading to a large amount of misfolded protein.">
            <a:extLst>
              <a:ext uri="{FF2B5EF4-FFF2-40B4-BE49-F238E27FC236}">
                <a16:creationId xmlns:a16="http://schemas.microsoft.com/office/drawing/2014/main" id="{72B625EB-74DD-FC09-A2DF-12E3CCDE1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1168578"/>
            <a:ext cx="6985000" cy="29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606724"/>
            <a:ext cx="7820625" cy="1807676"/>
          </a:xfrm>
        </p:spPr>
        <p:txBody>
          <a:bodyPr>
            <a:normAutofit/>
          </a:bodyPr>
          <a:lstStyle/>
          <a:p>
            <a:pPr>
              <a:spcBef>
                <a:spcPts val="0"/>
              </a:spcBef>
            </a:pPr>
            <a:r>
              <a:rPr lang="en-US" sz="1600" dirty="0"/>
              <a:t>These potatoes have been infected by the potato spindle tuber viroid (PSTV), which is typically spread when infected knives are used to cut healthy potatoes, which are then planted. </a:t>
            </a:r>
          </a:p>
          <a:p>
            <a:pPr>
              <a:spcBef>
                <a:spcPts val="0"/>
              </a:spcBef>
            </a:pPr>
            <a:r>
              <a:rPr lang="en-US" sz="1200" dirty="0"/>
              <a:t>(credit: Pamela Roberts, University of Florida Institute of Food and Agricultural Sciences, USDA ARS)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The photo shows shriveled, cracked potatoes.">
            <a:extLst>
              <a:ext uri="{FF2B5EF4-FFF2-40B4-BE49-F238E27FC236}">
                <a16:creationId xmlns:a16="http://schemas.microsoft.com/office/drawing/2014/main" id="{CA37C160-4064-7DC5-165E-1DB4DF4121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9499" y="1220566"/>
            <a:ext cx="4445000" cy="321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46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213185" y="1027251"/>
            <a:ext cx="4269127" cy="4254500"/>
          </a:xfrm>
        </p:spPr>
        <p:txBody>
          <a:bodyPr>
            <a:normAutofit/>
          </a:bodyPr>
          <a:lstStyle/>
          <a:p>
            <a:pPr>
              <a:spcBef>
                <a:spcPts val="0"/>
              </a:spcBef>
            </a:pPr>
            <a:r>
              <a:rPr lang="en-US" sz="1600" dirty="0"/>
              <a:t>This virologist is engaged in fieldwork, sampling eggs from this nest for avian influenza. </a:t>
            </a:r>
          </a:p>
          <a:p>
            <a:pPr>
              <a:spcBef>
                <a:spcPts val="0"/>
              </a:spcBef>
            </a:pPr>
            <a:r>
              <a:rPr lang="en-US" sz="1200" dirty="0"/>
              <a:t>(credit: Don Becker, USGS EROS, U.S. Fish and Wildlife Service)</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21.19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This photo shows a scientist in a field, measuring the length of an egg.">
            <a:extLst>
              <a:ext uri="{FF2B5EF4-FFF2-40B4-BE49-F238E27FC236}">
                <a16:creationId xmlns:a16="http://schemas.microsoft.com/office/drawing/2014/main" id="{964D231D-5621-8A6F-5C1E-3F8C978D5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138" y="1027251"/>
            <a:ext cx="3175000"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817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7757</TotalTime>
  <Words>2378</Words>
  <Application>Microsoft Macintosh PowerPoint</Application>
  <PresentationFormat>On-screen Show (4:3)</PresentationFormat>
  <Paragraphs>98</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156</cp:revision>
  <dcterms:created xsi:type="dcterms:W3CDTF">2012-06-04T02:13:36Z</dcterms:created>
  <dcterms:modified xsi:type="dcterms:W3CDTF">2023-01-28T00:16:28Z</dcterms:modified>
</cp:coreProperties>
</file>