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3"/>
  </p:notesMasterIdLst>
  <p:handoutMasterIdLst>
    <p:handoutMasterId r:id="rId34"/>
  </p:handoutMasterIdLst>
  <p:sldIdLst>
    <p:sldId id="256" r:id="rId2"/>
    <p:sldId id="277" r:id="rId3"/>
    <p:sldId id="432" r:id="rId4"/>
    <p:sldId id="445" r:id="rId5"/>
    <p:sldId id="433" r:id="rId6"/>
    <p:sldId id="346" r:id="rId7"/>
    <p:sldId id="413" r:id="rId8"/>
    <p:sldId id="430" r:id="rId9"/>
    <p:sldId id="441" r:id="rId10"/>
    <p:sldId id="414" r:id="rId11"/>
    <p:sldId id="406" r:id="rId12"/>
    <p:sldId id="442" r:id="rId13"/>
    <p:sldId id="411" r:id="rId14"/>
    <p:sldId id="446" r:id="rId15"/>
    <p:sldId id="447" r:id="rId16"/>
    <p:sldId id="387" r:id="rId17"/>
    <p:sldId id="436" r:id="rId18"/>
    <p:sldId id="438" r:id="rId19"/>
    <p:sldId id="440" r:id="rId20"/>
    <p:sldId id="443" r:id="rId21"/>
    <p:sldId id="444" r:id="rId22"/>
    <p:sldId id="448" r:id="rId23"/>
    <p:sldId id="449" r:id="rId24"/>
    <p:sldId id="450" r:id="rId25"/>
    <p:sldId id="452" r:id="rId26"/>
    <p:sldId id="451" r:id="rId27"/>
    <p:sldId id="453" r:id="rId28"/>
    <p:sldId id="455" r:id="rId29"/>
    <p:sldId id="456" r:id="rId30"/>
    <p:sldId id="457" r:id="rId31"/>
    <p:sldId id="45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668" autoAdjust="0"/>
    <p:restoredTop sz="85752" autoAdjust="0"/>
  </p:normalViewPr>
  <p:slideViewPr>
    <p:cSldViewPr snapToGrid="0" snapToObjects="1">
      <p:cViewPr varScale="1">
        <p:scale>
          <a:sx n="76" d="100"/>
          <a:sy n="76" d="100"/>
        </p:scale>
        <p:origin x="546" y="7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2/25/2025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591181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3324750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966671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3353824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1438404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2059954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4219490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228813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2854927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2641028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943953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473785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1413007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661246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2261429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19664070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2878485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2140524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397582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41536136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30</a:t>
            </a:fld>
            <a:endParaRPr lang="en-US"/>
          </a:p>
        </p:txBody>
      </p:sp>
    </p:spTree>
    <p:extLst>
      <p:ext uri="{BB962C8B-B14F-4D97-AF65-F5344CB8AC3E}">
        <p14:creationId xmlns:p14="http://schemas.microsoft.com/office/powerpoint/2010/main" val="38702429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31</a:t>
            </a:fld>
            <a:endParaRPr lang="en-US"/>
          </a:p>
        </p:txBody>
      </p:sp>
    </p:spTree>
    <p:extLst>
      <p:ext uri="{BB962C8B-B14F-4D97-AF65-F5344CB8AC3E}">
        <p14:creationId xmlns:p14="http://schemas.microsoft.com/office/powerpoint/2010/main" val="1000457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22 PROKARYOTES: BACTERIA AND ARCHAEA</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00768"/>
            <a:ext cx="7910511" cy="1563411"/>
          </a:xfrm>
        </p:spPr>
        <p:txBody>
          <a:bodyPr>
            <a:normAutofit/>
          </a:bodyPr>
          <a:lstStyle/>
          <a:p>
            <a:pPr>
              <a:spcBef>
                <a:spcPts val="0"/>
              </a:spcBef>
            </a:pPr>
            <a:r>
              <a:rPr lang="en-US" sz="1600" dirty="0"/>
              <a:t>Certain prokaryotes can live in extreme environments such as the Morning Glory pool, a hot spring in Yellowstone National Park. The spring’s vivid blue color is from the prokaryotes that thrive in its very hot waters. </a:t>
            </a:r>
          </a:p>
          <a:p>
            <a:pPr>
              <a:spcBef>
                <a:spcPts val="0"/>
              </a:spcBef>
            </a:pPr>
            <a:r>
              <a:rPr lang="en-US" sz="1200" dirty="0"/>
              <a:t>(credit: modification of work by Jon Sullivan)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he photo shows a hot spring with a vivid blue color in the middle and a golden color around the edge.">
            <a:extLst>
              <a:ext uri="{FF2B5EF4-FFF2-40B4-BE49-F238E27FC236}">
                <a16:creationId xmlns:a16="http://schemas.microsoft.com/office/drawing/2014/main" id="{8A372095-B278-7752-C7A3-E465E832B9E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97000" y="1120640"/>
            <a:ext cx="6350000" cy="354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912240"/>
            <a:ext cx="7910511" cy="2336189"/>
          </a:xfrm>
        </p:spPr>
        <p:txBody>
          <a:bodyPr>
            <a:normAutofit/>
          </a:bodyPr>
          <a:lstStyle/>
          <a:p>
            <a:pPr>
              <a:spcBef>
                <a:spcPts val="0"/>
              </a:spcBef>
            </a:pPr>
            <a:r>
              <a:rPr lang="en-US" sz="1600" dirty="0"/>
              <a:t>This </a:t>
            </a:r>
            <a:r>
              <a:rPr lang="en-US" sz="1600" dirty="0">
                <a:solidFill>
                  <a:srgbClr val="72A510"/>
                </a:solidFill>
              </a:rPr>
              <a:t>(a)</a:t>
            </a:r>
            <a:r>
              <a:rPr lang="en-US" sz="1600" dirty="0"/>
              <a:t> microbial mat, about one meter in diameter, grows over a hydrothermal vent in the Pacific Ocean in a region known as the “Pacific Ring of Fire.” The mat helps retain microbial nutrients. Chimneys such as the one indicated by the arrow allow gases to escape. </a:t>
            </a:r>
            <a:r>
              <a:rPr lang="en-US" sz="1600" dirty="0">
                <a:solidFill>
                  <a:srgbClr val="72A510"/>
                </a:solidFill>
              </a:rPr>
              <a:t>(b)</a:t>
            </a:r>
            <a:r>
              <a:rPr lang="en-US" sz="1600" dirty="0"/>
              <a:t> In this micrograph, bacteria are visualized using fluorescence microscopy. </a:t>
            </a:r>
          </a:p>
          <a:p>
            <a:pPr>
              <a:spcBef>
                <a:spcPts val="0"/>
              </a:spcBef>
            </a:pPr>
            <a:r>
              <a:rPr lang="en-US" sz="1200" dirty="0"/>
              <a:t>(credit a: modification of work by Dr. Bob </a:t>
            </a:r>
            <a:r>
              <a:rPr lang="en-US" sz="1200" dirty="0" err="1"/>
              <a:t>Embley</a:t>
            </a:r>
            <a:r>
              <a:rPr lang="en-US" sz="1200" dirty="0"/>
              <a:t>, NOAA PMEL, Chief Scientist; credit b: modification of work by Ricardo </a:t>
            </a:r>
            <a:r>
              <a:rPr lang="en-US" sz="1200" dirty="0" err="1"/>
              <a:t>Murga</a:t>
            </a:r>
            <a:r>
              <a:rPr lang="en-US" sz="1200" dirty="0"/>
              <a:t>, Rodney </a:t>
            </a:r>
            <a:r>
              <a:rPr lang="en-US" sz="1200" dirty="0" err="1"/>
              <a:t>Donlan</a:t>
            </a:r>
            <a:r>
              <a:rPr lang="en-US" sz="1200" dirty="0"/>
              <a:t>, CDC;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he part a photo shows a reddish-yellow mound with small chimneys growing out of it. Part b micrograph shows rod-shaped bacteria about two microns long swimming over a thicker mat of bacteria.">
            <a:extLst>
              <a:ext uri="{FF2B5EF4-FFF2-40B4-BE49-F238E27FC236}">
                <a16:creationId xmlns:a16="http://schemas.microsoft.com/office/drawing/2014/main" id="{2619C642-8AAC-CF21-F2D0-BC70185F274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424731" y="1282383"/>
            <a:ext cx="6294538" cy="2517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 Photo A shows a mass of gray mounds in shallow water. Photo B shows a swirl patter in white and gray marbled rock.">
            <a:extLst>
              <a:ext uri="{FF2B5EF4-FFF2-40B4-BE49-F238E27FC236}">
                <a16:creationId xmlns:a16="http://schemas.microsoft.com/office/drawing/2014/main" id="{BBBBE840-7175-5045-3A6D-48BA08C9C9F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314730" y="1258860"/>
            <a:ext cx="6514540" cy="2359711"/>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3750190"/>
            <a:ext cx="7910511" cy="2336189"/>
          </a:xfrm>
        </p:spPr>
        <p:txBody>
          <a:bodyPr>
            <a:normAutofit/>
          </a:bodyPr>
          <a:lstStyle/>
          <a:p>
            <a:pPr>
              <a:spcBef>
                <a:spcPts val="0"/>
              </a:spcBef>
            </a:pPr>
            <a:r>
              <a:rPr lang="en-US" sz="1600" dirty="0">
                <a:solidFill>
                  <a:srgbClr val="72A510"/>
                </a:solidFill>
              </a:rPr>
              <a:t>(a)</a:t>
            </a:r>
            <a:r>
              <a:rPr lang="en-US" sz="1600" dirty="0"/>
              <a:t> These living stromatolites are located in Shark Bay, Australia. </a:t>
            </a:r>
            <a:r>
              <a:rPr lang="en-US" sz="1600" dirty="0">
                <a:solidFill>
                  <a:srgbClr val="72A510"/>
                </a:solidFill>
              </a:rPr>
              <a:t>(b)</a:t>
            </a:r>
            <a:r>
              <a:rPr lang="en-US" sz="1600" dirty="0"/>
              <a:t> These fossilized stromatolites, found in Glacier National Park, Montana, are nearly 1.5 billion years old. </a:t>
            </a:r>
          </a:p>
          <a:p>
            <a:pPr>
              <a:spcBef>
                <a:spcPts val="0"/>
              </a:spcBef>
            </a:pPr>
            <a:r>
              <a:rPr lang="en-US" sz="1200" dirty="0"/>
              <a:t>(credit a: Robert Young; credit b: P. Carrara, NPS)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639832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80341"/>
            <a:ext cx="7910511" cy="1479664"/>
          </a:xfrm>
        </p:spPr>
        <p:txBody>
          <a:bodyPr>
            <a:normAutofit/>
          </a:bodyPr>
          <a:lstStyle/>
          <a:p>
            <a:pPr>
              <a:spcBef>
                <a:spcPts val="0"/>
              </a:spcBef>
            </a:pPr>
            <a:r>
              <a:rPr lang="en-US" sz="1600" dirty="0"/>
              <a:t>This hot spring in Yellowstone National Park flows toward the foreground. Cyanobacteria in the spring are green, and as water flows down the gradient, the intensity of the color increases as cell density increases. The water is cooler at the edges of the stream than in the center, causing the edges to appear greener. </a:t>
            </a:r>
          </a:p>
          <a:p>
            <a:pPr>
              <a:spcBef>
                <a:spcPts val="0"/>
              </a:spcBef>
            </a:pPr>
            <a:r>
              <a:rPr lang="en-US" sz="1200" dirty="0"/>
              <a:t>(credit: Graciela </a:t>
            </a:r>
            <a:r>
              <a:rPr lang="en-US" sz="1200" dirty="0" err="1"/>
              <a:t>Brelles-Mariño</a:t>
            </a:r>
            <a:r>
              <a:rPr lang="en-US" sz="1200"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This photo shows a woman squatting next to a stream of green-colored water.">
            <a:extLst>
              <a:ext uri="{FF2B5EF4-FFF2-40B4-BE49-F238E27FC236}">
                <a16:creationId xmlns:a16="http://schemas.microsoft.com/office/drawing/2014/main" id="{31F18ABC-E9D3-5CCA-0475-433CCD375A8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32153" y="1042621"/>
            <a:ext cx="4879694" cy="3659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011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085863" y="1201437"/>
            <a:ext cx="4210681" cy="4458584"/>
          </a:xfrm>
        </p:spPr>
        <p:txBody>
          <a:bodyPr>
            <a:normAutofit/>
          </a:bodyPr>
          <a:lstStyle/>
          <a:p>
            <a:pPr>
              <a:spcBef>
                <a:spcPts val="0"/>
              </a:spcBef>
            </a:pPr>
            <a:r>
              <a:rPr lang="en-US" sz="1600" i="1" dirty="0" err="1"/>
              <a:t>Deinococcus</a:t>
            </a:r>
            <a:r>
              <a:rPr lang="en-US" sz="1600" i="1" dirty="0"/>
              <a:t> </a:t>
            </a:r>
            <a:r>
              <a:rPr lang="en-US" sz="1600" i="1" dirty="0" err="1"/>
              <a:t>radiodurans</a:t>
            </a:r>
            <a:r>
              <a:rPr lang="en-US" sz="1600" dirty="0"/>
              <a:t>, visualized in this false color transmission electron micrograph, is a prokaryote that can tolerate very high doses of ionizing radiation. It has developed DNA repair mechanisms that allow it to reconstruct its chromosome even if it has been broken into hundreds of pieces by radiation or heat. </a:t>
            </a:r>
          </a:p>
          <a:p>
            <a:pPr>
              <a:spcBef>
                <a:spcPts val="0"/>
              </a:spcBef>
            </a:pPr>
            <a:r>
              <a:rPr lang="en-US" sz="1200" dirty="0"/>
              <a:t>(credit: modification of work by Michael Daly; scale-bar data from Matt Russell)</a:t>
            </a:r>
            <a:endParaRPr lang="en-US" sz="100" dirty="0"/>
          </a:p>
        </p:txBody>
      </p:sp>
      <p:pic>
        <p:nvPicPr>
          <p:cNvPr id="6146" name="Picture 2" descr="This micrograph shows an oval Deinococcus about 2.5 microns in diameter cell dividing.">
            <a:extLst>
              <a:ext uri="{FF2B5EF4-FFF2-40B4-BE49-F238E27FC236}">
                <a16:creationId xmlns:a16="http://schemas.microsoft.com/office/drawing/2014/main" id="{46197681-7D60-6775-900E-CD69483A61D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4481" y="1201436"/>
            <a:ext cx="3175000" cy="364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796493"/>
            <a:ext cx="7910511" cy="2361235"/>
          </a:xfrm>
        </p:spPr>
        <p:txBody>
          <a:bodyPr>
            <a:normAutofit/>
          </a:bodyPr>
          <a:lstStyle/>
          <a:p>
            <a:r>
              <a:rPr lang="en-US" sz="1600" dirty="0">
                <a:solidFill>
                  <a:srgbClr val="72A510"/>
                </a:solidFill>
              </a:rPr>
              <a:t>(a)</a:t>
            </a:r>
            <a:r>
              <a:rPr lang="en-US" sz="1600" dirty="0"/>
              <a:t> The Dead Sea is hypersaline. Nevertheless, salt-tolerant bacteria thrive in this sea. </a:t>
            </a:r>
            <a:r>
              <a:rPr lang="en-US" sz="1600" dirty="0">
                <a:solidFill>
                  <a:srgbClr val="72A510"/>
                </a:solidFill>
              </a:rPr>
              <a:t>(b)</a:t>
            </a:r>
            <a:r>
              <a:rPr lang="en-US" sz="1600" dirty="0"/>
              <a:t> These </a:t>
            </a:r>
            <a:r>
              <a:rPr lang="en-US" sz="1600" dirty="0" err="1"/>
              <a:t>halobacteria</a:t>
            </a:r>
            <a:r>
              <a:rPr lang="en-US" sz="1600" dirty="0"/>
              <a:t> cells can form salt-tolerant bacterial mats. </a:t>
            </a:r>
          </a:p>
          <a:p>
            <a:r>
              <a:rPr lang="en-US" sz="1200" dirty="0"/>
              <a:t>(credit a: Julien </a:t>
            </a:r>
            <a:r>
              <a:rPr lang="en-US" sz="1200" dirty="0" err="1"/>
              <a:t>Menichini</a:t>
            </a:r>
            <a:r>
              <a:rPr lang="en-US" sz="1200" dirty="0"/>
              <a:t>; credit b: NASA; scale-bar data from Matt Russell)</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Photo A shows the Dead Sea and its accompanying brown shoreline. Micrograph B shows rod-shaped halobacteria.">
            <a:extLst>
              <a:ext uri="{FF2B5EF4-FFF2-40B4-BE49-F238E27FC236}">
                <a16:creationId xmlns:a16="http://schemas.microsoft.com/office/drawing/2014/main" id="{E9B0C42D-82B6-668C-5A17-3929BAA17D6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46250" y="1356757"/>
            <a:ext cx="5651500" cy="231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672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796496"/>
            <a:ext cx="7910511" cy="2617904"/>
          </a:xfrm>
        </p:spPr>
        <p:txBody>
          <a:bodyPr>
            <a:normAutofit/>
          </a:bodyPr>
          <a:lstStyle/>
          <a:p>
            <a:r>
              <a:rPr lang="en-US" sz="1600" dirty="0"/>
              <a:t>In these agar plates, the growth medium is supplemented with red blood cells. Blood agar becomes transparent in the presence of hemolytic </a:t>
            </a:r>
            <a:r>
              <a:rPr lang="en-US" sz="1600" i="1" dirty="0"/>
              <a:t>Streptococcus</a:t>
            </a:r>
            <a:r>
              <a:rPr lang="en-US" sz="1600" dirty="0"/>
              <a:t>, which destroys red blood cells and is used to diagnose </a:t>
            </a:r>
            <a:r>
              <a:rPr lang="en-US" sz="1600" i="1" dirty="0"/>
              <a:t>Streptococcus</a:t>
            </a:r>
            <a:r>
              <a:rPr lang="en-US" sz="1600" dirty="0"/>
              <a:t> infections. The plate on the left is inoculated with non-hemolytic </a:t>
            </a:r>
            <a:r>
              <a:rPr lang="en-US" sz="1600" i="1" dirty="0"/>
              <a:t>Staphylococcus</a:t>
            </a:r>
            <a:r>
              <a:rPr lang="en-US" sz="1600" dirty="0"/>
              <a:t> (large white colonies), and the plate on the right is inoculated with hemolytic </a:t>
            </a:r>
            <a:r>
              <a:rPr lang="en-US" sz="1600" i="1" dirty="0"/>
              <a:t>Streptococcus</a:t>
            </a:r>
            <a:r>
              <a:rPr lang="en-US" sz="1600" dirty="0"/>
              <a:t> (tiny clear colonies). If you look closely at the right plate, you can see that the agar surrounding the bacteria has turned clear. </a:t>
            </a:r>
          </a:p>
          <a:p>
            <a:r>
              <a:rPr lang="en-US" sz="1200" dirty="0"/>
              <a:t>(credit: Bill Branson, NCI)</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Two bacterial plates with red agar are shown. Both plates are covered with bacterial colonies. On the right plate, which contains hemolytic bacteria, the red agar has turned clear where bacteria are growing. On the left plate, which contains non-hemolytic bacteria, the agar is not clear.">
            <a:extLst>
              <a:ext uri="{FF2B5EF4-FFF2-40B4-BE49-F238E27FC236}">
                <a16:creationId xmlns:a16="http://schemas.microsoft.com/office/drawing/2014/main" id="{F5FD5C61-21ED-1008-1DEA-C78E41B94D1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818605" y="1329401"/>
            <a:ext cx="34925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796497"/>
            <a:ext cx="7910511" cy="2606328"/>
          </a:xfrm>
        </p:spPr>
        <p:txBody>
          <a:bodyPr>
            <a:normAutofit fontScale="92500" lnSpcReduction="10000"/>
          </a:bodyPr>
          <a:lstStyle/>
          <a:p>
            <a:pPr>
              <a:lnSpc>
                <a:spcPct val="110000"/>
              </a:lnSpc>
              <a:spcBef>
                <a:spcPts val="0"/>
              </a:spcBef>
            </a:pPr>
            <a:r>
              <a:rPr lang="en-US" sz="1600" dirty="0"/>
              <a:t>Five stages of biofilm development are shown. During stage 1, initial attachment, bacteria adhere to a solid surface via weak van der Waals interactions. During stage 2, irreversible attachment, hairlike appendages called pili permanently anchor the bacteria to the surface. During stage 3, maturation I, the biofilm grows through cell division and recruitment of other bacteria. An extracellular matrix composed primarily of polysaccharides holds the biofilm together. During stage 4, maturation II, the biofilm continues to grow and takes on a more complex shape. During stage 5, dispersal, the biofilm matrix is partly broken down, allowing some bacteria to escape and colonize another surface. Micrographs of a </a:t>
            </a:r>
            <a:r>
              <a:rPr lang="en-US" sz="1600" i="1" dirty="0"/>
              <a:t>Pseudomonas aeruginosa</a:t>
            </a:r>
            <a:r>
              <a:rPr lang="en-US" sz="1600" dirty="0"/>
              <a:t> biofilm in each of the stages of development are shown. </a:t>
            </a:r>
          </a:p>
          <a:p>
            <a:pPr>
              <a:lnSpc>
                <a:spcPct val="110000"/>
              </a:lnSpc>
              <a:spcBef>
                <a:spcPts val="0"/>
              </a:spcBef>
            </a:pPr>
            <a:r>
              <a:rPr lang="en-US" sz="1300" dirty="0"/>
              <a:t>(credit: D. Davis, Don Monroe, </a:t>
            </a:r>
            <a:r>
              <a:rPr lang="en-US" sz="1300" dirty="0" err="1"/>
              <a:t>PLoS</a:t>
            </a:r>
            <a:r>
              <a:rPr lang="en-US" sz="1300" dirty="0"/>
              <a:t>)</a:t>
            </a:r>
            <a:endParaRPr lang="en-US" sz="10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During the first stage of biofilm development, a few bacteria adhere to a surface. During stage 2, the bacteria grow hairy appendages called pili. During stage 3, the microfilm grows into lumpy colonies. In stage 4, the microfilm grows into a more ball-like shape that is anchored to the surface by a smaller clump of bacteria. In stage 5, the ball of bacteria is larger, and bacteria with flagella swim away.">
            <a:extLst>
              <a:ext uri="{FF2B5EF4-FFF2-40B4-BE49-F238E27FC236}">
                <a16:creationId xmlns:a16="http://schemas.microsoft.com/office/drawing/2014/main" id="{5EDA7C1F-E525-0BB3-B9A7-FB2566A2D15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49500" y="891211"/>
            <a:ext cx="4445000" cy="275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578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981691"/>
            <a:ext cx="7910511" cy="2351684"/>
          </a:xfrm>
        </p:spPr>
        <p:txBody>
          <a:bodyPr>
            <a:normAutofit/>
          </a:bodyPr>
          <a:lstStyle/>
          <a:p>
            <a:pPr>
              <a:spcBef>
                <a:spcPts val="0"/>
              </a:spcBef>
            </a:pPr>
            <a:r>
              <a:rPr lang="en-US" sz="1600" dirty="0"/>
              <a:t>Prokaryotes fall into three basic categories based on their shape, visualized here using scanning electron microscopy: </a:t>
            </a:r>
            <a:r>
              <a:rPr lang="en-US" sz="1600" dirty="0">
                <a:solidFill>
                  <a:srgbClr val="72A510"/>
                </a:solidFill>
              </a:rPr>
              <a:t>(a)</a:t>
            </a:r>
            <a:r>
              <a:rPr lang="en-US" sz="1600" dirty="0"/>
              <a:t> cocci, or spherical (a pair is shown); </a:t>
            </a:r>
            <a:r>
              <a:rPr lang="en-US" sz="1600" dirty="0">
                <a:solidFill>
                  <a:srgbClr val="72A510"/>
                </a:solidFill>
              </a:rPr>
              <a:t>(b)</a:t>
            </a:r>
            <a:r>
              <a:rPr lang="en-US" sz="1600" dirty="0"/>
              <a:t> bacilli, or rod-shaped; and </a:t>
            </a:r>
            <a:r>
              <a:rPr lang="en-US" sz="1600" dirty="0">
                <a:solidFill>
                  <a:srgbClr val="72A510"/>
                </a:solidFill>
              </a:rPr>
              <a:t>(c)</a:t>
            </a:r>
            <a:r>
              <a:rPr lang="en-US" sz="1600" dirty="0"/>
              <a:t> </a:t>
            </a:r>
            <a:r>
              <a:rPr lang="en-US" sz="1600" dirty="0" err="1"/>
              <a:t>spirilli</a:t>
            </a:r>
            <a:r>
              <a:rPr lang="en-US" sz="1600" dirty="0"/>
              <a:t>, or spiral-shaped. </a:t>
            </a:r>
          </a:p>
          <a:p>
            <a:pPr>
              <a:spcBef>
                <a:spcPts val="0"/>
              </a:spcBef>
            </a:pPr>
            <a:r>
              <a:rPr lang="en-US" sz="1200" dirty="0"/>
              <a:t>(credit a: modification of work by Janice Haney </a:t>
            </a:r>
            <a:r>
              <a:rPr lang="en-US" sz="1200" dirty="0" err="1"/>
              <a:t>Carr</a:t>
            </a:r>
            <a:r>
              <a:rPr lang="en-US" sz="1200" dirty="0"/>
              <a:t>, Dr. Richard </a:t>
            </a:r>
            <a:r>
              <a:rPr lang="en-US" sz="1200" dirty="0" err="1"/>
              <a:t>Facklam</a:t>
            </a:r>
            <a:r>
              <a:rPr lang="en-US" sz="1200" dirty="0"/>
              <a:t>, CDC; credit c: modification of work by Dr. David Cox;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Part a: The micrograph shows ball-shaped cocci about 800 nanometers across. Part b: The micrograph shows elongated, oval-shaped bacilli about 2000 nanometers long. Part c: The micrograph shows corkscrew-shaped spirilli that are quite long and 500 nanometers in diameter.">
            <a:extLst>
              <a:ext uri="{FF2B5EF4-FFF2-40B4-BE49-F238E27FC236}">
                <a16:creationId xmlns:a16="http://schemas.microsoft.com/office/drawing/2014/main" id="{1556FB57-49C9-921E-3644-0C1DD4AB3D3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79500" y="1309145"/>
            <a:ext cx="6985000" cy="260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164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4409954"/>
            <a:ext cx="7573701" cy="17343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gn="ctr">
              <a:lnSpc>
                <a:spcPct val="110000"/>
              </a:lnSpc>
              <a:spcBef>
                <a:spcPts val="0"/>
              </a:spcBef>
            </a:pPr>
            <a:r>
              <a:rPr lang="en-US" sz="1600" dirty="0"/>
              <a:t>The features of a typical prokaryotic cell are shown.</a:t>
            </a:r>
            <a:endParaRPr lang="en-US" sz="100" dirty="0"/>
          </a:p>
        </p:txBody>
      </p:sp>
      <p:pic>
        <p:nvPicPr>
          <p:cNvPr id="11266" name="Picture 2" descr="In this illustration, the prokaryotic cell is rod shaped. The circular chromosome is concentrated in a region called the nucleoid. The fluid inside the cell is called the cytoplasm. Ribosomes, depicted as small circles, float in the cytoplasm. The cytoplasm is encased by a plasma membrane, which in turn is encased by a cell wall. A capsule surrounds the cell wall. The bacterium depicted has a flagellum protruding from one narrow end. Pili are small protrusions that project from the capsule all over the bacterium, like hair.">
            <a:extLst>
              <a:ext uri="{FF2B5EF4-FFF2-40B4-BE49-F238E27FC236}">
                <a16:creationId xmlns:a16="http://schemas.microsoft.com/office/drawing/2014/main" id="{28FAE14F-3792-F604-9A87-9908AC2404D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0000" y="1291843"/>
            <a:ext cx="4064000" cy="284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30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42390"/>
            <a:ext cx="7910511" cy="1390985"/>
          </a:xfrm>
        </p:spPr>
        <p:txBody>
          <a:bodyPr>
            <a:normAutofit/>
          </a:bodyPr>
          <a:lstStyle/>
          <a:p>
            <a:pPr>
              <a:spcBef>
                <a:spcPts val="0"/>
              </a:spcBef>
            </a:pPr>
            <a:r>
              <a:rPr lang="en-US" sz="1600" dirty="0"/>
              <a:t>The three domains of living organisms. Bacteria and Archaea are both prokaryotes but differ enough to be placed in separate domains. An ancestor of modern Archaea is believed to have given rise to Eukarya, the third domain of life. Major groups of Archaea and Bacteria are shown.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 The trunk of the phylogenetic tree is a universal ancestor. The tree forms two branches. One branch leads to the domain bacteria, which includes the phyla proteobacteria, chlamydias, spirochetes, cyanobacteria, and Gram-positive bacteria. The other branch branches again, into the eukarya and archaea domains. Domain archaea includes the phyla euryarchaeotes, crenarchaeotes, nanoarchaeotes, and korarchaeotea.">
            <a:extLst>
              <a:ext uri="{FF2B5EF4-FFF2-40B4-BE49-F238E27FC236}">
                <a16:creationId xmlns:a16="http://schemas.microsoft.com/office/drawing/2014/main" id="{0D52231B-4728-34C3-D411-D0801C3BEAB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0000" y="1041686"/>
            <a:ext cx="4064000" cy="375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323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5081286" y="908234"/>
            <a:ext cx="3438825" cy="5378842"/>
          </a:xfrm>
        </p:spPr>
        <p:txBody>
          <a:bodyPr>
            <a:normAutofit/>
          </a:bodyPr>
          <a:lstStyle/>
          <a:p>
            <a:pPr>
              <a:spcBef>
                <a:spcPts val="0"/>
              </a:spcBef>
            </a:pPr>
            <a:r>
              <a:rPr lang="en-US" sz="1600" dirty="0"/>
              <a:t>Phylum </a:t>
            </a:r>
            <a:r>
              <a:rPr lang="en-US" sz="1600" i="1" dirty="0"/>
              <a:t>Proteobacteria</a:t>
            </a:r>
            <a:r>
              <a:rPr lang="en-US" sz="1600" dirty="0"/>
              <a:t> is one of up to 52 bacteria phyla. </a:t>
            </a:r>
            <a:r>
              <a:rPr lang="en-US" sz="1600" i="1" dirty="0"/>
              <a:t>Proteobacteria</a:t>
            </a:r>
            <a:r>
              <a:rPr lang="en-US" sz="1600" dirty="0"/>
              <a:t> is further subdivided into five classes, Alpha through Epsilon. </a:t>
            </a:r>
          </a:p>
          <a:p>
            <a:pPr>
              <a:spcBef>
                <a:spcPts val="0"/>
              </a:spcBef>
            </a:pPr>
            <a:r>
              <a:rPr lang="en-US" sz="1200" dirty="0"/>
              <a:t>(credit “Rickettsia rickettsia”: modification of work by CDC; credit “Spirillum minus”: modification of work by </a:t>
            </a:r>
            <a:r>
              <a:rPr lang="en-US" sz="1200" dirty="0" err="1"/>
              <a:t>Wolframm</a:t>
            </a:r>
            <a:r>
              <a:rPr lang="en-US" sz="1200" dirty="0"/>
              <a:t> </a:t>
            </a:r>
            <a:r>
              <a:rPr lang="en-US" sz="1200" dirty="0" err="1"/>
              <a:t>Adlassnig</a:t>
            </a:r>
            <a:r>
              <a:rPr lang="en-US" sz="1200" dirty="0"/>
              <a:t>; credit “Vibrio cholera”: modification of work by Janice Haney </a:t>
            </a:r>
            <a:r>
              <a:rPr lang="en-US" sz="1200" dirty="0" err="1"/>
              <a:t>Carr</a:t>
            </a:r>
            <a:r>
              <a:rPr lang="en-US" sz="1200" dirty="0"/>
              <a:t>, CDC; credit “</a:t>
            </a:r>
            <a:r>
              <a:rPr lang="en-US" sz="1200" dirty="0" err="1"/>
              <a:t>Desulfovibrio</a:t>
            </a:r>
            <a:r>
              <a:rPr lang="en-US" sz="1200" dirty="0"/>
              <a:t> vulgaris”: modification of work by Graham Bradley; credit “Campylobacter”: modification of work by De Wood, Pooley, USDA, ARS, EMU; scale-bar data from Matt Russell)</a:t>
            </a:r>
            <a:endParaRPr lang="en-US" sz="100" dirty="0"/>
          </a:p>
        </p:txBody>
      </p:sp>
      <p:pic>
        <p:nvPicPr>
          <p:cNvPr id="3" name="Picture 2" descr="Characteristics of the five phyla of bacteria are described. The first phylum described is proteobacteria, which includes five classes, alpha, beta, gamma, delta and epsilon. Most species of Alpha Proteobacteria are photoautotrophic but some are symbionts of plants and animals, and others are pathogens. Eukaryotic mitochondria are thought be derived from bacteria in this group. Representative species include Rhizobium, a nitrogen-fixing endosymbiont associated with the roots of legumes, and Rickettsia, obligate intracellular parasite that causes typhus and Rocky Mountain Spotted Fever (but not rickets, which is caused by Vitamin C deficiency). A micrograph shows rod-shaped Rickettsia rickettsii inside a much larger eukaryotic cell. Beta Proteobacteria is a diverse group of bacteria. Some species play an important role in the nitrogen cycle. Representative species include Nitrosomas, which oxidize ammonia into nitrate, and Spirillum minus, which causes rat bite fever. A micrograph of spiral-shaped Spirillum minus is shown. Gamma Proteobacteria include many are beneficial symbionts that populate the human gut, as well as familiar human pathogens. Some species from this subgroup oxidize sulfur compounds. Representative species include Escherichia coli, normally beneficial microbe of the human gut, but some strains cause disease; Salmonella, certain strains of which cause food poisoning, and typhoid fever; Yersinia pestis–the causative agent of  Bubonic plague; Psuedomonas aeruganosa– causes lung infections; Vibrio cholera, the causative agent of cholera, and Chromatium–sulfur producing bacteria bacteria that oxidize sulfur, producing H2S. Micrograph shows rod-shaped Vibrio cholera, which are about 1 micron long. Some species of delta Proteobacteria generate a spore-forming fruiting body in adverse conditions. Others reduce sulfate and sulfur. Representative species include Myxobacteria, which generate spore-forming fruiting bodies in adverse conditions and Desulfovibrio vulgaris, an aneorobic, sulfur-reducing bacterium. Micrograph shows a bent rod-shaped Desulfovibrio vulgaris bacterium with a long flagellum. Epsilon Proteobacteria includes many species that inhabit the digestive tract of animals as symbionts or pathogens. Bacteria from this group have been found in deep-sea hydrothermal vents and cold seep habitats. The next phylum described is chlamydias. All members of this group are obligate intracellular parasites of animal cells. Cells walls lack peptidoglycan. Micrograph shows a pap smear of cells infected with Chlamydia trachomatis. Chlamydia infection is the most common sexually transmitted disease and can lead to blindness. All members of the phylum Spirochetes have spiral-shaped cells. Most are free-living anaerobes, but some are pathogenic. Flagella run lengthwise in the periplasmic space between the inner and outer membrane. Representative species include Treponema pallidum, the causative agent of syphilis and Borrelia burgdorferi, the causative agent of Lyme disease Micrograph shows corkscrew-shaped Trepanema pallidum, about 1 micron across. Bacteria in the phylum Cyanobacteria, also known as blue-green algae, obtain their energy through photosynthesis. They are ubiquitous, found in terrestrial, marine, and freshwater environments. Eukaryotic chloroplasts are thought be derived from bacteria in this group.  The cyanobacterium Prochlorococcus is believed to be the most abundant photosynthetic organism on earth, responsible for generating half the world’s oxygen. Micrograph shows a long, thin rod-shaped species called Phormidium. Gram-positive Bacteria have a thick cell wall and lack an outer membrane. Soil-dwelling members of this subgroup decompose organic matter. Some species cause disease. Representative species include Bacillus anthracis, which causes anthrax; Clostridium botulinum, which causes botulism; Clostridium difficile, which causes diarrhea during antibiotic therapy; Streptomyces, from which many antibiotics, including streptomyocin, are derived; and Mycoplasmas, the smallest known bacteria, which lack a cell wall. Some are free-living, and some are pathogenic. Micrograph shows Clostridium difficile, which are rod-shaped and about 3 microns long.">
            <a:extLst>
              <a:ext uri="{FF2B5EF4-FFF2-40B4-BE49-F238E27FC236}">
                <a16:creationId xmlns:a16="http://schemas.microsoft.com/office/drawing/2014/main" id="{C06EA1EB-0EAC-7FE4-0550-FA1F1284828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12789" y="963384"/>
            <a:ext cx="4249856" cy="5378842"/>
          </a:xfrm>
          <a:prstGeom prst="rect">
            <a:avLst/>
          </a:prstGeom>
        </p:spPr>
      </p:pic>
    </p:spTree>
    <p:extLst>
      <p:ext uri="{BB962C8B-B14F-4D97-AF65-F5344CB8AC3E}">
        <p14:creationId xmlns:p14="http://schemas.microsoft.com/office/powerpoint/2010/main" val="291292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5532699" y="908234"/>
            <a:ext cx="2987412" cy="5378842"/>
          </a:xfrm>
        </p:spPr>
        <p:txBody>
          <a:bodyPr>
            <a:normAutofit/>
          </a:bodyPr>
          <a:lstStyle/>
          <a:p>
            <a:pPr>
              <a:spcBef>
                <a:spcPts val="0"/>
              </a:spcBef>
            </a:pPr>
            <a:r>
              <a:rPr lang="en-US" sz="1600" dirty="0"/>
              <a:t>Chlamydia, Spirochetes, Cyanobacteria, and Gram-positive bacteria are described in this table. Note that bacterial shape is not phylum-dependent; bacteria within a phylum may be cocci, rod-shaped, or spiral. </a:t>
            </a:r>
          </a:p>
          <a:p>
            <a:pPr>
              <a:spcBef>
                <a:spcPts val="0"/>
              </a:spcBef>
            </a:pPr>
            <a:r>
              <a:rPr lang="en-US" sz="1200" dirty="0"/>
              <a:t>(credit “Chlamydia trachomatis”: modification of work by Dr. Lance Liotta Laboratory, NCI; credit “Treponema pallidum”: modification of work by Dr. David Cox, CDC; credit “</a:t>
            </a:r>
            <a:r>
              <a:rPr lang="en-US" sz="1200" dirty="0" err="1"/>
              <a:t>Phormidium</a:t>
            </a:r>
            <a:r>
              <a:rPr lang="en-US" sz="1200" dirty="0"/>
              <a:t>”: modification of work by USGS; credit “Clostridium difficile”: modification of work by Lois S. Wiggs, CDC; scale-bar data from Matt Russell)</a:t>
            </a:r>
            <a:endParaRPr lang="en-US" sz="100" dirty="0"/>
          </a:p>
        </p:txBody>
      </p:sp>
      <p:pic>
        <p:nvPicPr>
          <p:cNvPr id="15362" name="Picture 2" descr="This table that describes four types of bacteria, Chlamydia, Spirochaetae, Cyanobacteria, and Gram-positive. The table is organized by phylum, their representative organisms, and a representative micrograph">
            <a:extLst>
              <a:ext uri="{FF2B5EF4-FFF2-40B4-BE49-F238E27FC236}">
                <a16:creationId xmlns:a16="http://schemas.microsoft.com/office/drawing/2014/main" id="{929908D8-0B00-46FB-57EA-D10A360A99C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4670" y="954533"/>
            <a:ext cx="4653372" cy="49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8252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5254906" y="908234"/>
            <a:ext cx="3265205" cy="5378842"/>
          </a:xfrm>
        </p:spPr>
        <p:txBody>
          <a:bodyPr>
            <a:normAutofit/>
          </a:bodyPr>
          <a:lstStyle/>
          <a:p>
            <a:pPr>
              <a:spcBef>
                <a:spcPts val="0"/>
              </a:spcBef>
            </a:pPr>
            <a:r>
              <a:rPr lang="en-US" sz="1600" dirty="0"/>
              <a:t>Archaea are separated into four phyla: the </a:t>
            </a:r>
            <a:r>
              <a:rPr lang="en-US" sz="1600" dirty="0" err="1"/>
              <a:t>Korarchaeota</a:t>
            </a:r>
            <a:r>
              <a:rPr lang="en-US" sz="1600" dirty="0"/>
              <a:t>, </a:t>
            </a:r>
            <a:r>
              <a:rPr lang="en-US" sz="1600" dirty="0" err="1"/>
              <a:t>Euryarchaeota</a:t>
            </a:r>
            <a:r>
              <a:rPr lang="en-US" sz="1600" dirty="0"/>
              <a:t>, </a:t>
            </a:r>
            <a:r>
              <a:rPr lang="en-US" sz="1600" dirty="0" err="1"/>
              <a:t>Crenarchaeota</a:t>
            </a:r>
            <a:r>
              <a:rPr lang="en-US" sz="1600" dirty="0"/>
              <a:t>, and </a:t>
            </a:r>
            <a:r>
              <a:rPr lang="en-US" sz="1600" dirty="0" err="1"/>
              <a:t>Nanoarchaeota</a:t>
            </a:r>
            <a:r>
              <a:rPr lang="en-US" sz="1600" dirty="0"/>
              <a:t>. </a:t>
            </a:r>
          </a:p>
          <a:p>
            <a:pPr>
              <a:spcBef>
                <a:spcPts val="0"/>
              </a:spcBef>
            </a:pPr>
            <a:r>
              <a:rPr lang="en-US" sz="1200" dirty="0"/>
              <a:t>(credit “Halobacterium”: modification of work by NASA; credit “</a:t>
            </a:r>
            <a:r>
              <a:rPr lang="en-US" sz="1200" dirty="0" err="1"/>
              <a:t>Nanoarchaeotum</a:t>
            </a:r>
            <a:r>
              <a:rPr lang="en-US" sz="1200" dirty="0"/>
              <a:t> </a:t>
            </a:r>
            <a:r>
              <a:rPr lang="en-US" sz="1200" dirty="0" err="1"/>
              <a:t>equitans</a:t>
            </a:r>
            <a:r>
              <a:rPr lang="en-US" sz="1200" dirty="0"/>
              <a:t>”: modification of work by Karl O. Stetter; credit “</a:t>
            </a:r>
            <a:r>
              <a:rPr lang="en-US" sz="1200" dirty="0" err="1"/>
              <a:t>korarchaeota</a:t>
            </a:r>
            <a:r>
              <a:rPr lang="en-US" sz="1200" dirty="0"/>
              <a:t>”: modification of work by Office of Science of the U.S. Dept. of Energy; scale-bar data from Matt Russell)</a:t>
            </a:r>
            <a:endParaRPr lang="en-US" sz="100" dirty="0"/>
          </a:p>
        </p:txBody>
      </p:sp>
      <p:pic>
        <p:nvPicPr>
          <p:cNvPr id="3" name="Picture 2" descr="Characteristics of the four phyla of archaea are described. Euryarchaeotes includes methanogens, which produce methane as a metabolic waste product, and halobacteria, which live in an extreme saline environment. Methanogens cause flatulence in humans and other animals. Halobacteria can grow in large blooms that appear reddish, due to the presence of bacterirhodopsin in the membrane. Bacteriorhodopsin is related to the retinal pigment rhodopsin. Micrograph shows rod-shaped Halobacterium. Members of the ubiquitous Crenarchaeotes phylum play an important role in the fixation of carbon. Many members of this group are sulfur-dependent extremophiles. Some are thermophilic or hyperthermophilic. Micrograph shows cocci-shaped Sulfolobus, a genus which grows in volcanic springs at temperatures between 75° and 80°C and at a pH between 2 and 3. The phylum Nanoarchaeotes currently contains only one species, Nanoarchaeum equitans, which has been isolated from the bottom of the Atlantic Ocean, and from the a hydrothermal vent at Yellowstone National Park. It is an obligate symbiont with Ignococcus, another species of archaebacteria. Micrograph shows two small, round N. equitans cells attached to a larger Ignococcus cell. Korarchaeotes are considered to be one of the most primitive forms of life and so far have only been found in the Obsidian Pool, a hot spring at Yellowstone National Park. Micrograph shows a variety of specimens from this group which vary in shape.">
            <a:extLst>
              <a:ext uri="{FF2B5EF4-FFF2-40B4-BE49-F238E27FC236}">
                <a16:creationId xmlns:a16="http://schemas.microsoft.com/office/drawing/2014/main" id="{8CADA1B4-46EF-08E3-552E-1229C5B4F33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42978" y="958010"/>
            <a:ext cx="4413222" cy="5428618"/>
          </a:xfrm>
          <a:prstGeom prst="rect">
            <a:avLst/>
          </a:prstGeom>
        </p:spPr>
      </p:pic>
    </p:spTree>
    <p:extLst>
      <p:ext uri="{BB962C8B-B14F-4D97-AF65-F5344CB8AC3E}">
        <p14:creationId xmlns:p14="http://schemas.microsoft.com/office/powerpoint/2010/main" val="1414380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81287" y="1186003"/>
            <a:ext cx="3401026" cy="5145349"/>
          </a:xfrm>
        </p:spPr>
        <p:txBody>
          <a:bodyPr>
            <a:normAutofit/>
          </a:bodyPr>
          <a:lstStyle/>
          <a:p>
            <a:pPr>
              <a:spcBef>
                <a:spcPts val="0"/>
              </a:spcBef>
            </a:pPr>
            <a:r>
              <a:rPr lang="en-US" sz="1600" dirty="0"/>
              <a:t>Archaeal phospholipids differ from those found in Bacteria and Eukarya in two ways. First, they have branched phytanyl sidechains instead of linear ones. Second, an ether bond instead of an ester bond connects the lipid to the glycerol.</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This illustration compares phospholipids from Bacteria and Eukarya to those from Archaea. In Bacteria and Eukarya, fatty acids are attached to glycerol by an ester linkage, while in Archaea, isoprene chains are linked to glycerol by an ether linkage. In the ester linkage, the first carbon in the fatty acid chain has an oxygen double-bonded to it, whereas in the ether linkage, it does not. In Archaea, the isoprene chains have methyl groups branching off from them, whereas such branches are absent in Bacteria and Eukarya. Both types of phospholipids result in similar lipid bilayers.">
            <a:extLst>
              <a:ext uri="{FF2B5EF4-FFF2-40B4-BE49-F238E27FC236}">
                <a16:creationId xmlns:a16="http://schemas.microsoft.com/office/drawing/2014/main" id="{8963E13A-A1F1-A9AD-2D2C-73F3F3B69CE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7499" y="1186003"/>
            <a:ext cx="4064000" cy="425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3720433"/>
            <a:ext cx="7820625" cy="2610920"/>
          </a:xfrm>
        </p:spPr>
        <p:txBody>
          <a:bodyPr>
            <a:normAutofit/>
          </a:bodyPr>
          <a:lstStyle/>
          <a:p>
            <a:pPr>
              <a:spcBef>
                <a:spcPts val="0"/>
              </a:spcBef>
            </a:pPr>
            <a:r>
              <a:rPr lang="en-US" sz="1600" dirty="0"/>
              <a:t>Bacteria are divided into two major groups: Gram positive and Gram negative. Both groups have a cell wall composed of peptidoglycan: in Gram-positive bacteria, the wall is thick, whereas in Gram-negative bacteria, the wall is thin. In Gram-negative bacteria, the cell wall is surrounded by an outer membrane that contains lipopolysaccharides and lipoproteins. Porins are proteins in this cell membrane that allow substances to pass through the outer membrane of Gram-negative bacteria. In Gram-positive bacteria, lipoteichoic acid anchors the cell wall to the cell membrane. </a:t>
            </a:r>
          </a:p>
          <a:p>
            <a:pPr>
              <a:spcBef>
                <a:spcPts val="0"/>
              </a:spcBef>
            </a:pPr>
            <a:r>
              <a:rPr lang="en-US" sz="1200" dirty="0"/>
              <a:t>(credit: modification of work by "Franciscosp2"/Wikimedia Commons)</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The left illustration shows the cell wall of Gram-positive bacteria. The cell wall is a thick layer of peptidoglycan that exists outside the plasma membrane. A long, thin molecule called lipoteichoic acid anchors the cell wall to the cell membrane. The right illustration shows Gram-negative bacteria. In Gram-negative bacteria, a thin peptidoglycan cell wall is sandwiched between an outer and an inner plasma membrane. The space between the two membranes is called the periplasmic space. Lipoproteins anchor the cell wall to the outer membrane. Lipopolysaccharides protrude from the outer membrane. Porins are proteins in the outer membrane that allow entry of substances.">
            <a:extLst>
              <a:ext uri="{FF2B5EF4-FFF2-40B4-BE49-F238E27FC236}">
                <a16:creationId xmlns:a16="http://schemas.microsoft.com/office/drawing/2014/main" id="{6ADCD88E-F8F4-28CB-7FE3-376DA2901B2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905000" y="1235678"/>
            <a:ext cx="5334000" cy="234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295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085863"/>
            <a:ext cx="7820625" cy="2212788"/>
          </a:xfrm>
        </p:spPr>
        <p:txBody>
          <a:bodyPr>
            <a:normAutofit/>
          </a:bodyPr>
          <a:lstStyle/>
          <a:p>
            <a:pPr>
              <a:spcBef>
                <a:spcPts val="0"/>
              </a:spcBef>
            </a:pPr>
            <a:r>
              <a:rPr lang="en-US" sz="1600" dirty="0"/>
              <a:t>Besides binary fission, there are three other mechanisms by which prokaryotes can exchange DNA. In </a:t>
            </a:r>
            <a:r>
              <a:rPr lang="en-US" sz="1600" dirty="0">
                <a:solidFill>
                  <a:srgbClr val="72A510"/>
                </a:solidFill>
              </a:rPr>
              <a:t>(a)</a:t>
            </a:r>
            <a:r>
              <a:rPr lang="en-US" sz="1600" dirty="0"/>
              <a:t> transformation, the cell takes up prokaryotic DNA directly from the environment. The DNA may remain separate as plasmid DNA or be incorporated into the host genome. In </a:t>
            </a:r>
            <a:r>
              <a:rPr lang="en-US" sz="1600" dirty="0">
                <a:solidFill>
                  <a:srgbClr val="72A510"/>
                </a:solidFill>
              </a:rPr>
              <a:t>(b)</a:t>
            </a:r>
            <a:r>
              <a:rPr lang="en-US" sz="1600" dirty="0"/>
              <a:t> transduction, a bacteriophage injects DNA into the cell that contains a small fragment of DNA from a different prokaryote. In </a:t>
            </a:r>
            <a:r>
              <a:rPr lang="en-US" sz="1600" dirty="0">
                <a:solidFill>
                  <a:srgbClr val="72A510"/>
                </a:solidFill>
              </a:rPr>
              <a:t>(c)</a:t>
            </a:r>
            <a:r>
              <a:rPr lang="en-US" sz="1600" dirty="0"/>
              <a:t> conjugation, DNA is transferred from one cell to another via a mating bridge that connects the two cells after the sex pilus draws the two bacteria close enough to form the bridge.</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482" name="Picture 2" descr=" Illustration A shows a small, circular piece of DNA being absorbed by a cell. Illustration C shows a bacteriophage injecting DNA into a prokaryotic cell. The DNA then gets incorporated in the genome. Illustration C shows two bacteria connected by a pilus. A small loop of DNA is transferred from one cell to another via the pilus.">
            <a:extLst>
              <a:ext uri="{FF2B5EF4-FFF2-40B4-BE49-F238E27FC236}">
                <a16:creationId xmlns:a16="http://schemas.microsoft.com/office/drawing/2014/main" id="{4FCB19B9-6D3A-0CFF-9C0F-E06BD4F8EA2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46249" y="1291031"/>
            <a:ext cx="5651500" cy="260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05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613720"/>
            <a:ext cx="7872712" cy="742804"/>
          </a:xfrm>
        </p:spPr>
        <p:txBody>
          <a:bodyPr>
            <a:normAutofit/>
          </a:bodyPr>
          <a:lstStyle/>
          <a:p>
            <a:r>
              <a:rPr lang="en-US" sz="1550" dirty="0"/>
              <a:t>Prokaryotes play a significant role in continuously moving carbon through the biosphere. </a:t>
            </a:r>
          </a:p>
          <a:p>
            <a:r>
              <a:rPr lang="en-US" sz="1200" dirty="0"/>
              <a:t>(credit: modification of work by John M. Evans and Howard Perlman, USGS) </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This illustration shows the role of bacteria in the carbon cycle. Bacteria break down organic carbon, which is released as carbon dioxide into the atmosphere.">
            <a:extLst>
              <a:ext uri="{FF2B5EF4-FFF2-40B4-BE49-F238E27FC236}">
                <a16:creationId xmlns:a16="http://schemas.microsoft.com/office/drawing/2014/main" id="{409FF1D1-8B29-3089-9D67-4C0369EE415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45805" y="934775"/>
            <a:ext cx="6652389" cy="4632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9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5104434"/>
            <a:ext cx="7820625" cy="1309965"/>
          </a:xfrm>
        </p:spPr>
        <p:txBody>
          <a:bodyPr>
            <a:normAutofit/>
          </a:bodyPr>
          <a:lstStyle/>
          <a:p>
            <a:pPr>
              <a:spcBef>
                <a:spcPts val="0"/>
              </a:spcBef>
            </a:pPr>
            <a:r>
              <a:rPr lang="en-US" sz="1600" dirty="0"/>
              <a:t>Prokaryotes play a key role in the nitrogen cycle. </a:t>
            </a:r>
          </a:p>
          <a:p>
            <a:pPr>
              <a:spcBef>
                <a:spcPts val="0"/>
              </a:spcBef>
            </a:pPr>
            <a:r>
              <a:rPr lang="en-US" sz="1200" dirty="0"/>
              <a:t>(credit: Environmental Protection Agency)</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his illustration shows the role of bacteria in the nitrogen cycle. Nitrogen-fixing bacteria in root nodules of legumes convert nitrogen gas, or N2, into organic nitrogen found in plants. Nitrogen-fixing soil bacteria produce ammonium ion, or NH4+. Decomposers, including bacteria and fungi, decompose organic matter, also releasing NH4+. Nitrification is the process by which nitrifying bacteria produce nitrites (NO2-) and nitrates (NO3-). Nitrates are assimilated by plants, then animals, then decomposers. Denitrifying bacteria convert nitrates to nitrogen gas, completing the cycle.">
            <a:extLst>
              <a:ext uri="{FF2B5EF4-FFF2-40B4-BE49-F238E27FC236}">
                <a16:creationId xmlns:a16="http://schemas.microsoft.com/office/drawing/2014/main" id="{9B411B69-9DD3-6E2D-C62D-5E8963598A6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58999" y="1134560"/>
            <a:ext cx="4826000" cy="3848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46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3919191"/>
            <a:ext cx="7872712" cy="2400586"/>
          </a:xfrm>
        </p:spPr>
        <p:txBody>
          <a:bodyPr>
            <a:normAutofit/>
          </a:bodyPr>
          <a:lstStyle/>
          <a:p>
            <a:pPr>
              <a:spcBef>
                <a:spcPts val="0"/>
              </a:spcBef>
            </a:pPr>
            <a:r>
              <a:rPr lang="en-US" sz="1600" i="1" dirty="0"/>
              <a:t>Salmonella enterica </a:t>
            </a:r>
            <a:r>
              <a:rPr lang="en-US" sz="1600" dirty="0"/>
              <a:t>serovar Typhi, the causative agent of Typhoid fever, is a Gram-negative, rod-shaped gamma protobacterium. Typhoid fever, which is spread through feces, causes intestinal hemorrhage, high fever, delirium and dehydration. Today, between 16 and 33 million cases of this re-emerging disease occur annually, resulting in over 200,000 deaths. Carriers of the disease can be asymptomatic. In a famous case in the early 1900s, a cook named Mary Mallon unknowingly spread the disease to over fifty people, three of whom died. Other </a:t>
            </a:r>
            <a:r>
              <a:rPr lang="en-US" sz="1600" i="1" dirty="0"/>
              <a:t>Salmonella</a:t>
            </a:r>
            <a:r>
              <a:rPr lang="en-US" sz="1600" dirty="0"/>
              <a:t> serotypes cause food poisoning. </a:t>
            </a:r>
          </a:p>
          <a:p>
            <a:pPr>
              <a:spcBef>
                <a:spcPts val="0"/>
              </a:spcBef>
            </a:pPr>
            <a:r>
              <a:rPr lang="en-US" sz="1200" dirty="0"/>
              <a:t>(credit: modification of work by NCI, CDC)</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Micrograph shows pink rod-shaped bacteria.">
            <a:extLst>
              <a:ext uri="{FF2B5EF4-FFF2-40B4-BE49-F238E27FC236}">
                <a16:creationId xmlns:a16="http://schemas.microsoft.com/office/drawing/2014/main" id="{1100C363-F1B1-B1F3-A4C1-AAAEA9C6619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0000" y="1027251"/>
            <a:ext cx="4064000" cy="275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981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3774354"/>
            <a:ext cx="7872712" cy="2545423"/>
          </a:xfrm>
        </p:spPr>
        <p:txBody>
          <a:bodyPr>
            <a:normAutofit/>
          </a:bodyPr>
          <a:lstStyle/>
          <a:p>
            <a:pPr>
              <a:spcBef>
                <a:spcPts val="0"/>
              </a:spcBef>
            </a:pPr>
            <a:r>
              <a:rPr lang="en-US" sz="1600" dirty="0"/>
              <a:t>The </a:t>
            </a:r>
            <a:r>
              <a:rPr lang="en-US" sz="1600" dirty="0">
                <a:solidFill>
                  <a:srgbClr val="72A510"/>
                </a:solidFill>
              </a:rPr>
              <a:t>(a)</a:t>
            </a:r>
            <a:r>
              <a:rPr lang="en-US" sz="1600" dirty="0"/>
              <a:t> Great Plague of London killed an estimated 200,000 people, or about twenty percent of the city’s population. The causative agent, the </a:t>
            </a:r>
            <a:r>
              <a:rPr lang="en-US" sz="1600" dirty="0">
                <a:solidFill>
                  <a:srgbClr val="72A510"/>
                </a:solidFill>
              </a:rPr>
              <a:t>(b)</a:t>
            </a:r>
            <a:r>
              <a:rPr lang="en-US" sz="1600" dirty="0"/>
              <a:t> bacterium </a:t>
            </a:r>
            <a:r>
              <a:rPr lang="en-US" sz="1600" i="1" dirty="0"/>
              <a:t>Yersinia pestis</a:t>
            </a:r>
            <a:r>
              <a:rPr lang="en-US" sz="1600" dirty="0"/>
              <a:t>, is a Gram-negative, rod-shaped bacterium from the class Gamma Proteobacteria. The disease is transmitted through the bite of an infected flea, which is infected by a rodent. Symptoms include swollen lymph nodes, fever, seizure, vomiting of blood, and </a:t>
            </a:r>
            <a:r>
              <a:rPr lang="en-US" sz="1600" dirty="0">
                <a:solidFill>
                  <a:srgbClr val="72A510"/>
                </a:solidFill>
              </a:rPr>
              <a:t>(c)</a:t>
            </a:r>
            <a:r>
              <a:rPr lang="en-US" sz="1600" dirty="0"/>
              <a:t> gangrene. </a:t>
            </a:r>
          </a:p>
          <a:p>
            <a:pPr>
              <a:spcBef>
                <a:spcPts val="0"/>
              </a:spcBef>
            </a:pPr>
            <a:r>
              <a:rPr lang="en-US" sz="1200" dirty="0"/>
              <a:t>(credit b: Rocky Mountain Laboratories, NIAID, NIH; scale-bar data from Matt Russell; credit c: Textbook of Military Medicine, Washington, D.C., U.S. Dept. of the Army, Office of the Surgeon General, Borden Institute)</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Illustration A shows two men loading a dead body onto a cart. Another body lies in the street. Label beneath the illustration says, “Plague in 1665.” Micrograph B shows rod-shaped bacteria. Photo C shows a man with black gangrene on his fingers, arm, nose and lips.">
            <a:extLst>
              <a:ext uri="{FF2B5EF4-FFF2-40B4-BE49-F238E27FC236}">
                <a16:creationId xmlns:a16="http://schemas.microsoft.com/office/drawing/2014/main" id="{226BF52D-75E2-96CA-4DF1-2F98D2AC6B8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79229" y="1149922"/>
            <a:ext cx="6585542" cy="2545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730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462079"/>
            <a:ext cx="7872712" cy="1857698"/>
          </a:xfrm>
        </p:spPr>
        <p:txBody>
          <a:bodyPr>
            <a:normAutofit/>
          </a:bodyPr>
          <a:lstStyle/>
          <a:p>
            <a:pPr>
              <a:spcBef>
                <a:spcPts val="0"/>
              </a:spcBef>
            </a:pPr>
            <a:r>
              <a:rPr lang="en-US" sz="1600" dirty="0"/>
              <a:t>The map shows regions where bacterial diseases are emerging or reemerging. </a:t>
            </a:r>
          </a:p>
          <a:p>
            <a:pPr>
              <a:spcBef>
                <a:spcPts val="0"/>
              </a:spcBef>
            </a:pPr>
            <a:r>
              <a:rPr lang="en-US" sz="1200" dirty="0"/>
              <a:t>(credit: modification of work by NIH)</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7650" name="Picture 2" descr="Emerging or re-emerging bacterial diseases are shown on a world map. Multidrug-resistant tuberculosis is emerging in North America, Europe, and Asia. Vancomycin-resistant Staphylococcus aureus and E. coli O157:H7 are emerging in North America and East Asia. Lyme disease is spreading in North America. Cholera is emerging in Africa and South America. Diptheria and typhoid fever are re-emerging in Asia.">
            <a:extLst>
              <a:ext uri="{FF2B5EF4-FFF2-40B4-BE49-F238E27FC236}">
                <a16:creationId xmlns:a16="http://schemas.microsoft.com/office/drawing/2014/main" id="{F3A77AEC-31B3-7154-64FE-7B20A1E0DBB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905000" y="1127245"/>
            <a:ext cx="5334000" cy="309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73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3995383"/>
            <a:ext cx="7872712" cy="2324394"/>
          </a:xfrm>
        </p:spPr>
        <p:txBody>
          <a:bodyPr>
            <a:normAutofit/>
          </a:bodyPr>
          <a:lstStyle/>
          <a:p>
            <a:pPr>
              <a:spcBef>
                <a:spcPts val="0"/>
              </a:spcBef>
            </a:pPr>
            <a:r>
              <a:rPr lang="en-US" sz="1550" dirty="0"/>
              <a:t>Lyme disease often, but not always, results in </a:t>
            </a:r>
            <a:r>
              <a:rPr lang="en-US" sz="1550" dirty="0">
                <a:solidFill>
                  <a:srgbClr val="72A510"/>
                </a:solidFill>
              </a:rPr>
              <a:t>(a)</a:t>
            </a:r>
            <a:r>
              <a:rPr lang="en-US" sz="1550" dirty="0"/>
              <a:t> a characteristic bullseye rash. The disease is caused by a </a:t>
            </a:r>
            <a:r>
              <a:rPr lang="en-US" sz="1550" dirty="0">
                <a:solidFill>
                  <a:srgbClr val="72A510"/>
                </a:solidFill>
              </a:rPr>
              <a:t>(b)</a:t>
            </a:r>
            <a:r>
              <a:rPr lang="en-US" sz="1550" dirty="0"/>
              <a:t> Gram-negative spirochete bacterium of the genus </a:t>
            </a:r>
            <a:r>
              <a:rPr lang="en-US" sz="1550" i="1" dirty="0"/>
              <a:t>Borrelia</a:t>
            </a:r>
            <a:r>
              <a:rPr lang="en-US" sz="1550" dirty="0"/>
              <a:t>. The bacteria </a:t>
            </a:r>
            <a:r>
              <a:rPr lang="en-US" sz="1550" dirty="0">
                <a:solidFill>
                  <a:srgbClr val="72A510"/>
                </a:solidFill>
              </a:rPr>
              <a:t>(c)</a:t>
            </a:r>
            <a:r>
              <a:rPr lang="en-US" sz="1550" dirty="0"/>
              <a:t> infect ticks, which in turns infect mice. Deer are the preferred secondary host, but the ticks also may feed on humans. Untreated, the disease causes chronic disorders in the nervous system, eyes, joints, and heart. The disease is named after Lyme, Connecticut, where an outbreak occurred in 1995 and has subsequently spread. The disease is not new, however. Genetic evidence suggests that </a:t>
            </a:r>
            <a:r>
              <a:rPr lang="en-US" sz="1550" dirty="0" err="1"/>
              <a:t>Ötzi</a:t>
            </a:r>
            <a:r>
              <a:rPr lang="en-US" sz="1550" dirty="0"/>
              <a:t> the Iceman, a 5,300-year-old mummy found in the Alps, was infected with </a:t>
            </a:r>
            <a:r>
              <a:rPr lang="en-US" sz="1550" i="1" dirty="0"/>
              <a:t>Borrelia</a:t>
            </a:r>
            <a:r>
              <a:rPr lang="en-US" sz="1550" dirty="0"/>
              <a:t>. </a:t>
            </a:r>
          </a:p>
          <a:p>
            <a:pPr>
              <a:spcBef>
                <a:spcPts val="0"/>
              </a:spcBef>
            </a:pPr>
            <a:r>
              <a:rPr lang="en-US" sz="1300" dirty="0"/>
              <a:t>(credit a: James </a:t>
            </a:r>
            <a:r>
              <a:rPr lang="en-US" sz="1300" dirty="0" err="1"/>
              <a:t>Gathany</a:t>
            </a:r>
            <a:r>
              <a:rPr lang="en-US" sz="1300" dirty="0"/>
              <a:t>, CDC; credit b: CDC;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9698" name="Picture 2" descr="Part A shows the red, bullseye-shaped rash of a person infected with Borrelia. Part B shows a micrograph of Borrelia, which look like tiny corkscrews. Part C shows the life cycle of the bacteria, which begins when Borrelia infect a tick egg. The egg hatches into larva, which feeds on a mouse, then into a nymph, which also feeds on a mouse. The nymph feeds again, this time on a deer, or sometimes a human.">
            <a:extLst>
              <a:ext uri="{FF2B5EF4-FFF2-40B4-BE49-F238E27FC236}">
                <a16:creationId xmlns:a16="http://schemas.microsoft.com/office/drawing/2014/main" id="{EB59B982-B41A-3890-2700-A6351897FA8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57064" y="1071591"/>
            <a:ext cx="6429872" cy="2743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285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3321934"/>
            <a:ext cx="7872712" cy="2997843"/>
          </a:xfrm>
        </p:spPr>
        <p:txBody>
          <a:bodyPr>
            <a:normAutofit/>
          </a:bodyPr>
          <a:lstStyle/>
          <a:p>
            <a:pPr>
              <a:spcBef>
                <a:spcPts val="0"/>
              </a:spcBef>
            </a:pPr>
            <a:r>
              <a:rPr lang="en-US" sz="1600" dirty="0">
                <a:solidFill>
                  <a:srgbClr val="72A510"/>
                </a:solidFill>
              </a:rPr>
              <a:t>(a)</a:t>
            </a:r>
            <a:r>
              <a:rPr lang="en-US" sz="1600" dirty="0"/>
              <a:t> Vegetable sprouts grown at an organic farm were the cause of an </a:t>
            </a:r>
            <a:r>
              <a:rPr lang="en-US" sz="1600" dirty="0">
                <a:solidFill>
                  <a:srgbClr val="72A510"/>
                </a:solidFill>
              </a:rPr>
              <a:t>(b)</a:t>
            </a:r>
            <a:r>
              <a:rPr lang="en-US" sz="1600" dirty="0"/>
              <a:t> </a:t>
            </a:r>
            <a:r>
              <a:rPr lang="en-US" sz="1600" i="1" dirty="0"/>
              <a:t>E. coli</a:t>
            </a:r>
            <a:r>
              <a:rPr lang="en-US" sz="1600" dirty="0"/>
              <a:t> outbreak that killed 32 people and sickened 3,800 in Germany in 2011. The strain responsible, </a:t>
            </a:r>
            <a:r>
              <a:rPr lang="en-US" sz="1600" i="1" dirty="0"/>
              <a:t>E. coli</a:t>
            </a:r>
            <a:r>
              <a:rPr lang="en-US" sz="1600" dirty="0"/>
              <a:t> O104:H4, produces Shiga toxin, a substance that inhibits protein synthesis in the host cell. The toxin </a:t>
            </a:r>
            <a:r>
              <a:rPr lang="en-US" sz="1600" dirty="0">
                <a:solidFill>
                  <a:srgbClr val="72A510"/>
                </a:solidFill>
              </a:rPr>
              <a:t>(c)</a:t>
            </a:r>
            <a:r>
              <a:rPr lang="en-US" sz="1600" dirty="0"/>
              <a:t> destroys red blood cells resulting in bloody diarrhea. Deformed red blood cells clog the capillaries of the kidney, which can lead to kidney failure, as happened to 845 patients in the 2011 outbreak. Kidney failure is usually reversible, but some patients experience kidney problems years later. </a:t>
            </a:r>
          </a:p>
          <a:p>
            <a:pPr>
              <a:spcBef>
                <a:spcPts val="0"/>
              </a:spcBef>
            </a:pPr>
            <a:r>
              <a:rPr lang="en-US" sz="1200" dirty="0"/>
              <a:t>(credit c: NIDDK, NIH)</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3794" name="Picture 2" descr=" Photo A shows round green seeds with stems sprouting from them. Sketch B shows normal, disk-shaped red blood cells on the left. On the right, many of the red blood cells are sickle-shaped.">
            <a:extLst>
              <a:ext uri="{FF2B5EF4-FFF2-40B4-BE49-F238E27FC236}">
                <a16:creationId xmlns:a16="http://schemas.microsoft.com/office/drawing/2014/main" id="{7367DD63-B7D0-F40C-1949-12F06C5DA1B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32336" y="1261807"/>
            <a:ext cx="7279327" cy="1961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443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3995383"/>
            <a:ext cx="7872712" cy="2324394"/>
          </a:xfrm>
        </p:spPr>
        <p:txBody>
          <a:bodyPr>
            <a:normAutofit/>
          </a:bodyPr>
          <a:lstStyle/>
          <a:p>
            <a:pPr>
              <a:spcBef>
                <a:spcPts val="0"/>
              </a:spcBef>
            </a:pPr>
            <a:r>
              <a:rPr lang="en-US" sz="1600" dirty="0"/>
              <a:t>This scanning electron micrograph shows methicillin-resistant </a:t>
            </a:r>
            <a:r>
              <a:rPr lang="en-US" sz="1600" i="1" dirty="0"/>
              <a:t>Staphylococcus aureus</a:t>
            </a:r>
            <a:r>
              <a:rPr lang="en-US" sz="1600" dirty="0"/>
              <a:t> bacteria, commonly known as MRSA. </a:t>
            </a:r>
            <a:r>
              <a:rPr lang="en-US" sz="1600" i="1" dirty="0"/>
              <a:t>S. aureus</a:t>
            </a:r>
            <a:r>
              <a:rPr lang="en-US" sz="1600" dirty="0"/>
              <a:t> is not always pathogenic, but can cause diseases such as food poisoning and skin and respiratory infections. </a:t>
            </a:r>
          </a:p>
          <a:p>
            <a:pPr>
              <a:spcBef>
                <a:spcPts val="0"/>
              </a:spcBef>
            </a:pPr>
            <a:r>
              <a:rPr lang="en-US" sz="1200" dirty="0"/>
              <a:t>(credit: modification of work by Janice Haney </a:t>
            </a:r>
            <a:r>
              <a:rPr lang="en-US" sz="1200" dirty="0" err="1"/>
              <a:t>Carr</a:t>
            </a:r>
            <a:r>
              <a:rPr lang="en-US" sz="1200" dirty="0"/>
              <a:t>;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1746" name="Picture 2" descr="The micrograph shows clusters of round bacteria clinging to a surface. Each bacterium is about 0.4 microns across.">
            <a:extLst>
              <a:ext uri="{FF2B5EF4-FFF2-40B4-BE49-F238E27FC236}">
                <a16:creationId xmlns:a16="http://schemas.microsoft.com/office/drawing/2014/main" id="{746E1C06-6FC3-ADBE-A490-D22846328EC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698750" y="1314460"/>
            <a:ext cx="3746500" cy="2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598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120587"/>
            <a:ext cx="7872712" cy="2199190"/>
          </a:xfrm>
        </p:spPr>
        <p:txBody>
          <a:bodyPr>
            <a:normAutofit/>
          </a:bodyPr>
          <a:lstStyle/>
          <a:p>
            <a:pPr>
              <a:spcBef>
                <a:spcPts val="0"/>
              </a:spcBef>
            </a:pPr>
            <a:r>
              <a:rPr lang="en-US" sz="1600" dirty="0"/>
              <a:t>Vaccinations can slow the spread of communicable diseases. </a:t>
            </a:r>
          </a:p>
          <a:p>
            <a:pPr>
              <a:spcBef>
                <a:spcPts val="0"/>
              </a:spcBef>
            </a:pPr>
            <a:r>
              <a:rPr lang="en-US" sz="1200" dirty="0"/>
              <a:t>(credit: modification of work by Daniel Paquet)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22.26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5842" name="Picture 2" descr="This photo shows syringes, adhesive bandages, and alcohol swabs.">
            <a:extLst>
              <a:ext uri="{FF2B5EF4-FFF2-40B4-BE49-F238E27FC236}">
                <a16:creationId xmlns:a16="http://schemas.microsoft.com/office/drawing/2014/main" id="{7F459724-C231-50C7-2F35-1BBB04FE24F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476500" y="1201383"/>
            <a:ext cx="4191000" cy="279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052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4120587"/>
            <a:ext cx="7872712" cy="2199190"/>
          </a:xfrm>
        </p:spPr>
        <p:txBody>
          <a:bodyPr>
            <a:normAutofit/>
          </a:bodyPr>
          <a:lstStyle/>
          <a:p>
            <a:pPr>
              <a:spcBef>
                <a:spcPts val="0"/>
              </a:spcBef>
            </a:pPr>
            <a:r>
              <a:rPr lang="en-US" sz="1600" dirty="0"/>
              <a:t>Soybean (</a:t>
            </a:r>
            <a:r>
              <a:rPr lang="en-US" sz="1600" i="1" dirty="0"/>
              <a:t>Glycine max</a:t>
            </a:r>
            <a:r>
              <a:rPr lang="en-US" sz="1600" dirty="0"/>
              <a:t>) is a legume that interacts symbiotically with the soil bacterium </a:t>
            </a:r>
            <a:r>
              <a:rPr lang="en-US" sz="1600" i="1" dirty="0" err="1"/>
              <a:t>Bradyrhizobium</a:t>
            </a:r>
            <a:r>
              <a:rPr lang="en-US" sz="1600" i="1" dirty="0"/>
              <a:t> japonicum</a:t>
            </a:r>
            <a:r>
              <a:rPr lang="en-US" sz="1600" dirty="0"/>
              <a:t> to form specialized structures on the roots called nodules where nitrogen fixation occurs. </a:t>
            </a:r>
          </a:p>
          <a:p>
            <a:pPr>
              <a:spcBef>
                <a:spcPts val="0"/>
              </a:spcBef>
            </a:pPr>
            <a:r>
              <a:rPr lang="en-US" sz="1200" dirty="0"/>
              <a:t>(credit: USDA)</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22.27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7890" name="Picture 2" descr="This photo shows a legume root, which is thin and yellow with nodules sticking out of it.">
            <a:extLst>
              <a:ext uri="{FF2B5EF4-FFF2-40B4-BE49-F238E27FC236}">
                <a16:creationId xmlns:a16="http://schemas.microsoft.com/office/drawing/2014/main" id="{0B23DFF1-E027-ED31-139E-53496D8BCA5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0000" y="1165649"/>
            <a:ext cx="4064000"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916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35644" y="3740610"/>
            <a:ext cx="7872712" cy="2590742"/>
          </a:xfrm>
        </p:spPr>
        <p:txBody>
          <a:bodyPr>
            <a:normAutofit/>
          </a:bodyPr>
          <a:lstStyle/>
          <a:p>
            <a:pPr>
              <a:spcBef>
                <a:spcPts val="0"/>
              </a:spcBef>
            </a:pPr>
            <a:r>
              <a:rPr lang="en-US" sz="1600" i="1" dirty="0"/>
              <a:t>Clostridium difficile</a:t>
            </a:r>
            <a:r>
              <a:rPr lang="en-US" sz="1600" dirty="0"/>
              <a:t> is a Gram-positive, rod-shaped bacterium that causes severe diarrhea.</a:t>
            </a:r>
          </a:p>
          <a:p>
            <a:pPr>
              <a:spcBef>
                <a:spcPts val="0"/>
              </a:spcBef>
            </a:pPr>
            <a:r>
              <a:rPr lang="en-US" sz="1200" dirty="0"/>
              <a:t>(credit: modification of work by CDC, HHS;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22.28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62" name="Picture 2" descr="Micrograph shows small clusters of white rod-shaped bacteria against a dark background.">
            <a:extLst>
              <a:ext uri="{FF2B5EF4-FFF2-40B4-BE49-F238E27FC236}">
                <a16:creationId xmlns:a16="http://schemas.microsoft.com/office/drawing/2014/main" id="{766CF4DF-9D91-E0AB-0AFE-120EEEF8668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08250" y="1221412"/>
            <a:ext cx="4127500" cy="241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817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74421" y="1036324"/>
            <a:ext cx="1933934" cy="5295028"/>
          </a:xfrm>
        </p:spPr>
        <p:txBody>
          <a:bodyPr>
            <a:normAutofit/>
          </a:bodyPr>
          <a:lstStyle/>
          <a:p>
            <a:pPr>
              <a:spcBef>
                <a:spcPts val="0"/>
              </a:spcBef>
            </a:pPr>
            <a:r>
              <a:rPr lang="en-US" sz="1600" dirty="0"/>
              <a:t>Some of the products derived from the use of prokaryotes in early biotechnology include </a:t>
            </a:r>
            <a:r>
              <a:rPr lang="en-US" sz="1600" dirty="0">
                <a:solidFill>
                  <a:srgbClr val="72A510"/>
                </a:solidFill>
              </a:rPr>
              <a:t>(a)</a:t>
            </a:r>
            <a:r>
              <a:rPr lang="en-US" sz="1600" dirty="0"/>
              <a:t> cheese, </a:t>
            </a:r>
            <a:r>
              <a:rPr lang="en-US" sz="1600" dirty="0">
                <a:solidFill>
                  <a:srgbClr val="72A510"/>
                </a:solidFill>
              </a:rPr>
              <a:t>(b) </a:t>
            </a:r>
            <a:r>
              <a:rPr lang="en-US" sz="1600" dirty="0"/>
              <a:t>wine, </a:t>
            </a:r>
            <a:r>
              <a:rPr lang="en-US" sz="1600" dirty="0">
                <a:solidFill>
                  <a:srgbClr val="72A510"/>
                </a:solidFill>
              </a:rPr>
              <a:t>(c)</a:t>
            </a:r>
            <a:r>
              <a:rPr lang="en-US" sz="1600" dirty="0"/>
              <a:t> beer and bread, and </a:t>
            </a:r>
            <a:r>
              <a:rPr lang="en-US" sz="1600" dirty="0">
                <a:solidFill>
                  <a:srgbClr val="72A510"/>
                </a:solidFill>
              </a:rPr>
              <a:t>(d)</a:t>
            </a:r>
            <a:r>
              <a:rPr lang="en-US" sz="1600" dirty="0"/>
              <a:t> yogurt. </a:t>
            </a:r>
          </a:p>
          <a:p>
            <a:pPr>
              <a:spcBef>
                <a:spcPts val="0"/>
              </a:spcBef>
            </a:pPr>
            <a:r>
              <a:rPr lang="en-US" sz="1200" dirty="0"/>
              <a:t>(credit bread: modification of work by F. Rodrigo/Wikimedia Commons; credit wine: modification of work by Jon Sullivan; credit beer and bread: modification of work by Kris Miller; credit yogurt: modification of work by Jon Sullivan)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22.29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e photo collage shows cheese, wine, beer and bread, and yogurt.">
            <a:extLst>
              <a:ext uri="{FF2B5EF4-FFF2-40B4-BE49-F238E27FC236}">
                <a16:creationId xmlns:a16="http://schemas.microsoft.com/office/drawing/2014/main" id="{B18CD9B8-AA61-B04B-89B9-48BCE211BDF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9238" y="1036323"/>
            <a:ext cx="5676286" cy="5204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6269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3729035"/>
            <a:ext cx="7872712" cy="2590742"/>
          </a:xfrm>
        </p:spPr>
        <p:txBody>
          <a:bodyPr>
            <a:normAutofit/>
          </a:bodyPr>
          <a:lstStyle/>
          <a:p>
            <a:pPr>
              <a:spcBef>
                <a:spcPts val="0"/>
              </a:spcBef>
            </a:pPr>
            <a:r>
              <a:rPr lang="en-US" sz="1600" dirty="0">
                <a:solidFill>
                  <a:srgbClr val="72A510"/>
                </a:solidFill>
              </a:rPr>
              <a:t>(a)</a:t>
            </a:r>
            <a:r>
              <a:rPr lang="en-US" sz="1600" dirty="0"/>
              <a:t> Cleaning up oil after the Valdez spill in Alaska, workers hosed oil from beaches and then used a floating boom to corral the oil, which was finally skimmed from the water surface. Some species of bacteria are able to solubilize and degrade the oil. </a:t>
            </a:r>
            <a:r>
              <a:rPr lang="en-US" sz="1600" dirty="0">
                <a:solidFill>
                  <a:srgbClr val="72A510"/>
                </a:solidFill>
              </a:rPr>
              <a:t>(b)</a:t>
            </a:r>
            <a:r>
              <a:rPr lang="en-US" sz="1600" dirty="0"/>
              <a:t> One of the most catastrophic consequences of oil spills is the damage to fauna. </a:t>
            </a:r>
          </a:p>
          <a:p>
            <a:pPr>
              <a:spcBef>
                <a:spcPts val="0"/>
              </a:spcBef>
            </a:pPr>
            <a:r>
              <a:rPr lang="en-US" sz="1200" dirty="0"/>
              <a:t>(credit a: modification of work by NOAA; credit b: modification of work by GOLUBENKOV, NGO: Saving Taman)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22.30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7892" name="Picture 4" descr="Part a: This photo shows two men in yellow raingear hosing off oil-drenched rocks on a sea-shore. Part b: This photo shows an oil-drenched bird sitting in oily water.">
            <a:extLst>
              <a:ext uri="{FF2B5EF4-FFF2-40B4-BE49-F238E27FC236}">
                <a16:creationId xmlns:a16="http://schemas.microsoft.com/office/drawing/2014/main" id="{89CA921B-4603-9710-FB8B-CB5AB7BD73C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21556" y="1304243"/>
            <a:ext cx="6700888" cy="2341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3415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11618</TotalTime>
  <Words>4054</Words>
  <Application>Microsoft Office PowerPoint</Application>
  <PresentationFormat>On-screen Show (4:3)</PresentationFormat>
  <Paragraphs>151</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163</cp:revision>
  <dcterms:created xsi:type="dcterms:W3CDTF">2012-06-04T02:13:36Z</dcterms:created>
  <dcterms:modified xsi:type="dcterms:W3CDTF">2025-02-25T18:23:59Z</dcterms:modified>
</cp:coreProperties>
</file>