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40"/>
  </p:notesMasterIdLst>
  <p:handoutMasterIdLst>
    <p:handoutMasterId r:id="rId41"/>
  </p:handoutMasterIdLst>
  <p:sldIdLst>
    <p:sldId id="256" r:id="rId2"/>
    <p:sldId id="277" r:id="rId3"/>
    <p:sldId id="432" r:id="rId4"/>
    <p:sldId id="445" r:id="rId5"/>
    <p:sldId id="458" r:id="rId6"/>
    <p:sldId id="459" r:id="rId7"/>
    <p:sldId id="460" r:id="rId8"/>
    <p:sldId id="413" r:id="rId9"/>
    <p:sldId id="461" r:id="rId10"/>
    <p:sldId id="346" r:id="rId11"/>
    <p:sldId id="430" r:id="rId12"/>
    <p:sldId id="462" r:id="rId13"/>
    <p:sldId id="463" r:id="rId14"/>
    <p:sldId id="414" r:id="rId15"/>
    <p:sldId id="406" r:id="rId16"/>
    <p:sldId id="442" r:id="rId17"/>
    <p:sldId id="436" r:id="rId18"/>
    <p:sldId id="438" r:id="rId19"/>
    <p:sldId id="443" r:id="rId20"/>
    <p:sldId id="464" r:id="rId21"/>
    <p:sldId id="465" r:id="rId22"/>
    <p:sldId id="448" r:id="rId23"/>
    <p:sldId id="449" r:id="rId24"/>
    <p:sldId id="450" r:id="rId25"/>
    <p:sldId id="452" r:id="rId26"/>
    <p:sldId id="451" r:id="rId27"/>
    <p:sldId id="453" r:id="rId28"/>
    <p:sldId id="455" r:id="rId29"/>
    <p:sldId id="456" r:id="rId30"/>
    <p:sldId id="466" r:id="rId31"/>
    <p:sldId id="454" r:id="rId32"/>
    <p:sldId id="467" r:id="rId33"/>
    <p:sldId id="468" r:id="rId34"/>
    <p:sldId id="469" r:id="rId35"/>
    <p:sldId id="470" r:id="rId36"/>
    <p:sldId id="471" r:id="rId37"/>
    <p:sldId id="472" r:id="rId38"/>
    <p:sldId id="47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07" autoAdjust="0"/>
    <p:restoredTop sz="85752" autoAdjust="0"/>
  </p:normalViewPr>
  <p:slideViewPr>
    <p:cSldViewPr snapToGrid="0" snapToObjects="1">
      <p:cViewPr varScale="1">
        <p:scale>
          <a:sx n="76" d="100"/>
          <a:sy n="76" d="100"/>
        </p:scale>
        <p:origin x="810"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591181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564512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755854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701293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70570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115083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206495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The life cycle of the plasmodial slime mold is shown. The brightly colored plasmodium in the inset photo is a single-celled, multinucleate mass.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943953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068380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020644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413007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66124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261429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1966407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397582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Alternation of generations in a brown alga. Several species of brown algae, such as the </a:t>
            </a:r>
            <a:r>
              <a:rPr lang="en-US" sz="1200" i="1" dirty="0"/>
              <a:t>Laminaria</a:t>
            </a:r>
            <a:r>
              <a:rPr lang="en-US" sz="1200" dirty="0"/>
              <a:t> shown here, have evolved life cycles in which both the haploid (gametophyte) and diploid (sporophyte) forms are multicellular. The gametophyte is different in structure than the sporophyte. </a:t>
            </a:r>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4153613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2158384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1000457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424242"/>
                </a:solidFill>
                <a:effectLst/>
                <a:latin typeface="Neue Helvetica W01"/>
              </a:rPr>
              <a:t>Trypanosoma brucei</a:t>
            </a:r>
            <a:r>
              <a:rPr lang="en-US" b="0" i="0" dirty="0">
                <a:solidFill>
                  <a:srgbClr val="424242"/>
                </a:solidFill>
                <a:effectLst/>
                <a:latin typeface="Neue Helvetica W01"/>
              </a:rPr>
              <a:t>, the causative agent of sleeping sickness, spends part of its life cycle in the tsetse fly and part in humans.</a:t>
            </a:r>
            <a:endParaRPr lang="en-US" sz="1200" dirty="0"/>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25649862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33</a:t>
            </a:fld>
            <a:endParaRPr lang="en-US"/>
          </a:p>
        </p:txBody>
      </p:sp>
    </p:spTree>
    <p:extLst>
      <p:ext uri="{BB962C8B-B14F-4D97-AF65-F5344CB8AC3E}">
        <p14:creationId xmlns:p14="http://schemas.microsoft.com/office/powerpoint/2010/main" val="31280371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34</a:t>
            </a:fld>
            <a:endParaRPr lang="en-US"/>
          </a:p>
        </p:txBody>
      </p:sp>
    </p:spTree>
    <p:extLst>
      <p:ext uri="{BB962C8B-B14F-4D97-AF65-F5344CB8AC3E}">
        <p14:creationId xmlns:p14="http://schemas.microsoft.com/office/powerpoint/2010/main" val="3900936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35</a:t>
            </a:fld>
            <a:endParaRPr lang="en-US"/>
          </a:p>
        </p:txBody>
      </p:sp>
    </p:spTree>
    <p:extLst>
      <p:ext uri="{BB962C8B-B14F-4D97-AF65-F5344CB8AC3E}">
        <p14:creationId xmlns:p14="http://schemas.microsoft.com/office/powerpoint/2010/main" val="38111446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36</a:t>
            </a:fld>
            <a:endParaRPr lang="en-US"/>
          </a:p>
        </p:txBody>
      </p:sp>
    </p:spTree>
    <p:extLst>
      <p:ext uri="{BB962C8B-B14F-4D97-AF65-F5344CB8AC3E}">
        <p14:creationId xmlns:p14="http://schemas.microsoft.com/office/powerpoint/2010/main" val="2653903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37</a:t>
            </a:fld>
            <a:endParaRPr lang="en-US"/>
          </a:p>
        </p:txBody>
      </p:sp>
    </p:spTree>
    <p:extLst>
      <p:ext uri="{BB962C8B-B14F-4D97-AF65-F5344CB8AC3E}">
        <p14:creationId xmlns:p14="http://schemas.microsoft.com/office/powerpoint/2010/main" val="482159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38</a:t>
            </a:fld>
            <a:endParaRPr lang="en-US"/>
          </a:p>
        </p:txBody>
      </p:sp>
    </p:spTree>
    <p:extLst>
      <p:ext uri="{BB962C8B-B14F-4D97-AF65-F5344CB8AC3E}">
        <p14:creationId xmlns:p14="http://schemas.microsoft.com/office/powerpoint/2010/main" val="564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23 PROTISTS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96496"/>
            <a:ext cx="7910511" cy="2567683"/>
          </a:xfrm>
        </p:spPr>
        <p:txBody>
          <a:bodyPr>
            <a:normAutofit/>
          </a:bodyPr>
          <a:lstStyle/>
          <a:p>
            <a:pPr>
              <a:spcBef>
                <a:spcPts val="0"/>
              </a:spcBef>
            </a:pPr>
            <a:r>
              <a:rPr lang="en-US" sz="1600" dirty="0"/>
              <a:t>Protists range from the microscopic, single-celled </a:t>
            </a:r>
            <a:r>
              <a:rPr lang="en-US" sz="1600" dirty="0">
                <a:solidFill>
                  <a:srgbClr val="72A510"/>
                </a:solidFill>
              </a:rPr>
              <a:t>(a)</a:t>
            </a:r>
            <a:r>
              <a:rPr lang="en-US" sz="1600" dirty="0"/>
              <a:t> </a:t>
            </a:r>
            <a:r>
              <a:rPr lang="en-US" sz="1600" dirty="0" err="1"/>
              <a:t>Acanthocystis</a:t>
            </a:r>
            <a:r>
              <a:rPr lang="en-US" sz="1600" dirty="0"/>
              <a:t> </a:t>
            </a:r>
            <a:r>
              <a:rPr lang="en-US" sz="1600" dirty="0" err="1"/>
              <a:t>turfacea</a:t>
            </a:r>
            <a:r>
              <a:rPr lang="en-US" sz="1600" dirty="0"/>
              <a:t> and the </a:t>
            </a:r>
            <a:r>
              <a:rPr lang="en-US" sz="1600" dirty="0">
                <a:solidFill>
                  <a:srgbClr val="72A510"/>
                </a:solidFill>
              </a:rPr>
              <a:t>(b)</a:t>
            </a:r>
            <a:r>
              <a:rPr lang="en-US" sz="1600" dirty="0"/>
              <a:t> ciliate Tetrahymena </a:t>
            </a:r>
            <a:r>
              <a:rPr lang="en-US" sz="1600" dirty="0" err="1"/>
              <a:t>thermophila</a:t>
            </a:r>
            <a:r>
              <a:rPr lang="en-US" sz="1600" dirty="0"/>
              <a:t>, both visualized here using light microscopy, to the enormous, multicellular </a:t>
            </a:r>
            <a:r>
              <a:rPr lang="en-US" sz="1600" dirty="0">
                <a:solidFill>
                  <a:srgbClr val="72A510"/>
                </a:solidFill>
              </a:rPr>
              <a:t>(c)</a:t>
            </a:r>
            <a:r>
              <a:rPr lang="en-US" sz="1600" dirty="0"/>
              <a:t> kelps (Chromalveolata) that extend for hundreds of feet in underwater “forests.” </a:t>
            </a:r>
          </a:p>
          <a:p>
            <a:pPr>
              <a:spcBef>
                <a:spcPts val="0"/>
              </a:spcBef>
            </a:pPr>
            <a:r>
              <a:rPr lang="en-US" sz="1200" dirty="0"/>
              <a:t>(credit a: modification of work by </a:t>
            </a:r>
            <a:r>
              <a:rPr lang="en-US" sz="1200" dirty="0" err="1"/>
              <a:t>Yuiuji</a:t>
            </a:r>
            <a:r>
              <a:rPr lang="en-US" sz="1200" dirty="0"/>
              <a:t> </a:t>
            </a:r>
            <a:r>
              <a:rPr lang="en-US" sz="1200" dirty="0" err="1"/>
              <a:t>Tsukii</a:t>
            </a:r>
            <a:r>
              <a:rPr lang="en-US" sz="1200" dirty="0"/>
              <a:t>; credit b: modification of work by Richard Robinson, Public Library of Science; credit c: modification of work by Kip Evans, NOAA;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art a is a micrograph of a round, transparent single-celled organism with long thin spines. Part b is a micrograph of an oval, transparent organism with ridges running along its length. The nucleus is visible as a large, round sphere. Cilia extend from the surface of the organism. Part c is an underwater photo of a kelp forest growing from the seabed.">
            <a:extLst>
              <a:ext uri="{FF2B5EF4-FFF2-40B4-BE49-F238E27FC236}">
                <a16:creationId xmlns:a16="http://schemas.microsoft.com/office/drawing/2014/main" id="{F9DEDAFE-A07F-0C57-C63F-FD92016FD0E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2234" y="1524866"/>
            <a:ext cx="7839531" cy="2132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Mitochondria. In this transmission electron micrograph of mitochondria in a mammalian lung cell, the cristae, infoldings of the mitochondrial inner membrane, can be seen in cross-section. </a:t>
            </a:r>
          </a:p>
          <a:p>
            <a:pPr>
              <a:spcBef>
                <a:spcPts val="0"/>
              </a:spcBef>
            </a:pPr>
            <a:r>
              <a:rPr lang="en-US" sz="1200" dirty="0"/>
              <a:t>(credit: Louise Howard)</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micrograph shows two round, membrane-bound organelles inside a cell. The organelles are about 400 microns across and have membranes running through the middle of them.">
            <a:extLst>
              <a:ext uri="{FF2B5EF4-FFF2-40B4-BE49-F238E27FC236}">
                <a16:creationId xmlns:a16="http://schemas.microsoft.com/office/drawing/2014/main" id="{A6B0B11C-59E3-66BD-2E8F-06F2BB4240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7026" y="1057182"/>
            <a:ext cx="5309947" cy="376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09954"/>
            <a:ext cx="7910511" cy="1676425"/>
          </a:xfrm>
        </p:spPr>
        <p:txBody>
          <a:bodyPr>
            <a:normAutofit/>
          </a:bodyPr>
          <a:lstStyle/>
          <a:p>
            <a:pPr>
              <a:spcBef>
                <a:spcPts val="0"/>
              </a:spcBef>
            </a:pPr>
            <a:r>
              <a:rPr lang="en-US" sz="1600" dirty="0">
                <a:solidFill>
                  <a:srgbClr val="72A510"/>
                </a:solidFill>
              </a:rPr>
              <a:t>(a)</a:t>
            </a:r>
            <a:r>
              <a:rPr lang="en-US" sz="1600" dirty="0"/>
              <a:t> This chloroplast cross-section illustrates its elaborate inner membrane organization. Stacks of thylakoid membranes compartmentalize photosynthetic enzymes and provide scaffolding for chloroplast DNA. </a:t>
            </a:r>
            <a:r>
              <a:rPr lang="en-US" sz="1600" dirty="0">
                <a:solidFill>
                  <a:srgbClr val="72A510"/>
                </a:solidFill>
              </a:rPr>
              <a:t>(b)</a:t>
            </a:r>
            <a:r>
              <a:rPr lang="en-US" sz="1600" dirty="0"/>
              <a:t> In this micrograph of </a:t>
            </a:r>
            <a:r>
              <a:rPr lang="en-US" sz="1600" i="1" dirty="0"/>
              <a:t>Elodea</a:t>
            </a:r>
            <a:r>
              <a:rPr lang="en-US" sz="1600" dirty="0"/>
              <a:t> sp., the chloroplasts can be seen as small green spheres. </a:t>
            </a:r>
          </a:p>
          <a:p>
            <a:pPr>
              <a:spcBef>
                <a:spcPts val="0"/>
              </a:spcBef>
            </a:pPr>
            <a:r>
              <a:rPr lang="en-US" sz="1200" dirty="0"/>
              <a:t>(credit b: modification of work by Brandon </a:t>
            </a:r>
            <a:r>
              <a:rPr lang="en-US" sz="1200" dirty="0" err="1"/>
              <a:t>Zierer</a:t>
            </a:r>
            <a:r>
              <a:rPr lang="en-US" sz="1200" dirty="0"/>
              <a:t>;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e illustration A shows a green, oval chloroplast with an outer membrane and an inner membrane. Thylakoids are disk-shaped and stack together like poker chips. Image B is a micrograph showing rectangular shapes that have small green spheres within.">
            <a:extLst>
              <a:ext uri="{FF2B5EF4-FFF2-40B4-BE49-F238E27FC236}">
                <a16:creationId xmlns:a16="http://schemas.microsoft.com/office/drawing/2014/main" id="{2A0532E6-F42A-CB44-4C14-F8C1ADB7A2D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7590" y="1356209"/>
            <a:ext cx="7488820" cy="2957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83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art a shows red algae with lettuce-like leaves. Part b shows four oval green algae cells stacked next to each other. The green algae cells are about 2 micrometers across and 10 micrometers long.">
            <a:extLst>
              <a:ext uri="{FF2B5EF4-FFF2-40B4-BE49-F238E27FC236}">
                <a16:creationId xmlns:a16="http://schemas.microsoft.com/office/drawing/2014/main" id="{FC271C81-4D59-E609-09A4-E36126B7BD5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6968" y="1124710"/>
            <a:ext cx="7470064" cy="315791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409953"/>
            <a:ext cx="7910511" cy="1572251"/>
          </a:xfrm>
        </p:spPr>
        <p:txBody>
          <a:bodyPr>
            <a:normAutofit/>
          </a:bodyPr>
          <a:lstStyle/>
          <a:p>
            <a:pPr>
              <a:spcBef>
                <a:spcPts val="0"/>
              </a:spcBef>
            </a:pPr>
            <a:r>
              <a:rPr lang="en-US" sz="1600" dirty="0">
                <a:solidFill>
                  <a:srgbClr val="72A510"/>
                </a:solidFill>
              </a:rPr>
              <a:t>(a)</a:t>
            </a:r>
            <a:r>
              <a:rPr lang="en-US" sz="1600" dirty="0"/>
              <a:t> Red algae and </a:t>
            </a:r>
            <a:r>
              <a:rPr lang="en-US" sz="1600" dirty="0">
                <a:solidFill>
                  <a:srgbClr val="72A510"/>
                </a:solidFill>
              </a:rPr>
              <a:t>(b)</a:t>
            </a:r>
            <a:r>
              <a:rPr lang="en-US" sz="1600" dirty="0"/>
              <a:t> green algae (seen here by light microscopy) share similar DNA sequences with photosynthetic cyanobacteria. Scientists speculate that, in a process called endosymbiosis, an ancestral prokaryote engulfed a photosynthetic cyanobacterium that evolved into modern-day chloroplasts. </a:t>
            </a:r>
          </a:p>
          <a:p>
            <a:pPr>
              <a:spcBef>
                <a:spcPts val="0"/>
              </a:spcBef>
            </a:pPr>
            <a:r>
              <a:rPr lang="en-US" sz="1200" dirty="0"/>
              <a:t>(credit a: modification of work by Ed Bierman; credit b: modification of work by G. </a:t>
            </a:r>
            <a:r>
              <a:rPr lang="en-US" sz="1200" dirty="0" err="1"/>
              <a:t>Fahnenstiel</a:t>
            </a:r>
            <a:r>
              <a:rPr lang="en-US" sz="1200" dirty="0"/>
              <a:t>, NOAA;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41532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12256"/>
            <a:ext cx="7910511" cy="1351914"/>
          </a:xfrm>
        </p:spPr>
        <p:txBody>
          <a:bodyPr>
            <a:normAutofit/>
          </a:bodyPr>
          <a:lstStyle/>
          <a:p>
            <a:pPr>
              <a:spcBef>
                <a:spcPts val="0"/>
              </a:spcBef>
            </a:pPr>
            <a:r>
              <a:rPr lang="en-US" sz="1500" dirty="0">
                <a:solidFill>
                  <a:schemeClr val="tx1"/>
                </a:solidFill>
              </a:rPr>
              <a:t>The first eukaryote may have originated from an ancestral prokaryote that had undergone membrane proliferation, compartmentalization of cellular function (into a nucleus, lysosomes, and an endoplasmic reticulum), and the establishment of endosymbiotic relationships with an aerobic prokaryote, and, in some cases, a photosynthetic prokaryote, to form mitochondria and chloroplasts, respectively.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e illustration shows steps that, according to the endosymbiotic theory, gave rise to eukaryotic organisms. In step 1, infoldings in the plasma membrane of an ancestral prokaryote gave rise to endomembrane components, including a nucleus and endoplasmic reticulum. In step 2, the first endosymbiotic event occurred: The ancestral eukaryote consumed aerobic bacteria that evolved into mitochondria. In a second endosymbiotic event, the early eukaryote consumed photosynthetic bacteria that evolved into chloroplasts.">
            <a:extLst>
              <a:ext uri="{FF2B5EF4-FFF2-40B4-BE49-F238E27FC236}">
                <a16:creationId xmlns:a16="http://schemas.microsoft.com/office/drawing/2014/main" id="{CA3EC419-FE70-9E39-2A56-C3F9614A252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5800" y="964591"/>
            <a:ext cx="7910511" cy="3951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80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44678"/>
            <a:ext cx="7910511" cy="1919492"/>
          </a:xfrm>
        </p:spPr>
        <p:txBody>
          <a:bodyPr>
            <a:normAutofit/>
          </a:bodyPr>
          <a:lstStyle/>
          <a:p>
            <a:pPr>
              <a:spcBef>
                <a:spcPts val="0"/>
              </a:spcBef>
            </a:pPr>
            <a:r>
              <a:rPr lang="en-US" sz="1600" dirty="0">
                <a:solidFill>
                  <a:schemeClr val="tx1"/>
                </a:solidFill>
              </a:rPr>
              <a:t>The hypothesized process of several endosymbiotic events leading to the evolution of </a:t>
            </a:r>
            <a:r>
              <a:rPr lang="en-US" sz="1600" dirty="0" err="1">
                <a:solidFill>
                  <a:schemeClr val="tx1"/>
                </a:solidFill>
              </a:rPr>
              <a:t>chlorarachniophytes</a:t>
            </a:r>
            <a:r>
              <a:rPr lang="en-US" sz="1600" dirty="0">
                <a:solidFill>
                  <a:schemeClr val="tx1"/>
                </a:solidFill>
              </a:rPr>
              <a:t> is shown. In a primary endosymbiotic event, a heterotrophic eukaryote consumed a cyanobacterium. In a secondary endosymbiotic event, the cell resulting from primary endosymbiosis was consumed by a second cell. The resulting organelle became a plastid in modern </a:t>
            </a:r>
            <a:r>
              <a:rPr lang="en-US" sz="1600" dirty="0" err="1">
                <a:solidFill>
                  <a:schemeClr val="tx1"/>
                </a:solidFill>
              </a:rPr>
              <a:t>chlorarachniophytes</a:t>
            </a:r>
            <a:r>
              <a:rPr lang="en-US" sz="1600" dirty="0">
                <a:solidFill>
                  <a:schemeClr val="tx1"/>
                </a:solidFill>
              </a:rPr>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According to the secondary endosymbiosis theory, plastids in modern chlorarachniophytes arose via two endosymbiotic events. In the first event, a cyanobacterium was engulfed by a heterotrophic eukaryote. Cyanobacteria have two membranes and the endosymbiosis event gave rise to a third membrane. One of these membranes was lost. Then, in a second endosymbiotic event, the cell was engulfed by another cell. The first cell became a plastid, an organelle with a vestigial nucleus and an organelle membrane inside it; thus, the plastid has the appearance of a cell within a cell.">
            <a:extLst>
              <a:ext uri="{FF2B5EF4-FFF2-40B4-BE49-F238E27FC236}">
                <a16:creationId xmlns:a16="http://schemas.microsoft.com/office/drawing/2014/main" id="{D01BD6E7-C6C2-BCD8-615F-559998F4595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8" y="1537675"/>
            <a:ext cx="7686943" cy="2723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9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910511" cy="1215338"/>
          </a:xfrm>
        </p:spPr>
        <p:txBody>
          <a:bodyPr>
            <a:normAutofit/>
          </a:bodyPr>
          <a:lstStyle/>
          <a:p>
            <a:r>
              <a:rPr lang="en-US" sz="1600" dirty="0">
                <a:solidFill>
                  <a:schemeClr val="tx1"/>
                </a:solidFill>
              </a:rPr>
              <a:t>The stages of phagocytosis include the engulfment of a food particle, the digestion of the particle using hydrolytic enzymes contained within a lysosome, and the expulsion of undigested materials from the cell.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n this illustration, a eukaryotic cell is shown consuming a food particle. As the food particle is consumed, it is encapsulated in a vacuole. The vacuole fuses with a lysosome, and proteins inside the lysosome digest the food particle. Indigestible waste material is ejected from the cell when an exocytic vesicle fuses with the plasma membrane.">
            <a:extLst>
              <a:ext uri="{FF2B5EF4-FFF2-40B4-BE49-F238E27FC236}">
                <a16:creationId xmlns:a16="http://schemas.microsoft.com/office/drawing/2014/main" id="{64C76138-AD3E-B312-53DE-0EAAF45DCA9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32957" y="1147883"/>
            <a:ext cx="4878086" cy="3586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78453"/>
            <a:ext cx="7910511" cy="1919492"/>
          </a:xfrm>
        </p:spPr>
        <p:txBody>
          <a:bodyPr>
            <a:normAutofit/>
          </a:bodyPr>
          <a:lstStyle/>
          <a:p>
            <a:pPr>
              <a:spcBef>
                <a:spcPts val="0"/>
              </a:spcBef>
            </a:pPr>
            <a:r>
              <a:rPr lang="en-US" sz="1600" dirty="0">
                <a:solidFill>
                  <a:schemeClr val="tx1"/>
                </a:solidFill>
              </a:rPr>
              <a:t>Protists use various methods for transportation. </a:t>
            </a:r>
            <a:r>
              <a:rPr lang="en-US" sz="1600" dirty="0">
                <a:solidFill>
                  <a:srgbClr val="72A510"/>
                </a:solidFill>
              </a:rPr>
              <a:t>(a)</a:t>
            </a:r>
            <a:r>
              <a:rPr lang="en-US" sz="1600" dirty="0">
                <a:solidFill>
                  <a:schemeClr val="tx1"/>
                </a:solidFill>
              </a:rPr>
              <a:t> </a:t>
            </a:r>
            <a:r>
              <a:rPr lang="en-US" sz="1600" i="1" dirty="0">
                <a:solidFill>
                  <a:schemeClr val="tx1"/>
                </a:solidFill>
              </a:rPr>
              <a:t>Paramecium</a:t>
            </a:r>
            <a:r>
              <a:rPr lang="en-US" sz="1600" dirty="0">
                <a:solidFill>
                  <a:schemeClr val="tx1"/>
                </a:solidFill>
              </a:rPr>
              <a:t> waves hair-like appendages called cilia to propel itself. </a:t>
            </a:r>
            <a:r>
              <a:rPr lang="en-US" sz="1600" dirty="0">
                <a:solidFill>
                  <a:srgbClr val="72A510"/>
                </a:solidFill>
              </a:rPr>
              <a:t>(b)</a:t>
            </a:r>
            <a:r>
              <a:rPr lang="en-US" sz="1600" dirty="0">
                <a:solidFill>
                  <a:schemeClr val="tx1"/>
                </a:solidFill>
              </a:rPr>
              <a:t> </a:t>
            </a:r>
            <a:r>
              <a:rPr lang="en-US" sz="1600" i="1" dirty="0">
                <a:solidFill>
                  <a:schemeClr val="tx1"/>
                </a:solidFill>
              </a:rPr>
              <a:t>Amoeba</a:t>
            </a:r>
            <a:r>
              <a:rPr lang="en-US" sz="1600" dirty="0">
                <a:solidFill>
                  <a:schemeClr val="tx1"/>
                </a:solidFill>
              </a:rPr>
              <a:t> uses lobe-like pseudopodia to anchor itself to a solid surface and pull itself forward. </a:t>
            </a:r>
            <a:r>
              <a:rPr lang="en-US" sz="1600" dirty="0">
                <a:solidFill>
                  <a:srgbClr val="72A510"/>
                </a:solidFill>
              </a:rPr>
              <a:t>(c)</a:t>
            </a:r>
            <a:r>
              <a:rPr lang="en-US" sz="1600" dirty="0">
                <a:solidFill>
                  <a:schemeClr val="tx1"/>
                </a:solidFill>
              </a:rPr>
              <a:t> </a:t>
            </a:r>
            <a:r>
              <a:rPr lang="en-US" sz="1600" i="1" dirty="0">
                <a:solidFill>
                  <a:schemeClr val="tx1"/>
                </a:solidFill>
              </a:rPr>
              <a:t>Euglena</a:t>
            </a:r>
            <a:r>
              <a:rPr lang="en-US" sz="1600" dirty="0">
                <a:solidFill>
                  <a:schemeClr val="tx1"/>
                </a:solidFill>
              </a:rPr>
              <a:t> uses a whip-like tail called a flagellum to propel itself.</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Part a shows a shoe-shaped Paramecium, which is covered with fine, hair-like cilia. Part b shows an Amoeba, which is irregular in shape with long extensions of cytoplasm jutting out from the main body. The extensions are called pseudopods. Part c shows an oval Euglena, which has a narrow front end. A long, whip-like flagellum protrudes from the back end.">
            <a:extLst>
              <a:ext uri="{FF2B5EF4-FFF2-40B4-BE49-F238E27FC236}">
                <a16:creationId xmlns:a16="http://schemas.microsoft.com/office/drawing/2014/main" id="{8AD56910-2194-ED1D-6EB3-44F2BA486F2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8746" y="1283484"/>
            <a:ext cx="7407797" cy="2768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56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572000" y="891211"/>
            <a:ext cx="3724544" cy="5440141"/>
          </a:xfrm>
        </p:spPr>
        <p:txBody>
          <a:bodyPr>
            <a:normAutofit/>
          </a:bodyPr>
          <a:lstStyle/>
          <a:p>
            <a:pPr>
              <a:spcBef>
                <a:spcPts val="0"/>
              </a:spcBef>
            </a:pPr>
            <a:r>
              <a:rPr lang="en-US" sz="1600" dirty="0"/>
              <a:t>This diagram shows a proposed classification of the domain Eukarya. Currently, the domain Eukarya is divided into six supergroups. Within each supergroup are multiple kingdoms. Although each supergroup is believed to be monophyletic, the dotted lines suggest evolutionary relationships among the supergroups that continue to be debated.</a:t>
            </a:r>
            <a:endParaRPr lang="en-US" sz="100" dirty="0"/>
          </a:p>
        </p:txBody>
      </p:sp>
      <p:pic>
        <p:nvPicPr>
          <p:cNvPr id="13314" name="Picture 2" descr="This image displays a proposed protist phylogeny. On the left, a common eukaryotic ancestor has one solid branch and four dotted branches connecting it to the other families. The solid line leads to archeaplasida, which includes algea and land plants,  There are dotted lines extedning from the solid line; the first leads to amebozoa, which include slime molds, and leads to opistokonta which includes fungi and animals. The next leads to rhizaria, which include forams, and cercozoans. The next leads to chromalvealata, and broken into two categories, alveolates, containing ciliates, and stramenopiles, containing diatoms and brown algae. The last leads to excavata, containing diplomonads, and parabasalids.">
            <a:extLst>
              <a:ext uri="{FF2B5EF4-FFF2-40B4-BE49-F238E27FC236}">
                <a16:creationId xmlns:a16="http://schemas.microsoft.com/office/drawing/2014/main" id="{3CE65D7E-40EB-3749-A2E6-17F76EED128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0905" y="911625"/>
            <a:ext cx="3702226" cy="5419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72277"/>
            <a:ext cx="7910511" cy="1142122"/>
          </a:xfrm>
        </p:spPr>
        <p:txBody>
          <a:bodyPr>
            <a:normAutofit/>
          </a:bodyPr>
          <a:lstStyle/>
          <a:p>
            <a:r>
              <a:rPr lang="en-US" sz="1600" dirty="0" err="1"/>
              <a:t>Glaucocystis</a:t>
            </a:r>
            <a:r>
              <a:rPr lang="en-US" sz="1600" dirty="0"/>
              <a:t>. </a:t>
            </a:r>
          </a:p>
          <a:p>
            <a:r>
              <a:rPr lang="en-US" sz="1200" dirty="0"/>
              <a:t>(credit: By </a:t>
            </a:r>
            <a:r>
              <a:rPr lang="en-US" sz="1200" dirty="0" err="1"/>
              <a:t>ja:User:NEON</a:t>
            </a:r>
            <a:r>
              <a:rPr lang="en-US" sz="1200" dirty="0"/>
              <a:t> / </a:t>
            </a:r>
            <a:r>
              <a:rPr lang="en-US" sz="1200" dirty="0" err="1"/>
              <a:t>commons:User:NEON_ja</a:t>
            </a:r>
            <a:r>
              <a:rPr lang="en-US" sz="1200" dirty="0"/>
              <a:t> - Own work, CC BY-SA 2.5, https://</a:t>
            </a:r>
            <a:r>
              <a:rPr lang="en-US" sz="1200" dirty="0" err="1"/>
              <a:t>commons.wikimedia.org</a:t>
            </a:r>
            <a:r>
              <a:rPr lang="en-US" sz="1200" dirty="0"/>
              <a:t>/w/</a:t>
            </a:r>
            <a:r>
              <a:rPr lang="en-US" sz="1200" dirty="0" err="1"/>
              <a:t>index.php?curid</a:t>
            </a:r>
            <a:r>
              <a:rPr lang="en-US" sz="1200" dirty="0"/>
              <a:t>=1706641)</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This light micrograph image shows Glaucocystis colonies comprised of green, oval-shaped cells loosely bound together by the extended cell wall of a prior generation.">
            <a:extLst>
              <a:ext uri="{FF2B5EF4-FFF2-40B4-BE49-F238E27FC236}">
                <a16:creationId xmlns:a16="http://schemas.microsoft.com/office/drawing/2014/main" id="{ED94C9FF-1419-6C67-706F-1157D663587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88953" y="1017609"/>
            <a:ext cx="5566093" cy="417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43737"/>
            <a:ext cx="7910511" cy="1388962"/>
          </a:xfrm>
        </p:spPr>
        <p:txBody>
          <a:bodyPr>
            <a:normAutofit/>
          </a:bodyPr>
          <a:lstStyle/>
          <a:p>
            <a:pPr>
              <a:spcBef>
                <a:spcPts val="0"/>
              </a:spcBef>
            </a:pPr>
            <a:r>
              <a:rPr lang="en-US" sz="1600" i="1" dirty="0">
                <a:solidFill>
                  <a:schemeClr val="tx1"/>
                </a:solidFill>
              </a:rPr>
              <a:t>Volvox aureus </a:t>
            </a:r>
            <a:r>
              <a:rPr lang="en-US" sz="1600" dirty="0">
                <a:solidFill>
                  <a:schemeClr val="tx1"/>
                </a:solidFill>
              </a:rPr>
              <a:t>is a green alga in the supergroup Archaeplastida. This species exists as a colony, consisting of cells immersed in a gel-like matrix and intertwined with each other via hair-like cytoplasmic extensions. </a:t>
            </a:r>
          </a:p>
          <a:p>
            <a:pPr>
              <a:spcBef>
                <a:spcPts val="0"/>
              </a:spcBef>
            </a:pPr>
            <a:r>
              <a:rPr lang="en-US" sz="1200" dirty="0">
                <a:solidFill>
                  <a:schemeClr val="tx1"/>
                </a:solidFill>
              </a:rPr>
              <a:t>(credit: Dr. Ralf Wagner)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The micrograph on the left shows a sphere about 400 microns across with round green cells about 50 microns across inside. The middle micrograph shows a similar view at higher magnification. The micrograph on the right shows a broken sphere that has released some of the cells, while other cells remain inside.">
            <a:extLst>
              <a:ext uri="{FF2B5EF4-FFF2-40B4-BE49-F238E27FC236}">
                <a16:creationId xmlns:a16="http://schemas.microsoft.com/office/drawing/2014/main" id="{2435B24E-58F2-F4A6-FA26-FBF081E7ED8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218" y="1466890"/>
            <a:ext cx="7717564" cy="2556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961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72277"/>
            <a:ext cx="7910511" cy="1142122"/>
          </a:xfrm>
        </p:spPr>
        <p:txBody>
          <a:bodyPr>
            <a:normAutofit/>
          </a:bodyPr>
          <a:lstStyle/>
          <a:p>
            <a:r>
              <a:rPr lang="en-US" sz="1600" i="1" dirty="0"/>
              <a:t>Caulerpa taxifolia </a:t>
            </a:r>
            <a:r>
              <a:rPr lang="en-US" sz="1600" dirty="0"/>
              <a:t>is a chlorophyte consisting of a single cell containing potentially thousands of nuclei. </a:t>
            </a:r>
          </a:p>
          <a:p>
            <a:r>
              <a:rPr lang="en-US" sz="1200" dirty="0"/>
              <a:t>(credit: NOAA)</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This underwater photo shows fern-like plants growing on the sea bottom.">
            <a:extLst>
              <a:ext uri="{FF2B5EF4-FFF2-40B4-BE49-F238E27FC236}">
                <a16:creationId xmlns:a16="http://schemas.microsoft.com/office/drawing/2014/main" id="{F0B0E381-EC8D-68A3-2095-2196723C9F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2424" y="1123614"/>
            <a:ext cx="6059152" cy="4032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447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86402"/>
            <a:ext cx="7910511" cy="927998"/>
          </a:xfrm>
        </p:spPr>
        <p:txBody>
          <a:bodyPr>
            <a:normAutofit/>
          </a:bodyPr>
          <a:lstStyle/>
          <a:p>
            <a:pPr>
              <a:spcBef>
                <a:spcPts val="0"/>
              </a:spcBef>
            </a:pPr>
            <a:r>
              <a:rPr lang="en-US" sz="1600" dirty="0"/>
              <a:t>Amoebae with tubular and lobe-shaped pseudopodia are seen under a microscope. These isolates would be morphologically classified as amoebozoans.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The micrograph shows amoebas with lobe-like pseudopodia.">
            <a:extLst>
              <a:ext uri="{FF2B5EF4-FFF2-40B4-BE49-F238E27FC236}">
                <a16:creationId xmlns:a16="http://schemas.microsoft.com/office/drawing/2014/main" id="{D54B0231-6C62-7397-3A94-B06F2E115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3828" y="1023394"/>
            <a:ext cx="5796344" cy="4347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21175" y="5886679"/>
            <a:ext cx="7932516" cy="558525"/>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200" dirty="0"/>
              <a:t>(credit: modification of work by Dr. </a:t>
            </a:r>
            <a:r>
              <a:rPr lang="en-US" sz="1200" dirty="0" err="1"/>
              <a:t>Jonatha</a:t>
            </a:r>
            <a:r>
              <a:rPr lang="en-US" sz="1200" dirty="0"/>
              <a:t> Gott and the Center for RNA Molecular Biology, Case Western Reserve University)</a:t>
            </a:r>
            <a:endParaRPr lang="en-US" sz="300" dirty="0"/>
          </a:p>
        </p:txBody>
      </p:sp>
      <p:pic>
        <p:nvPicPr>
          <p:cNvPr id="20482" name="Picture 2" descr=" Illustration shows the plasmodium slime mold life cycle, which begins when 1n spores germinate, giving rise to cells that can convert between amoeboid and flagellated forms. Fertilization of either cell type results in a 2n zygote. The zygote undergoes mitosis without cytokinesis, resulting in a single-celled, multinucleate mass visible to the naked eye. A photo inset shows that the plasmodium is bright yellow and looks like vomit. As the plasmodium matures, holes form in the center of the mass. Stalks with bulb-shaped sporangia at the top grow up from the mass. Spores are released when the sporangia burst open, completing the cycle.">
            <a:extLst>
              <a:ext uri="{FF2B5EF4-FFF2-40B4-BE49-F238E27FC236}">
                <a16:creationId xmlns:a16="http://schemas.microsoft.com/office/drawing/2014/main" id="{12B04B34-3E75-C488-3FF5-E7887BDFABD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80577" y="1017620"/>
            <a:ext cx="5782845" cy="482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910511" cy="1390985"/>
          </a:xfrm>
        </p:spPr>
        <p:txBody>
          <a:bodyPr>
            <a:normAutofit/>
          </a:bodyPr>
          <a:lstStyle/>
          <a:p>
            <a:pPr>
              <a:spcBef>
                <a:spcPts val="0"/>
              </a:spcBef>
            </a:pPr>
            <a:r>
              <a:rPr lang="en-US" sz="1600" dirty="0"/>
              <a:t>The image shows several stages in the life cycle of </a:t>
            </a:r>
            <a:r>
              <a:rPr lang="en-US" sz="1600" i="1" dirty="0" err="1"/>
              <a:t>Dictyostelium</a:t>
            </a:r>
            <a:r>
              <a:rPr lang="en-US" sz="1600" i="1" dirty="0"/>
              <a:t> </a:t>
            </a:r>
            <a:r>
              <a:rPr lang="en-US" sz="1600" i="1" dirty="0" err="1"/>
              <a:t>discoideum</a:t>
            </a:r>
            <a:r>
              <a:rPr lang="en-US" sz="1600" dirty="0"/>
              <a:t>, including aggregated cells, mobile slugs and their transformation into fruiting bodies with a cluster of spores supported by a stalk. </a:t>
            </a:r>
          </a:p>
          <a:p>
            <a:pPr>
              <a:spcBef>
                <a:spcPts val="0"/>
              </a:spcBef>
            </a:pPr>
            <a:r>
              <a:rPr lang="en-US" sz="1200" dirty="0"/>
              <a:t>(credit: By Usman Bashir (Own work) [CC BY-SA 4.0 (http://</a:t>
            </a:r>
            <a:r>
              <a:rPr lang="en-US" sz="1200" dirty="0" err="1"/>
              <a:t>creativecommons.org</a:t>
            </a:r>
            <a:r>
              <a:rPr lang="en-US" sz="1200" dirty="0"/>
              <a:t>/licenses/by-</a:t>
            </a:r>
            <a:r>
              <a:rPr lang="en-US" sz="1200" dirty="0" err="1"/>
              <a:t>sa</a:t>
            </a:r>
            <a:r>
              <a:rPr lang="en-US" sz="1200" dirty="0"/>
              <a:t>/4.0)], via Wikimedia Commons)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The image shows several stages in the life cycle of Dictyostelium discoideum. It appears as fibers or very thin stalks topped with circular structures">
            <a:extLst>
              <a:ext uri="{FF2B5EF4-FFF2-40B4-BE49-F238E27FC236}">
                <a16:creationId xmlns:a16="http://schemas.microsoft.com/office/drawing/2014/main" id="{D64AB958-7928-7B1E-F5CC-798FBF6C9B5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49527" y="972236"/>
            <a:ext cx="5830656" cy="3889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383923"/>
            <a:ext cx="7820625" cy="947430"/>
          </a:xfrm>
        </p:spPr>
        <p:txBody>
          <a:bodyPr>
            <a:normAutofit/>
          </a:bodyPr>
          <a:lstStyle/>
          <a:p>
            <a:pPr>
              <a:spcBef>
                <a:spcPts val="0"/>
              </a:spcBef>
            </a:pPr>
            <a:r>
              <a:rPr lang="en-US" sz="1600" dirty="0"/>
              <a:t>A Colonial Choanoflagellate. </a:t>
            </a:r>
          </a:p>
          <a:p>
            <a:pPr>
              <a:spcBef>
                <a:spcPts val="0"/>
              </a:spcBef>
            </a:pPr>
            <a:r>
              <a:rPr lang="en-US" sz="1200" dirty="0"/>
              <a:t>(credit: By </a:t>
            </a:r>
            <a:r>
              <a:rPr lang="en-US" sz="1200" dirty="0" err="1"/>
              <a:t>Dhzanette</a:t>
            </a:r>
            <a:r>
              <a:rPr lang="en-US" sz="1200" dirty="0"/>
              <a:t> (http://</a:t>
            </a:r>
            <a:r>
              <a:rPr lang="en-US" sz="1200" dirty="0" err="1"/>
              <a:t>en.wikipedia.org</a:t>
            </a:r>
            <a:r>
              <a:rPr lang="en-US" sz="1200" dirty="0"/>
              <a:t>/wiki/Choanoflagellate) [Public domain], via Wikimedia Commons)</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Image is a A Colonial Choanoflagellate. It appears to be a central structure with a series of circular cells on its surface.">
            <a:extLst>
              <a:ext uri="{FF2B5EF4-FFF2-40B4-BE49-F238E27FC236}">
                <a16:creationId xmlns:a16="http://schemas.microsoft.com/office/drawing/2014/main" id="{35A9AEFB-701B-5779-9195-CA4F0E0F40F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73820" y="1103606"/>
            <a:ext cx="5596360" cy="419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139159"/>
            <a:ext cx="7820625" cy="1136342"/>
          </a:xfrm>
        </p:spPr>
        <p:txBody>
          <a:bodyPr>
            <a:normAutofit/>
          </a:bodyPr>
          <a:lstStyle/>
          <a:p>
            <a:pPr>
              <a:spcBef>
                <a:spcPts val="0"/>
              </a:spcBef>
            </a:pPr>
            <a:r>
              <a:rPr lang="en-US" sz="1600" i="1" dirty="0"/>
              <a:t>Ammonia </a:t>
            </a:r>
            <a:r>
              <a:rPr lang="en-US" sz="1600" i="1" dirty="0" err="1"/>
              <a:t>tepida</a:t>
            </a:r>
            <a:r>
              <a:rPr lang="en-US" sz="1600" dirty="0"/>
              <a:t>, a </a:t>
            </a:r>
            <a:r>
              <a:rPr lang="en-US" sz="1600" dirty="0" err="1"/>
              <a:t>Rhizaria</a:t>
            </a:r>
            <a:r>
              <a:rPr lang="en-US" sz="1600" dirty="0"/>
              <a:t> species viewed here using phase contrast light microscopy, exhibits many threadlike pseudopodia. It also has a chambered calcium carbonate shell or test. </a:t>
            </a:r>
          </a:p>
          <a:p>
            <a:pPr>
              <a:spcBef>
                <a:spcPts val="0"/>
              </a:spcBef>
            </a:pPr>
            <a:r>
              <a:rPr lang="en-US" sz="1200" dirty="0"/>
              <a:t>(credit: modification of work by Scott Fay, UC Berkeley; scale-bar data from Matt Russell)</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The micrograph shows a semi-round cell with long, hair-like projections extending from it.">
            <a:extLst>
              <a:ext uri="{FF2B5EF4-FFF2-40B4-BE49-F238E27FC236}">
                <a16:creationId xmlns:a16="http://schemas.microsoft.com/office/drawing/2014/main" id="{5AC6A530-1E1D-B983-30CA-2B5D6EBA6A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9893" y="1006960"/>
            <a:ext cx="6004214" cy="403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023409"/>
            <a:ext cx="7820625" cy="1309965"/>
          </a:xfrm>
        </p:spPr>
        <p:txBody>
          <a:bodyPr>
            <a:normAutofit/>
          </a:bodyPr>
          <a:lstStyle/>
          <a:p>
            <a:pPr>
              <a:spcBef>
                <a:spcPts val="0"/>
              </a:spcBef>
            </a:pPr>
            <a:r>
              <a:rPr lang="en-US" sz="1600" dirty="0"/>
              <a:t>These shells from foraminifera sank to the sea floor. </a:t>
            </a:r>
          </a:p>
          <a:p>
            <a:pPr>
              <a:spcBef>
                <a:spcPts val="0"/>
              </a:spcBef>
            </a:pPr>
            <a:r>
              <a:rPr lang="en-US" sz="1200" dirty="0"/>
              <a:t>(credit: Deep East 2001, NOAA/OER)</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The photo shows small, white shells that look like clamshells, and shell fragments. Each cell is about 0.25 m m across.">
            <a:extLst>
              <a:ext uri="{FF2B5EF4-FFF2-40B4-BE49-F238E27FC236}">
                <a16:creationId xmlns:a16="http://schemas.microsoft.com/office/drawing/2014/main" id="{BEF350AD-93BE-0373-B913-725E358DA3B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73532" y="1236461"/>
            <a:ext cx="4596933" cy="3667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6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The micrograph shows a tear drop-shaped white structure reminiscent of a shell. The structure is hollow and perfused with circular holes.">
            <a:extLst>
              <a:ext uri="{FF2B5EF4-FFF2-40B4-BE49-F238E27FC236}">
                <a16:creationId xmlns:a16="http://schemas.microsoft.com/office/drawing/2014/main" id="{FC2CBC5C-06E7-AEA5-FD90-B948DFA9F03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50798" y="1236461"/>
            <a:ext cx="4842400" cy="366740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61687" y="5023409"/>
            <a:ext cx="7820625" cy="1309965"/>
          </a:xfrm>
        </p:spPr>
        <p:txBody>
          <a:bodyPr>
            <a:normAutofit/>
          </a:bodyPr>
          <a:lstStyle/>
          <a:p>
            <a:pPr>
              <a:spcBef>
                <a:spcPts val="0"/>
              </a:spcBef>
            </a:pPr>
            <a:r>
              <a:rPr lang="en-US" sz="1600" dirty="0"/>
              <a:t>This fossilized radiolarian shell was imaged using a scanning electron microscope. </a:t>
            </a:r>
          </a:p>
          <a:p>
            <a:pPr>
              <a:spcBef>
                <a:spcPts val="0"/>
              </a:spcBef>
            </a:pPr>
            <a:r>
              <a:rPr lang="en-US" sz="1200" dirty="0"/>
              <a:t>(credit: modification of work by Hannes </a:t>
            </a:r>
            <a:r>
              <a:rPr lang="en-US" sz="1200" dirty="0" err="1"/>
              <a:t>Grobe</a:t>
            </a:r>
            <a:r>
              <a:rPr lang="en-US" sz="1200" dirty="0"/>
              <a:t>, Alfred Wegener Institute;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133838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mage is a Chlorarachniophyte. It appears as a series of green cells with what appear to be fibers surrounding and connecting them.">
            <a:extLst>
              <a:ext uri="{FF2B5EF4-FFF2-40B4-BE49-F238E27FC236}">
                <a16:creationId xmlns:a16="http://schemas.microsoft.com/office/drawing/2014/main" id="{3053584C-1314-8D0E-768A-81D8736FABE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97587" y="1236461"/>
            <a:ext cx="4948822" cy="371161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61687" y="5023409"/>
            <a:ext cx="7820625" cy="1309965"/>
          </a:xfrm>
        </p:spPr>
        <p:txBody>
          <a:bodyPr>
            <a:normAutofit/>
          </a:bodyPr>
          <a:lstStyle/>
          <a:p>
            <a:pPr>
              <a:spcBef>
                <a:spcPts val="0"/>
              </a:spcBef>
            </a:pPr>
            <a:r>
              <a:rPr lang="en-US" sz="1600" dirty="0"/>
              <a:t>This </a:t>
            </a:r>
            <a:r>
              <a:rPr lang="en-US" sz="1600" dirty="0" err="1"/>
              <a:t>rhizarian</a:t>
            </a:r>
            <a:r>
              <a:rPr lang="en-US" sz="1600" dirty="0"/>
              <a:t> is mixotrophic, and can obtain nutrients both by photosynthesis and by trapping various microorganisms with its network of pseudopodia. </a:t>
            </a:r>
          </a:p>
          <a:p>
            <a:pPr>
              <a:spcBef>
                <a:spcPts val="0"/>
              </a:spcBef>
            </a:pPr>
            <a:r>
              <a:rPr lang="en-US" sz="1200" dirty="0"/>
              <a:t>(credit: By </a:t>
            </a:r>
            <a:r>
              <a:rPr lang="en-US" sz="1200" dirty="0" err="1"/>
              <a:t>ja:User:NEON</a:t>
            </a:r>
            <a:r>
              <a:rPr lang="en-US" sz="1200" dirty="0"/>
              <a:t> / </a:t>
            </a:r>
            <a:r>
              <a:rPr lang="en-US" sz="1200" dirty="0" err="1"/>
              <a:t>commons:User:NEON_ja</a:t>
            </a:r>
            <a:r>
              <a:rPr lang="en-US" sz="1200" dirty="0"/>
              <a:t> (Own work) [CC BY-SA 2.5 (http://</a:t>
            </a:r>
            <a:r>
              <a:rPr lang="en-US" sz="1200" dirty="0" err="1"/>
              <a:t>creativecommons.org</a:t>
            </a:r>
            <a:r>
              <a:rPr lang="en-US" sz="1200" dirty="0"/>
              <a:t>/licenses/by-</a:t>
            </a:r>
            <a:r>
              <a:rPr lang="en-US" sz="1200" dirty="0" err="1"/>
              <a:t>sa</a:t>
            </a:r>
            <a:r>
              <a:rPr lang="en-US" sz="1200" dirty="0"/>
              <a:t>/2.5) or CC BY-SA 2.5 (http://</a:t>
            </a:r>
            <a:r>
              <a:rPr lang="en-US" sz="1200" dirty="0" err="1"/>
              <a:t>creativecommons.org</a:t>
            </a:r>
            <a:r>
              <a:rPr lang="en-US" sz="1200" dirty="0"/>
              <a:t>/licenses/by-</a:t>
            </a:r>
            <a:r>
              <a:rPr lang="en-US" sz="1200" dirty="0" err="1"/>
              <a:t>sa</a:t>
            </a:r>
            <a:r>
              <a:rPr lang="en-US" sz="1200" dirty="0"/>
              <a:t>/2.5)], via 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18570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173884"/>
            <a:ext cx="7872712" cy="1145893"/>
          </a:xfrm>
        </p:spPr>
        <p:txBody>
          <a:bodyPr>
            <a:normAutofit/>
          </a:bodyPr>
          <a:lstStyle/>
          <a:p>
            <a:pPr>
              <a:spcBef>
                <a:spcPts val="0"/>
              </a:spcBef>
            </a:pPr>
            <a:r>
              <a:rPr lang="en-US" sz="1600" dirty="0"/>
              <a:t>The dinoflagellates exhibit great diversity in shape. Many are encased in cellulose armor and have two flagella that fit in grooves between the plates. Movement of these two perpendicular flagella causes a spinning motion.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The illustration shows two dinoflagellates. The first is walnut-shaped, with a groove around the middle and another perpendicular groove that starts at the middle and extends back. Flagella fit in each groove. The second dinoflagellate is horseshoe-shaped, with the body extending from the wide part of the horseshoe toward the narrow end. Like the first dinoflagellate, this one has two perpendicular grooves, each containing a flagellum.">
            <a:extLst>
              <a:ext uri="{FF2B5EF4-FFF2-40B4-BE49-F238E27FC236}">
                <a16:creationId xmlns:a16="http://schemas.microsoft.com/office/drawing/2014/main" id="{F1F11402-E916-CBE3-7BEA-B0A77E072CA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52204" y="1147460"/>
            <a:ext cx="5039591" cy="3964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30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359078"/>
            <a:ext cx="7872712" cy="960699"/>
          </a:xfrm>
        </p:spPr>
        <p:txBody>
          <a:bodyPr>
            <a:normAutofit/>
          </a:bodyPr>
          <a:lstStyle/>
          <a:p>
            <a:pPr>
              <a:spcBef>
                <a:spcPts val="0"/>
              </a:spcBef>
            </a:pPr>
            <a:r>
              <a:rPr lang="en-US" sz="1600" dirty="0"/>
              <a:t>Bioluminescence is emitted from dinoflagellates in a breaking wave, as seen from the New Jersey coast. </a:t>
            </a:r>
          </a:p>
          <a:p>
            <a:pPr>
              <a:spcBef>
                <a:spcPts val="0"/>
              </a:spcBef>
            </a:pPr>
            <a:r>
              <a:rPr lang="en-US" sz="1200" dirty="0"/>
              <a:t>(credit: “catalano82”/Flickr)</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The breaking wave in this photo is an iridescent blue color.">
            <a:extLst>
              <a:ext uri="{FF2B5EF4-FFF2-40B4-BE49-F238E27FC236}">
                <a16:creationId xmlns:a16="http://schemas.microsoft.com/office/drawing/2014/main" id="{487ECA3C-B002-F8C9-18C4-716C0C027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6901" y="1077651"/>
            <a:ext cx="6290197" cy="4197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000259"/>
            <a:ext cx="7872712" cy="1147919"/>
          </a:xfrm>
        </p:spPr>
        <p:txBody>
          <a:bodyPr>
            <a:normAutofit/>
          </a:bodyPr>
          <a:lstStyle/>
          <a:p>
            <a:pPr>
              <a:spcBef>
                <a:spcPts val="0"/>
              </a:spcBef>
            </a:pPr>
            <a:r>
              <a:rPr lang="en-US" sz="1600" dirty="0">
                <a:solidFill>
                  <a:srgbClr val="72A510"/>
                </a:solidFill>
              </a:rPr>
              <a:t>(a)</a:t>
            </a:r>
            <a:r>
              <a:rPr lang="en-US" sz="1600" dirty="0"/>
              <a:t> Apicomplexans are parasitic protists. They have a characteristic apical complex that enables them to infect host cells. </a:t>
            </a:r>
            <a:r>
              <a:rPr lang="en-US" sz="1600" dirty="0">
                <a:solidFill>
                  <a:srgbClr val="72A510"/>
                </a:solidFill>
              </a:rPr>
              <a:t>(b)</a:t>
            </a:r>
            <a:r>
              <a:rPr lang="en-US" sz="1600" dirty="0"/>
              <a:t> </a:t>
            </a:r>
            <a:r>
              <a:rPr lang="en-US" sz="1600" i="1" dirty="0"/>
              <a:t>Plasmodium</a:t>
            </a:r>
            <a:r>
              <a:rPr lang="en-US" sz="1600" dirty="0"/>
              <a:t>, the causative agent of malaria, has a complex life cycle typical of apicomplexans. </a:t>
            </a:r>
          </a:p>
          <a:p>
            <a:pPr>
              <a:spcBef>
                <a:spcPts val="0"/>
              </a:spcBef>
            </a:pPr>
            <a:r>
              <a:rPr lang="en-US" sz="1200" dirty="0"/>
              <a:t>(credit b: modification of work by CDC)</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Illustration A shows an oval cell that has a narrow end and a wide end. The apical complex is located at the narrow end. The three branches of this complex narrow and join at the apical, or narrow, end of the cell. Illustration b shows the life cycle of Plasmodium, which causes malaria. The plasmodium life cycle begins when a mosquito takes a blood meal and injects Plasmodium into the bloodstream. The Plasmodium enters the liver where it multiplies, and eventually reenters the blood. In the blood it enters the ring stage, so called because the cell is curled into a ring shape. The Ring stage may multiply by mitosis or it may undergo meiosis, forming new 1n gametes of male or female sex types. When a mosquito takes a blood meal from an infected host the gametes are ingested. A smaller gamete sex type, called a microgamete, fertilizes a larger sex type, called a macrogamete, producting a 2n zygote. The zygote undergoes mitosis and differentiation. It enters the saliva where it can be injected into another host, completing the cycle.">
            <a:extLst>
              <a:ext uri="{FF2B5EF4-FFF2-40B4-BE49-F238E27FC236}">
                <a16:creationId xmlns:a16="http://schemas.microsoft.com/office/drawing/2014/main" id="{12DDFC01-8A33-0BD3-5F3B-738318F6462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1550" y="1006961"/>
            <a:ext cx="7660899" cy="3918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8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271058"/>
            <a:ext cx="7872712" cy="2048719"/>
          </a:xfrm>
        </p:spPr>
        <p:txBody>
          <a:bodyPr>
            <a:normAutofit/>
          </a:bodyPr>
          <a:lstStyle/>
          <a:p>
            <a:pPr>
              <a:spcBef>
                <a:spcPts val="0"/>
              </a:spcBef>
            </a:pPr>
            <a:r>
              <a:rPr lang="en-US" sz="1600" i="1" dirty="0">
                <a:solidFill>
                  <a:schemeClr val="tx1"/>
                </a:solidFill>
              </a:rPr>
              <a:t>Paramecium</a:t>
            </a:r>
            <a:r>
              <a:rPr lang="en-US" sz="1600" dirty="0">
                <a:solidFill>
                  <a:schemeClr val="tx1"/>
                </a:solidFill>
              </a:rPr>
              <a:t> has a primitive mouth (called an oral groove) to ingest food, and an anal pore to eliminate waste. Contractile vacuoles allow the organism to excrete excess water. Cilia enable the organism to move. </a:t>
            </a:r>
          </a:p>
          <a:p>
            <a:pPr>
              <a:spcBef>
                <a:spcPts val="0"/>
              </a:spcBef>
            </a:pPr>
            <a:r>
              <a:rPr lang="en-US" sz="1200" dirty="0">
                <a:solidFill>
                  <a:schemeClr val="tx1"/>
                </a:solidFill>
              </a:rPr>
              <a:t>(credit “paramecium micrograph”: modification of work by NIH; scale-bar data from Matt Russell)</a:t>
            </a:r>
            <a:endParaRPr lang="en-US" sz="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The illustration on the left shows a shoe-shaped Paramecium. Short, hair-like cilia cover the outside of the cell. Inside are food vacuoles, a large macronucleus, and a small micronucleus. The Paramecium has two star-shaped contractile vacuoles. The mouth pore is an indentation located just where the foot narrows. A small opening called the anal pore is located at the wide end of the cell. The micrograph on the right is a Paramecium, which is about 50 microns across and 150 microns long.">
            <a:extLst>
              <a:ext uri="{FF2B5EF4-FFF2-40B4-BE49-F238E27FC236}">
                <a16:creationId xmlns:a16="http://schemas.microsoft.com/office/drawing/2014/main" id="{EBC23323-1A50-6D42-4319-C47FFEB68D9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55496" y="1182848"/>
            <a:ext cx="7233007" cy="292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43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34045" y="985835"/>
            <a:ext cx="3748267" cy="5333942"/>
          </a:xfrm>
        </p:spPr>
        <p:txBody>
          <a:bodyPr>
            <a:normAutofit/>
          </a:bodyPr>
          <a:lstStyle/>
          <a:p>
            <a:pPr>
              <a:spcBef>
                <a:spcPts val="0"/>
              </a:spcBef>
            </a:pPr>
            <a:r>
              <a:rPr lang="en-US" sz="1600" dirty="0"/>
              <a:t>The complex process of sexual reproduction in </a:t>
            </a:r>
            <a:r>
              <a:rPr lang="en-US" sz="1600" i="1" dirty="0"/>
              <a:t>Paramecium</a:t>
            </a:r>
            <a:r>
              <a:rPr lang="en-US" sz="1600" dirty="0"/>
              <a:t> creates eight daughter cells from two original cells. Each cell has a macronucleus and a micronucleus. During sexual reproduction, the macronucleus dissolves and is replaced by a micronucleus. </a:t>
            </a:r>
          </a:p>
          <a:p>
            <a:pPr>
              <a:spcBef>
                <a:spcPts val="0"/>
              </a:spcBef>
            </a:pPr>
            <a:r>
              <a:rPr lang="en-US" sz="1200" dirty="0"/>
              <a:t>(credit “micrograph”: modification of work by Ian Sutton;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4" name="Picture 2" descr="The illustration shows the life cycle of Paramecium. The cycle begins when two different mating types form a cytoplasmic bridge, becoming a conjugate pair. Each Paramecium has a macronucleus and a micronucleus. The micronuclei undergo meiosis, resulting in four haploid micronuclei in each parent cell. Three of these micronuclei disintegrate. The remaining micronuclei divide once by mitosis, resulting in two micronuclei per cell. The parent cells swap one of these micronuclei. The two haploid micronuclei then fuse, forming a diploid micronucleus. The micronucleus undergoes three rounds of mitosis, resulting in eight micronuclei. The original macronucleus dissolves, and four of the micronuclei become macronuclei. Two rounds of cell division result in four daughter cell per each parent cell, each with one macronucleus and one micronucleus.">
            <a:extLst>
              <a:ext uri="{FF2B5EF4-FFF2-40B4-BE49-F238E27FC236}">
                <a16:creationId xmlns:a16="http://schemas.microsoft.com/office/drawing/2014/main" id="{6A445500-DB8A-A2C6-7909-2DA039721F2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4836" y="985834"/>
            <a:ext cx="3919907" cy="522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9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466137"/>
            <a:ext cx="7872712" cy="853640"/>
          </a:xfrm>
        </p:spPr>
        <p:txBody>
          <a:bodyPr>
            <a:normAutofit/>
          </a:bodyPr>
          <a:lstStyle/>
          <a:p>
            <a:pPr>
              <a:spcBef>
                <a:spcPts val="0"/>
              </a:spcBef>
            </a:pPr>
            <a:r>
              <a:rPr lang="en-US" sz="1600" dirty="0"/>
              <a:t>This </a:t>
            </a:r>
            <a:r>
              <a:rPr lang="en-US" sz="1600" dirty="0" err="1"/>
              <a:t>stramenopile</a:t>
            </a:r>
            <a:r>
              <a:rPr lang="en-US" sz="1600" dirty="0"/>
              <a:t> cell has a single hairy flagellum and a secondary smooth flagellum.</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The illustration shows an egg-shaped stramenopile cell. Protruding from the narrow end of the cell is one hairless flagellum and one hairy flagellum.">
            <a:extLst>
              <a:ext uri="{FF2B5EF4-FFF2-40B4-BE49-F238E27FC236}">
                <a16:creationId xmlns:a16="http://schemas.microsoft.com/office/drawing/2014/main" id="{F401403D-8F22-78A2-A7AE-F9188910ECB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54704" y="997409"/>
            <a:ext cx="4434591" cy="438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52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081285"/>
            <a:ext cx="7872712" cy="1238491"/>
          </a:xfrm>
        </p:spPr>
        <p:txBody>
          <a:bodyPr>
            <a:normAutofit/>
          </a:bodyPr>
          <a:lstStyle/>
          <a:p>
            <a:pPr>
              <a:spcBef>
                <a:spcPts val="0"/>
              </a:spcBef>
            </a:pPr>
            <a:r>
              <a:rPr lang="en-US" sz="1600" dirty="0"/>
              <a:t>Assorted diatoms, visualized here using light microscopy, live among annual sea ice in McMurdo Sound, Antarctica. Diatoms range in size from 2 to 200 µm. </a:t>
            </a:r>
          </a:p>
          <a:p>
            <a:pPr>
              <a:spcBef>
                <a:spcPts val="0"/>
              </a:spcBef>
            </a:pPr>
            <a:r>
              <a:rPr lang="en-US" sz="1200" dirty="0"/>
              <a:t>(credit: Prof. Gordon T. Taylor, Stony Brook University, NSF, NOAA)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This micrograph shows translucent blue diatoms, which range widely in size and shape. Many are tube- or diamond-shaped. One is disk-shaped with a visible hub. Another looks like a disk viewed from the end, with grooves in it.">
            <a:extLst>
              <a:ext uri="{FF2B5EF4-FFF2-40B4-BE49-F238E27FC236}">
                <a16:creationId xmlns:a16="http://schemas.microsoft.com/office/drawing/2014/main" id="{565BC3A9-63CD-7470-67A2-FAEEC9E593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0009" y="1127326"/>
            <a:ext cx="5883982" cy="386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16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5650690"/>
            <a:ext cx="7872712" cy="659535"/>
          </a:xfrm>
        </p:spPr>
        <p:txBody>
          <a:bodyPr>
            <a:normAutofit/>
          </a:bodyPr>
          <a:lstStyle/>
          <a:p>
            <a:pPr>
              <a:spcBef>
                <a:spcPts val="0"/>
              </a:spcBef>
            </a:pPr>
            <a:r>
              <a:rPr lang="en-US" sz="1200" dirty="0"/>
              <a:t>(credit “laminaria photograph”: modification of work by Claire Fackler, CINMS, NOAA Photo Library)</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6866" name="Picture 2" descr="The life cycle of the brown algae, Laminaria, begins when sporangia undergo meiosis, producing 1 n zoospores. The zoospores undergo mitosis, producing multicellular male and female gametophytes. The female gametophyte produces eggs, and the male gametophyte produces sperm. The sperm fertilizes the egg, producing a 2 n zygote. The zygote undergoes mitosis, producing a multicellular sporophyte. The mature sporophyte produces sporangia, completing the cycle. A photo inset shows the sporophyte stage, which resembles a plant with long, flat blade-like leaves attached to green stalks via bladder like connections. Both the blade and stalks are submerged. Sporangia are associated with the leaf like structures.">
            <a:extLst>
              <a:ext uri="{FF2B5EF4-FFF2-40B4-BE49-F238E27FC236}">
                <a16:creationId xmlns:a16="http://schemas.microsoft.com/office/drawing/2014/main" id="{0530B177-27FB-99AD-C7C9-D3F1E4C161E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6672" y="969500"/>
            <a:ext cx="7710656" cy="4570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817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185458"/>
            <a:ext cx="7872712" cy="1134318"/>
          </a:xfrm>
        </p:spPr>
        <p:txBody>
          <a:bodyPr>
            <a:normAutofit/>
          </a:bodyPr>
          <a:lstStyle/>
          <a:p>
            <a:pPr>
              <a:spcBef>
                <a:spcPts val="0"/>
              </a:spcBef>
            </a:pPr>
            <a:r>
              <a:rPr lang="en-US" sz="1600" dirty="0"/>
              <a:t>A saprobic oomycete engulfs a dead insect. </a:t>
            </a:r>
          </a:p>
          <a:p>
            <a:pPr>
              <a:spcBef>
                <a:spcPts val="0"/>
              </a:spcBef>
            </a:pPr>
            <a:r>
              <a:rPr lang="en-US" sz="1200" dirty="0"/>
              <a:t>(credit: modification of work by Thomas Bresson)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The photo shows a mucous-like mass, covered in white fuzz, hanging from a rock.">
            <a:extLst>
              <a:ext uri="{FF2B5EF4-FFF2-40B4-BE49-F238E27FC236}">
                <a16:creationId xmlns:a16="http://schemas.microsoft.com/office/drawing/2014/main" id="{EF35BCA1-0BC7-2088-B594-77B346A39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189" y="1031818"/>
            <a:ext cx="5385621" cy="405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426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92861" y="1088021"/>
            <a:ext cx="3389452" cy="5231756"/>
          </a:xfrm>
        </p:spPr>
        <p:txBody>
          <a:bodyPr>
            <a:normAutofit/>
          </a:bodyPr>
          <a:lstStyle/>
          <a:p>
            <a:pPr>
              <a:spcBef>
                <a:spcPts val="0"/>
              </a:spcBef>
            </a:pPr>
            <a:r>
              <a:rPr lang="en-US" sz="1600" dirty="0"/>
              <a:t>The mammalian intestinal parasite </a:t>
            </a:r>
            <a:r>
              <a:rPr lang="en-US" sz="1600" i="1" dirty="0"/>
              <a:t>Giardia lamblia</a:t>
            </a:r>
            <a:r>
              <a:rPr lang="en-US" sz="1600" dirty="0"/>
              <a:t>, visualized here using scanning electron microscopy, is a waterborne protist that causes severe diarrhea when ingested. </a:t>
            </a:r>
          </a:p>
          <a:p>
            <a:pPr>
              <a:spcBef>
                <a:spcPts val="0"/>
              </a:spcBef>
            </a:pPr>
            <a:r>
              <a:rPr lang="en-US" sz="1200" dirty="0"/>
              <a:t>(credit: modification of work by Janice </a:t>
            </a:r>
            <a:r>
              <a:rPr lang="en-US" sz="1200" dirty="0" err="1"/>
              <a:t>Carr</a:t>
            </a:r>
            <a:r>
              <a:rPr lang="en-US" sz="1200" dirty="0"/>
              <a:t>,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9938" name="Picture 2" descr="The micrograph shows Giardia, which is shaped like a corn kernel and about 12 to 15 microns in length. Three whip-like flagella protrude from the middle of the parasite, and a whip-like tail protrudes from the narrow back end.">
            <a:extLst>
              <a:ext uri="{FF2B5EF4-FFF2-40B4-BE49-F238E27FC236}">
                <a16:creationId xmlns:a16="http://schemas.microsoft.com/office/drawing/2014/main" id="{43D9F7AD-7CEF-3543-0977-5CC6E257B8E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1250" y="1088021"/>
            <a:ext cx="4236039" cy="4282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341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The life cycle of T brucei begins when the tetse fly takes a blood meal from a human host, and injects the parasite into the bloodstream. T brucei multiplies by binary fission in blood, lymph and spinal fluid. When another tsetse fly bites the infected person, it takes up the pathogen, which then multiplies by binary fission in the flys midgut. T brucei transforms into an infective stage and enters the salivary gland, where it multiplies. The cycle is completed when the fly takes a blood meal from another human.">
            <a:extLst>
              <a:ext uri="{FF2B5EF4-FFF2-40B4-BE49-F238E27FC236}">
                <a16:creationId xmlns:a16="http://schemas.microsoft.com/office/drawing/2014/main" id="{5A803919-5E03-6510-A0FA-0DBBA3F7F31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47133" y="954108"/>
            <a:ext cx="6987845" cy="521419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35644" y="6026380"/>
            <a:ext cx="7872712" cy="283845"/>
          </a:xfrm>
        </p:spPr>
        <p:txBody>
          <a:bodyPr>
            <a:normAutofit/>
          </a:bodyPr>
          <a:lstStyle/>
          <a:p>
            <a:pPr>
              <a:spcBef>
                <a:spcPts val="0"/>
              </a:spcBef>
            </a:pPr>
            <a:r>
              <a:rPr lang="en-US" sz="1200" dirty="0"/>
              <a:t>(credit: modification of work by CDC)</a:t>
            </a:r>
            <a:endParaRPr lang="en-US" sz="100" dirty="0"/>
          </a:p>
        </p:txBody>
      </p:sp>
    </p:spTree>
    <p:extLst>
      <p:ext uri="{BB962C8B-B14F-4D97-AF65-F5344CB8AC3E}">
        <p14:creationId xmlns:p14="http://schemas.microsoft.com/office/powerpoint/2010/main" val="1379257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304598"/>
            <a:ext cx="7872712" cy="1015177"/>
          </a:xfrm>
        </p:spPr>
        <p:txBody>
          <a:bodyPr>
            <a:normAutofit/>
          </a:bodyPr>
          <a:lstStyle/>
          <a:p>
            <a:pPr>
              <a:spcBef>
                <a:spcPts val="0"/>
              </a:spcBef>
            </a:pPr>
            <a:r>
              <a:rPr lang="en-US" sz="1600" dirty="0"/>
              <a:t>Coral polyps obtain nutrition through a symbiotic relationship with dinoflagellates.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4034" name="Picture 2" descr="This underwater photo shows coral polyps. Polyps are cup-shaped and have tentacles extending from the edge of the cup.">
            <a:extLst>
              <a:ext uri="{FF2B5EF4-FFF2-40B4-BE49-F238E27FC236}">
                <a16:creationId xmlns:a16="http://schemas.microsoft.com/office/drawing/2014/main" id="{AB52D409-1E76-3914-8386-5895F480D7D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68451" y="1215340"/>
            <a:ext cx="5007098" cy="3994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832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77113" y="911626"/>
            <a:ext cx="3505199" cy="5408150"/>
          </a:xfrm>
        </p:spPr>
        <p:txBody>
          <a:bodyPr>
            <a:normAutofit/>
          </a:bodyPr>
          <a:lstStyle/>
          <a:p>
            <a:pPr>
              <a:spcBef>
                <a:spcPts val="0"/>
              </a:spcBef>
            </a:pPr>
            <a:r>
              <a:rPr lang="en-US" sz="1600" dirty="0"/>
              <a:t>Virtually all aquatic organisms depend directly or indirectly on protists for food. </a:t>
            </a:r>
          </a:p>
          <a:p>
            <a:pPr>
              <a:spcBef>
                <a:spcPts val="0"/>
              </a:spcBef>
            </a:pPr>
            <a:r>
              <a:rPr lang="en-US" sz="1200" dirty="0"/>
              <a:t>(credit “mollusks”: modification of work by Craig </a:t>
            </a:r>
            <a:r>
              <a:rPr lang="en-US" sz="1200" dirty="0" err="1"/>
              <a:t>Stihler</a:t>
            </a:r>
            <a:r>
              <a:rPr lang="en-US" sz="1200" dirty="0"/>
              <a:t>, USFWS; credit “crab”: modification of work by David Berkowitz; credit “dolphin”: modification of work by Mike Baird; credit “fish”: modification of work by Tim </a:t>
            </a:r>
            <a:r>
              <a:rPr lang="en-US" sz="1200" dirty="0" err="1"/>
              <a:t>Sheerman</a:t>
            </a:r>
            <a:r>
              <a:rPr lang="en-US" sz="1200" dirty="0"/>
              <a:t>-Chase; credit “penguin”: modification of work by Aaron Logan)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6082" name="Picture 2" descr="The photo collage shows mollusks, a crab, a dolphin, a penguin, and a school of fish.">
            <a:extLst>
              <a:ext uri="{FF2B5EF4-FFF2-40B4-BE49-F238E27FC236}">
                <a16:creationId xmlns:a16="http://schemas.microsoft.com/office/drawing/2014/main" id="{61224257-5658-2EBB-2F1A-9BF93CC0CBE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1687" y="983043"/>
            <a:ext cx="4100143" cy="533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313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The micrograph shows round red blood cells, each about 8 microns across, infected with ring-shaped P falciparum.">
            <a:extLst>
              <a:ext uri="{FF2B5EF4-FFF2-40B4-BE49-F238E27FC236}">
                <a16:creationId xmlns:a16="http://schemas.microsoft.com/office/drawing/2014/main" id="{5751C2A2-04DF-8579-9C7C-76856236890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1250" y="1088021"/>
            <a:ext cx="4282633" cy="42826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208607" y="1088021"/>
            <a:ext cx="3273705" cy="5231756"/>
          </a:xfrm>
        </p:spPr>
        <p:txBody>
          <a:bodyPr>
            <a:normAutofit/>
          </a:bodyPr>
          <a:lstStyle/>
          <a:p>
            <a:pPr>
              <a:spcBef>
                <a:spcPts val="0"/>
              </a:spcBef>
            </a:pPr>
            <a:r>
              <a:rPr lang="en-US" sz="1600" dirty="0"/>
              <a:t>Red blood cells are shown to be infected with </a:t>
            </a:r>
            <a:r>
              <a:rPr lang="en-US" sz="1600" i="1" dirty="0"/>
              <a:t>P. falciparum</a:t>
            </a:r>
            <a:r>
              <a:rPr lang="en-US" sz="1600" dirty="0"/>
              <a:t>, the causative agent of malaria. In this light microscopic image taken using a 100× oil immersion lens, the ring-shaped </a:t>
            </a:r>
            <a:r>
              <a:rPr lang="en-US" sz="1600" i="1" dirty="0"/>
              <a:t>P. falciparum </a:t>
            </a:r>
            <a:r>
              <a:rPr lang="en-US" sz="1600" dirty="0"/>
              <a:t>stains purple. </a:t>
            </a:r>
          </a:p>
          <a:p>
            <a:pPr>
              <a:spcBef>
                <a:spcPts val="0"/>
              </a:spcBef>
            </a:pPr>
            <a:r>
              <a:rPr lang="en-US" sz="1200" dirty="0"/>
              <a:t>(credit: modification of work by Michael </a:t>
            </a:r>
            <a:r>
              <a:rPr lang="en-US" sz="1200" dirty="0" err="1"/>
              <a:t>Zahniser</a:t>
            </a:r>
            <a:r>
              <a:rPr lang="en-US" sz="1200" dirty="0"/>
              <a:t>;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255814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The micrograph shows round red blood cells, about 8 microns across. Swimming among the red blood cells are ribbon-like trypanosomes. The trypanosomes are about three times as long as the red blood cells are wide.">
            <a:extLst>
              <a:ext uri="{FF2B5EF4-FFF2-40B4-BE49-F238E27FC236}">
                <a16:creationId xmlns:a16="http://schemas.microsoft.com/office/drawing/2014/main" id="{6845879C-B0A6-AC83-85AA-A7D6EB1BD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992" y="1230012"/>
            <a:ext cx="5642015" cy="399297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304598"/>
            <a:ext cx="7872712" cy="1015177"/>
          </a:xfrm>
        </p:spPr>
        <p:txBody>
          <a:bodyPr>
            <a:normAutofit/>
          </a:bodyPr>
          <a:lstStyle/>
          <a:p>
            <a:pPr>
              <a:spcBef>
                <a:spcPts val="0"/>
              </a:spcBef>
            </a:pPr>
            <a:r>
              <a:rPr lang="en-US" sz="1600" dirty="0"/>
              <a:t>Trypanosomes are shown among red blood cells. </a:t>
            </a:r>
          </a:p>
          <a:p>
            <a:pPr>
              <a:spcBef>
                <a:spcPts val="0"/>
              </a:spcBef>
            </a:pPr>
            <a:r>
              <a:rPr lang="en-US" sz="1200" dirty="0"/>
              <a:t>(credit: modification of work by Dr. Myron G. Shultz;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659250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The photo shows a leaf infected with downy mildew and powdery mildew. Where the leaf is infected with downy mildew, it is yellow instead of green. Powdery mildew appears as a white fuzz on the leaf.">
            <a:extLst>
              <a:ext uri="{FF2B5EF4-FFF2-40B4-BE49-F238E27FC236}">
                <a16:creationId xmlns:a16="http://schemas.microsoft.com/office/drawing/2014/main" id="{EA8DFA44-316C-80FA-4A12-52D52183E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992" y="1230012"/>
            <a:ext cx="5642015" cy="398259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304598"/>
            <a:ext cx="7872712" cy="1015177"/>
          </a:xfrm>
        </p:spPr>
        <p:txBody>
          <a:bodyPr>
            <a:normAutofit/>
          </a:bodyPr>
          <a:lstStyle/>
          <a:p>
            <a:pPr>
              <a:spcBef>
                <a:spcPts val="0"/>
              </a:spcBef>
            </a:pPr>
            <a:r>
              <a:rPr lang="en-US" sz="1600" dirty="0"/>
              <a:t>Both downy and powdery mildews on this grape leaf are caused by an infection of </a:t>
            </a:r>
            <a:br>
              <a:rPr lang="en-US" sz="1600" dirty="0"/>
            </a:br>
            <a:r>
              <a:rPr lang="en-US" sz="1600" i="1" dirty="0"/>
              <a:t>P. </a:t>
            </a:r>
            <a:r>
              <a:rPr lang="en-US" sz="1600" i="1" dirty="0" err="1"/>
              <a:t>viticola</a:t>
            </a:r>
            <a:r>
              <a:rPr lang="en-US" sz="1600" dirty="0"/>
              <a:t>. </a:t>
            </a:r>
          </a:p>
          <a:p>
            <a:pPr>
              <a:spcBef>
                <a:spcPts val="0"/>
              </a:spcBef>
            </a:pPr>
            <a:r>
              <a:rPr lang="en-US" sz="1200" dirty="0"/>
              <a:t>(credit: modification of work by USDA)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828782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The photo shows a slice of potato that has browned and appears rotten.">
            <a:extLst>
              <a:ext uri="{FF2B5EF4-FFF2-40B4-BE49-F238E27FC236}">
                <a16:creationId xmlns:a16="http://schemas.microsoft.com/office/drawing/2014/main" id="{A8CC3DBF-DA13-2E8F-C839-6A0C4EC94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289" y="1232089"/>
            <a:ext cx="5549419" cy="397844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304598"/>
            <a:ext cx="7872712" cy="1015177"/>
          </a:xfrm>
        </p:spPr>
        <p:txBody>
          <a:bodyPr>
            <a:normAutofit/>
          </a:bodyPr>
          <a:lstStyle/>
          <a:p>
            <a:pPr>
              <a:spcBef>
                <a:spcPts val="0"/>
              </a:spcBef>
            </a:pPr>
            <a:r>
              <a:rPr lang="en-US" sz="1600" dirty="0"/>
              <a:t>These unappetizing remnants result from an infection with </a:t>
            </a:r>
            <a:r>
              <a:rPr lang="en-US" sz="1600" i="1" dirty="0"/>
              <a:t>P. </a:t>
            </a:r>
            <a:r>
              <a:rPr lang="en-US" sz="1600" i="1" dirty="0" err="1"/>
              <a:t>infestans</a:t>
            </a:r>
            <a:r>
              <a:rPr lang="en-US" sz="1600" dirty="0"/>
              <a:t>, the causative agent of potato late blight. </a:t>
            </a:r>
          </a:p>
          <a:p>
            <a:pPr>
              <a:spcBef>
                <a:spcPts val="0"/>
              </a:spcBef>
            </a:pPr>
            <a:r>
              <a:rPr lang="en-US" sz="1200" dirty="0"/>
              <a:t>(credit: USDA)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23.37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106184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11716</TotalTime>
  <Words>3907</Words>
  <Application>Microsoft Office PowerPoint</Application>
  <PresentationFormat>On-screen Show (4:3)</PresentationFormat>
  <Paragraphs>181</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179</cp:revision>
  <dcterms:created xsi:type="dcterms:W3CDTF">2012-06-04T02:13:36Z</dcterms:created>
  <dcterms:modified xsi:type="dcterms:W3CDTF">2025-02-25T18:25:42Z</dcterms:modified>
</cp:coreProperties>
</file>