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32"/>
  </p:notesMasterIdLst>
  <p:handoutMasterIdLst>
    <p:handoutMasterId r:id="rId33"/>
  </p:handoutMasterIdLst>
  <p:sldIdLst>
    <p:sldId id="256" r:id="rId2"/>
    <p:sldId id="277" r:id="rId3"/>
    <p:sldId id="432" r:id="rId4"/>
    <p:sldId id="474" r:id="rId5"/>
    <p:sldId id="475" r:id="rId6"/>
    <p:sldId id="459" r:id="rId7"/>
    <p:sldId id="460" r:id="rId8"/>
    <p:sldId id="413" r:id="rId9"/>
    <p:sldId id="461" r:id="rId10"/>
    <p:sldId id="430" r:id="rId11"/>
    <p:sldId id="462" r:id="rId12"/>
    <p:sldId id="451" r:id="rId13"/>
    <p:sldId id="476" r:id="rId14"/>
    <p:sldId id="463" r:id="rId15"/>
    <p:sldId id="477" r:id="rId16"/>
    <p:sldId id="478" r:id="rId17"/>
    <p:sldId id="436" r:id="rId18"/>
    <p:sldId id="479" r:id="rId19"/>
    <p:sldId id="438" r:id="rId20"/>
    <p:sldId id="464" r:id="rId21"/>
    <p:sldId id="465" r:id="rId22"/>
    <p:sldId id="448" r:id="rId23"/>
    <p:sldId id="449" r:id="rId24"/>
    <p:sldId id="450" r:id="rId25"/>
    <p:sldId id="454" r:id="rId26"/>
    <p:sldId id="453" r:id="rId27"/>
    <p:sldId id="455" r:id="rId28"/>
    <p:sldId id="456" r:id="rId29"/>
    <p:sldId id="466" r:id="rId30"/>
    <p:sldId id="468"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44" autoAdjust="0"/>
    <p:restoredTop sz="85739" autoAdjust="0"/>
  </p:normalViewPr>
  <p:slideViewPr>
    <p:cSldViewPr snapToGrid="0" snapToObjects="1">
      <p:cViewPr varScale="1">
        <p:scale>
          <a:sx n="76" d="100"/>
          <a:sy n="76" d="100"/>
        </p:scale>
        <p:origin x="618" y="78"/>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2/25/2025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2/25/2025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2805005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1200956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1755854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2701293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230736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2705700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11150833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2878485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10745482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12064951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345224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25214214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32288130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27916854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28549272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30683807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3020644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14130079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6612467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24</a:t>
            </a:fld>
            <a:endParaRPr lang="en-US"/>
          </a:p>
        </p:txBody>
      </p:sp>
    </p:spTree>
    <p:extLst>
      <p:ext uri="{BB962C8B-B14F-4D97-AF65-F5344CB8AC3E}">
        <p14:creationId xmlns:p14="http://schemas.microsoft.com/office/powerpoint/2010/main" val="22614294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25</a:t>
            </a:fld>
            <a:endParaRPr lang="en-US"/>
          </a:p>
        </p:txBody>
      </p:sp>
    </p:spTree>
    <p:extLst>
      <p:ext uri="{BB962C8B-B14F-4D97-AF65-F5344CB8AC3E}">
        <p14:creationId xmlns:p14="http://schemas.microsoft.com/office/powerpoint/2010/main" val="10004576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26</a:t>
            </a:fld>
            <a:endParaRPr lang="en-US"/>
          </a:p>
        </p:txBody>
      </p:sp>
    </p:spTree>
    <p:extLst>
      <p:ext uri="{BB962C8B-B14F-4D97-AF65-F5344CB8AC3E}">
        <p14:creationId xmlns:p14="http://schemas.microsoft.com/office/powerpoint/2010/main" val="2140524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27</a:t>
            </a:fld>
            <a:endParaRPr lang="en-US"/>
          </a:p>
        </p:txBody>
      </p:sp>
    </p:spTree>
    <p:extLst>
      <p:ext uri="{BB962C8B-B14F-4D97-AF65-F5344CB8AC3E}">
        <p14:creationId xmlns:p14="http://schemas.microsoft.com/office/powerpoint/2010/main" val="397582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Alternation of generations in a brown alga. Several species of brown algae, such as the </a:t>
            </a:r>
            <a:r>
              <a:rPr lang="en-US" sz="1200" i="1" dirty="0"/>
              <a:t>Laminaria</a:t>
            </a:r>
            <a:r>
              <a:rPr lang="en-US" sz="1200" dirty="0"/>
              <a:t> shown here, have evolved life cycles in which both the haploid (gametophyte) and diploid (sporophyte) forms are multicellular. The gametophyte is different in structure than the sporophyte. </a:t>
            </a:r>
          </a:p>
        </p:txBody>
      </p:sp>
      <p:sp>
        <p:nvSpPr>
          <p:cNvPr id="4" name="Slide Number Placeholder 3"/>
          <p:cNvSpPr>
            <a:spLocks noGrp="1"/>
          </p:cNvSpPr>
          <p:nvPr>
            <p:ph type="sldNum" sz="quarter" idx="5"/>
          </p:nvPr>
        </p:nvSpPr>
        <p:spPr/>
        <p:txBody>
          <a:bodyPr/>
          <a:lstStyle/>
          <a:p>
            <a:fld id="{72221384-CCA1-F944-9C0C-9A9617B02E5E}" type="slidenum">
              <a:rPr lang="en-US" smtClean="0"/>
              <a:t>28</a:t>
            </a:fld>
            <a:endParaRPr lang="en-US"/>
          </a:p>
        </p:txBody>
      </p:sp>
    </p:spTree>
    <p:extLst>
      <p:ext uri="{BB962C8B-B14F-4D97-AF65-F5344CB8AC3E}">
        <p14:creationId xmlns:p14="http://schemas.microsoft.com/office/powerpoint/2010/main" val="41536136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29</a:t>
            </a:fld>
            <a:endParaRPr lang="en-US"/>
          </a:p>
        </p:txBody>
      </p:sp>
    </p:spTree>
    <p:extLst>
      <p:ext uri="{BB962C8B-B14F-4D97-AF65-F5344CB8AC3E}">
        <p14:creationId xmlns:p14="http://schemas.microsoft.com/office/powerpoint/2010/main" val="21583842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30</a:t>
            </a:fld>
            <a:endParaRPr lang="en-US"/>
          </a:p>
        </p:txBody>
      </p:sp>
    </p:spTree>
    <p:extLst>
      <p:ext uri="{BB962C8B-B14F-4D97-AF65-F5344CB8AC3E}">
        <p14:creationId xmlns:p14="http://schemas.microsoft.com/office/powerpoint/2010/main" val="3128037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24 FUNGI</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14794"/>
            <a:ext cx="7910511" cy="1949385"/>
          </a:xfrm>
        </p:spPr>
        <p:txBody>
          <a:bodyPr>
            <a:normAutofit/>
          </a:bodyPr>
          <a:lstStyle/>
          <a:p>
            <a:pPr>
              <a:spcBef>
                <a:spcPts val="0"/>
              </a:spcBef>
            </a:pPr>
            <a:r>
              <a:rPr lang="en-US" sz="1600" dirty="0"/>
              <a:t>Many species of fungus produce the familiar mushroom </a:t>
            </a:r>
            <a:r>
              <a:rPr lang="en-US" sz="1600" dirty="0">
                <a:solidFill>
                  <a:srgbClr val="72A510"/>
                </a:solidFill>
              </a:rPr>
              <a:t>(a)</a:t>
            </a:r>
            <a:r>
              <a:rPr lang="en-US" sz="1600" dirty="0"/>
              <a:t> which is a reproductive structure. This </a:t>
            </a:r>
            <a:r>
              <a:rPr lang="en-US" sz="1600" dirty="0">
                <a:solidFill>
                  <a:srgbClr val="72A510"/>
                </a:solidFill>
              </a:rPr>
              <a:t>(b)</a:t>
            </a:r>
            <a:r>
              <a:rPr lang="en-US" sz="1600" dirty="0"/>
              <a:t> coral fungus displays brightly colored fruiting bodies. This electron micrograph shows </a:t>
            </a:r>
            <a:r>
              <a:rPr lang="en-US" sz="1600" dirty="0">
                <a:solidFill>
                  <a:srgbClr val="72A510"/>
                </a:solidFill>
              </a:rPr>
              <a:t>(c)</a:t>
            </a:r>
            <a:r>
              <a:rPr lang="en-US" sz="1600" dirty="0"/>
              <a:t> the spore-bearing structures of </a:t>
            </a:r>
            <a:r>
              <a:rPr lang="en-US" sz="1600" i="1" dirty="0"/>
              <a:t>Aspergillus</a:t>
            </a:r>
            <a:r>
              <a:rPr lang="en-US" sz="1600" dirty="0"/>
              <a:t>, a type of toxic fungus found mostly in soil and plants.</a:t>
            </a:r>
          </a:p>
          <a:p>
            <a:pPr>
              <a:spcBef>
                <a:spcPts val="0"/>
              </a:spcBef>
            </a:pPr>
            <a:r>
              <a:rPr lang="en-US" sz="1200" dirty="0"/>
              <a:t>(credit “mushroom”: modification of work by Chris Wee; credit “coral fungus”: modification of work by Cory </a:t>
            </a:r>
            <a:r>
              <a:rPr lang="en-US" sz="1200" dirty="0" err="1"/>
              <a:t>Zanker</a:t>
            </a:r>
            <a:r>
              <a:rPr lang="en-US" sz="1200" dirty="0"/>
              <a:t>; credit “Aspergillus”: modification of work by Janice Haney </a:t>
            </a:r>
            <a:r>
              <a:rPr lang="en-US" sz="1200" dirty="0" err="1"/>
              <a:t>Carr</a:t>
            </a:r>
            <a:r>
              <a:rPr lang="en-US" sz="1200" dirty="0"/>
              <a:t>, Robert Simmons, CDC;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Left photo shows a cluster of mushrooms with bell-like domes attached to slender stalks. Middle photo shows a yellowish-orange fungus that grows in a cluster and is lobe-shaped. Right photo is a micrograph that shows a long, slender stalk that branches into long chains of spores that look like a string of beads.">
            <a:extLst>
              <a:ext uri="{FF2B5EF4-FFF2-40B4-BE49-F238E27FC236}">
                <a16:creationId xmlns:a16="http://schemas.microsoft.com/office/drawing/2014/main" id="{2F7434C0-8343-4302-04A7-16A35B3B447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31826" y="1229685"/>
            <a:ext cx="7680348" cy="3138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07666"/>
            <a:ext cx="7910511" cy="1340763"/>
          </a:xfrm>
        </p:spPr>
        <p:txBody>
          <a:bodyPr>
            <a:normAutofit/>
          </a:bodyPr>
          <a:lstStyle/>
          <a:p>
            <a:pPr>
              <a:spcBef>
                <a:spcPts val="0"/>
              </a:spcBef>
            </a:pPr>
            <a:r>
              <a:rPr lang="en-US" sz="1600" dirty="0"/>
              <a:t>The poisonous </a:t>
            </a:r>
            <a:r>
              <a:rPr lang="en-US" sz="1600" i="1" dirty="0"/>
              <a:t>Amanita muscaria </a:t>
            </a:r>
            <a:r>
              <a:rPr lang="en-US" sz="1600" dirty="0"/>
              <a:t>is native to temperate and boreal regions of North America. </a:t>
            </a:r>
          </a:p>
          <a:p>
            <a:pPr>
              <a:spcBef>
                <a:spcPts val="0"/>
              </a:spcBef>
            </a:pPr>
            <a:r>
              <a:rPr lang="en-US" sz="1200" dirty="0"/>
              <a:t>(credit: Christine </a:t>
            </a:r>
            <a:r>
              <a:rPr lang="en-US" sz="1200" dirty="0" err="1"/>
              <a:t>Majul</a:t>
            </a:r>
            <a:r>
              <a:rPr lang="en-US" sz="1200" dirty="0"/>
              <a:t>)</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 Photo shows two large mushrooms, each with a wide white base and a bright red cap. The caps are dotted with small white protrusions.">
            <a:extLst>
              <a:ext uri="{FF2B5EF4-FFF2-40B4-BE49-F238E27FC236}">
                <a16:creationId xmlns:a16="http://schemas.microsoft.com/office/drawing/2014/main" id="{F74859B4-9C94-7A8C-C804-7557BF452EB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60185" y="1056961"/>
            <a:ext cx="5023627" cy="3767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043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Micrograph shows clumps of small blue spheres. Each sphere is about 5 microns across.">
            <a:extLst>
              <a:ext uri="{FF2B5EF4-FFF2-40B4-BE49-F238E27FC236}">
                <a16:creationId xmlns:a16="http://schemas.microsoft.com/office/drawing/2014/main" id="{AC1A21FD-DB0E-51CE-689E-58DAADA650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385" y="1051777"/>
            <a:ext cx="5473225" cy="3772903"/>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4907666"/>
            <a:ext cx="7910511" cy="1340763"/>
          </a:xfrm>
        </p:spPr>
        <p:txBody>
          <a:bodyPr>
            <a:normAutofit/>
          </a:bodyPr>
          <a:lstStyle/>
          <a:p>
            <a:pPr>
              <a:spcBef>
                <a:spcPts val="0"/>
              </a:spcBef>
            </a:pPr>
            <a:r>
              <a:rPr lang="en-US" sz="1600" i="1" dirty="0"/>
              <a:t>Candida albicans</a:t>
            </a:r>
            <a:r>
              <a:rPr lang="en-US" sz="1600" dirty="0"/>
              <a:t> is a yeast cell and the agent of </a:t>
            </a:r>
            <a:r>
              <a:rPr lang="en-US" sz="1600" i="1" dirty="0"/>
              <a:t>candidiasis</a:t>
            </a:r>
            <a:r>
              <a:rPr lang="en-US" sz="1600" dirty="0"/>
              <a:t> and </a:t>
            </a:r>
            <a:r>
              <a:rPr lang="en-US" sz="1600" i="1" dirty="0"/>
              <a:t>thrush</a:t>
            </a:r>
            <a:r>
              <a:rPr lang="en-US" sz="1600" dirty="0"/>
              <a:t>. This organism has a similar morphology to coccus bacteria; however, yeast is a eukaryotic organism (note the nucleus). </a:t>
            </a:r>
          </a:p>
          <a:p>
            <a:pPr>
              <a:spcBef>
                <a:spcPts val="0"/>
              </a:spcBef>
            </a:pPr>
            <a:r>
              <a:rPr lang="en-US" sz="1200" dirty="0"/>
              <a:t>(credit: modification of work by Dr. </a:t>
            </a:r>
            <a:r>
              <a:rPr lang="en-US" sz="1200" dirty="0" err="1"/>
              <a:t>Godon</a:t>
            </a:r>
            <a:r>
              <a:rPr lang="en-US" sz="1200" dirty="0"/>
              <a:t> </a:t>
            </a:r>
            <a:r>
              <a:rPr lang="en-US" sz="1200" dirty="0" err="1"/>
              <a:t>Roberstad</a:t>
            </a:r>
            <a:r>
              <a:rPr lang="en-US" sz="1200" dirty="0"/>
              <a:t>, CDC;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487549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07666"/>
            <a:ext cx="7910511" cy="1340763"/>
          </a:xfrm>
        </p:spPr>
        <p:txBody>
          <a:bodyPr>
            <a:normAutofit/>
          </a:bodyPr>
          <a:lstStyle/>
          <a:p>
            <a:pPr>
              <a:spcBef>
                <a:spcPts val="0"/>
              </a:spcBef>
            </a:pPr>
            <a:r>
              <a:rPr lang="en-US" sz="1600" dirty="0"/>
              <a:t>The mycelium of the fungus </a:t>
            </a:r>
            <a:r>
              <a:rPr lang="en-US" sz="1600" i="1" dirty="0" err="1"/>
              <a:t>Neotestudina</a:t>
            </a:r>
            <a:r>
              <a:rPr lang="en-US" sz="1600" i="1" dirty="0"/>
              <a:t> </a:t>
            </a:r>
            <a:r>
              <a:rPr lang="en-US" sz="1600" i="1" dirty="0" err="1"/>
              <a:t>rosati</a:t>
            </a:r>
            <a:r>
              <a:rPr lang="en-US" sz="1600" i="1" dirty="0"/>
              <a:t> </a:t>
            </a:r>
            <a:r>
              <a:rPr lang="en-US" sz="1600" dirty="0"/>
              <a:t>can be pathogenic to humans. The fungus enters through a cut or scrape and develops a </a:t>
            </a:r>
            <a:r>
              <a:rPr lang="en-US" sz="1600" i="1" dirty="0"/>
              <a:t>mycetoma</a:t>
            </a:r>
            <a:r>
              <a:rPr lang="en-US" sz="1600" dirty="0"/>
              <a:t>, a chronic subcutaneous infection. </a:t>
            </a:r>
          </a:p>
          <a:p>
            <a:pPr>
              <a:spcBef>
                <a:spcPts val="0"/>
              </a:spcBef>
            </a:pPr>
            <a:r>
              <a:rPr lang="en-US" sz="1200" dirty="0"/>
              <a:t>(credit: CDC)</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Photo depicts a light brown fungus growing in a Petri dish. The fungus has the appearance of wrinkled round skin surrounded by powdery residue. A hub-like indentation exists at the center of the fungus. Extending from this hub are folds that resemble spokes on a wheel.">
            <a:extLst>
              <a:ext uri="{FF2B5EF4-FFF2-40B4-BE49-F238E27FC236}">
                <a16:creationId xmlns:a16="http://schemas.microsoft.com/office/drawing/2014/main" id="{460CE4D4-5A32-B9A5-22BB-51F4B3473DE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25521" y="1051777"/>
            <a:ext cx="5092951" cy="3772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662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079631"/>
            <a:ext cx="7910511" cy="1351914"/>
          </a:xfrm>
        </p:spPr>
        <p:txBody>
          <a:bodyPr>
            <a:normAutofit/>
          </a:bodyPr>
          <a:lstStyle/>
          <a:p>
            <a:pPr>
              <a:spcBef>
                <a:spcPts val="0"/>
              </a:spcBef>
            </a:pPr>
            <a:r>
              <a:rPr lang="en-US" sz="1500" dirty="0">
                <a:solidFill>
                  <a:schemeClr val="tx1"/>
                </a:solidFill>
              </a:rPr>
              <a:t>Fungal hyphae may be </a:t>
            </a:r>
            <a:r>
              <a:rPr lang="en-US" sz="1500" dirty="0">
                <a:solidFill>
                  <a:srgbClr val="72A510"/>
                </a:solidFill>
              </a:rPr>
              <a:t>(a)</a:t>
            </a:r>
            <a:r>
              <a:rPr lang="en-US" sz="1500" dirty="0">
                <a:solidFill>
                  <a:schemeClr val="tx1"/>
                </a:solidFill>
              </a:rPr>
              <a:t> </a:t>
            </a:r>
            <a:r>
              <a:rPr lang="en-US" sz="1500" dirty="0" err="1">
                <a:solidFill>
                  <a:schemeClr val="tx1"/>
                </a:solidFill>
              </a:rPr>
              <a:t>septated</a:t>
            </a:r>
            <a:r>
              <a:rPr lang="en-US" sz="1500" dirty="0">
                <a:solidFill>
                  <a:schemeClr val="tx1"/>
                </a:solidFill>
              </a:rPr>
              <a:t> or </a:t>
            </a:r>
            <a:r>
              <a:rPr lang="en-US" sz="1500" dirty="0">
                <a:solidFill>
                  <a:srgbClr val="72A510"/>
                </a:solidFill>
              </a:rPr>
              <a:t>(b)</a:t>
            </a:r>
            <a:r>
              <a:rPr lang="en-US" sz="1500" dirty="0">
                <a:solidFill>
                  <a:schemeClr val="tx1"/>
                </a:solidFill>
              </a:rPr>
              <a:t> coenocytic (coeno- = “common”; -</a:t>
            </a:r>
            <a:r>
              <a:rPr lang="en-US" sz="1500" dirty="0" err="1">
                <a:solidFill>
                  <a:schemeClr val="tx1"/>
                </a:solidFill>
              </a:rPr>
              <a:t>cytic</a:t>
            </a:r>
            <a:r>
              <a:rPr lang="en-US" sz="1500" dirty="0">
                <a:solidFill>
                  <a:schemeClr val="tx1"/>
                </a:solidFill>
              </a:rPr>
              <a:t> = “cell”) with many nuclei present in a single hypha. A bright field light micrograph of </a:t>
            </a:r>
            <a:r>
              <a:rPr lang="en-US" sz="1500" dirty="0">
                <a:solidFill>
                  <a:srgbClr val="72A510"/>
                </a:solidFill>
              </a:rPr>
              <a:t>(c) </a:t>
            </a:r>
            <a:r>
              <a:rPr lang="en-US" sz="1500" i="1" dirty="0" err="1">
                <a:solidFill>
                  <a:schemeClr val="tx1"/>
                </a:solidFill>
              </a:rPr>
              <a:t>Phialophora</a:t>
            </a:r>
            <a:r>
              <a:rPr lang="en-US" sz="1500" i="1" dirty="0">
                <a:solidFill>
                  <a:schemeClr val="tx1"/>
                </a:solidFill>
              </a:rPr>
              <a:t> </a:t>
            </a:r>
            <a:r>
              <a:rPr lang="en-US" sz="1500" i="1" dirty="0" err="1">
                <a:solidFill>
                  <a:schemeClr val="tx1"/>
                </a:solidFill>
              </a:rPr>
              <a:t>richardsiae</a:t>
            </a:r>
            <a:r>
              <a:rPr lang="en-US" sz="1500" i="1" dirty="0">
                <a:solidFill>
                  <a:schemeClr val="tx1"/>
                </a:solidFill>
              </a:rPr>
              <a:t> </a:t>
            </a:r>
            <a:r>
              <a:rPr lang="en-US" sz="1500" dirty="0">
                <a:solidFill>
                  <a:schemeClr val="tx1"/>
                </a:solidFill>
              </a:rPr>
              <a:t>shows septa that divide the hyphae. </a:t>
            </a:r>
          </a:p>
          <a:p>
            <a:pPr>
              <a:spcBef>
                <a:spcPts val="0"/>
              </a:spcBef>
            </a:pPr>
            <a:r>
              <a:rPr lang="en-US" sz="1200" dirty="0">
                <a:solidFill>
                  <a:schemeClr val="tx1"/>
                </a:solidFill>
              </a:rPr>
              <a:t>(credit c: modification of work by Dr. Lucille Georg, CDC;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Part A is an illustration of septated hyphae. Cells within the septated hyphae are rectangular. Each cell has its own nucleus, and connects to other cells end to end in a long strand. Two branches occur in the hyphae. Part B is an illustration of coenocytic hyphae. Like the septated hyphae, the coenocytic hyphae consist of long, branched fibers. However, in coenocytic hyphae, there is no separation between the cells or nuclei. Part C is a light micrograph of septated hyphae from Phialophora richardsiae. The hyphae consists of a long chain of cells with multiple branches. Each branch is about 3 microns wide and varies from 3 to 20 microns in length.">
            <a:extLst>
              <a:ext uri="{FF2B5EF4-FFF2-40B4-BE49-F238E27FC236}">
                <a16:creationId xmlns:a16="http://schemas.microsoft.com/office/drawing/2014/main" id="{280A8229-0A7F-BCA2-EFB3-9307D133C43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863924" y="984451"/>
            <a:ext cx="5417209" cy="4020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809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44678"/>
            <a:ext cx="7910511" cy="1919492"/>
          </a:xfrm>
        </p:spPr>
        <p:txBody>
          <a:bodyPr>
            <a:normAutofit/>
          </a:bodyPr>
          <a:lstStyle/>
          <a:p>
            <a:pPr>
              <a:spcBef>
                <a:spcPts val="0"/>
              </a:spcBef>
            </a:pPr>
            <a:r>
              <a:rPr lang="en-US" sz="1600" dirty="0">
                <a:solidFill>
                  <a:schemeClr val="tx1"/>
                </a:solidFill>
              </a:rPr>
              <a:t>The </a:t>
            </a:r>
            <a:r>
              <a:rPr lang="en-US" sz="1600" dirty="0">
                <a:solidFill>
                  <a:srgbClr val="72A510"/>
                </a:solidFill>
              </a:rPr>
              <a:t>(a)</a:t>
            </a:r>
            <a:r>
              <a:rPr lang="en-US" sz="1600" dirty="0">
                <a:solidFill>
                  <a:schemeClr val="tx1"/>
                </a:solidFill>
              </a:rPr>
              <a:t> giant puffball mushroom releases </a:t>
            </a:r>
            <a:r>
              <a:rPr lang="en-US" sz="1600" dirty="0">
                <a:solidFill>
                  <a:srgbClr val="72A510"/>
                </a:solidFill>
              </a:rPr>
              <a:t>(b)</a:t>
            </a:r>
            <a:r>
              <a:rPr lang="en-US" sz="1600" dirty="0">
                <a:solidFill>
                  <a:schemeClr val="tx1"/>
                </a:solidFill>
              </a:rPr>
              <a:t> a cloud of spores when it reaches maturity. </a:t>
            </a:r>
          </a:p>
          <a:p>
            <a:pPr>
              <a:spcBef>
                <a:spcPts val="0"/>
              </a:spcBef>
            </a:pPr>
            <a:r>
              <a:rPr lang="en-US" sz="1200" dirty="0">
                <a:solidFill>
                  <a:schemeClr val="tx1"/>
                </a:solidFill>
              </a:rPr>
              <a:t>(credit a: modification of work by Roger Griffith; credit b: modification of work by Pearson Scott Foresman, donated to the Wikimedia Foundation)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Part A is a photo of a puffball mushroom, which is round and white. Part B is an illustration of a puffball mushroom releasing spores through its exploded top.">
            <a:extLst>
              <a:ext uri="{FF2B5EF4-FFF2-40B4-BE49-F238E27FC236}">
                <a16:creationId xmlns:a16="http://schemas.microsoft.com/office/drawing/2014/main" id="{5D58A40B-9F68-1CB1-27FF-F1CC0781CC3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419726" y="1087266"/>
            <a:ext cx="6304547" cy="3315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691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764505"/>
            <a:ext cx="7910511" cy="1649895"/>
          </a:xfrm>
        </p:spPr>
        <p:txBody>
          <a:bodyPr>
            <a:normAutofit/>
          </a:bodyPr>
          <a:lstStyle/>
          <a:p>
            <a:r>
              <a:rPr lang="en-US" sz="1600" dirty="0">
                <a:solidFill>
                  <a:schemeClr val="tx1"/>
                </a:solidFill>
              </a:rPr>
              <a:t>The dark cells in this bright field light micrograph are the pathogenic yeast Histoplasma capsulatum, seen against a backdrop of light blue tissue. Histoplasma primarily infects lungs but can spread to other tissues, causing histoplasmosis, a potentially fatal disease. </a:t>
            </a:r>
          </a:p>
          <a:p>
            <a:r>
              <a:rPr lang="en-US" sz="1200" dirty="0">
                <a:solidFill>
                  <a:schemeClr val="tx1"/>
                </a:solidFill>
              </a:rPr>
              <a:t>(credit: modification of work by Dr. Libero </a:t>
            </a:r>
            <a:r>
              <a:rPr lang="en-US" sz="1200" dirty="0" err="1">
                <a:solidFill>
                  <a:schemeClr val="tx1"/>
                </a:solidFill>
              </a:rPr>
              <a:t>Ajello</a:t>
            </a:r>
            <a:r>
              <a:rPr lang="en-US" sz="1200" dirty="0">
                <a:solidFill>
                  <a:schemeClr val="tx1"/>
                </a:solidFill>
              </a:rPr>
              <a:t>, CDC;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Micrograph shows budding yeast cells. The parent cells are stained dark blue and round, with smaller, teardrop shaped cells budding from them. The cells are about 2 microns across and 3 microns long.">
            <a:extLst>
              <a:ext uri="{FF2B5EF4-FFF2-40B4-BE49-F238E27FC236}">
                <a16:creationId xmlns:a16="http://schemas.microsoft.com/office/drawing/2014/main" id="{102F0E40-5F05-52C7-D3F4-73EF00A14C1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349099" y="1147883"/>
            <a:ext cx="4445802" cy="3514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672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26063" y="5986914"/>
            <a:ext cx="7797798" cy="476791"/>
          </a:xfrm>
        </p:spPr>
        <p:txBody>
          <a:bodyPr>
            <a:normAutofit/>
          </a:bodyPr>
          <a:lstStyle/>
          <a:p>
            <a:pPr>
              <a:spcBef>
                <a:spcPts val="0"/>
              </a:spcBef>
            </a:pPr>
            <a:r>
              <a:rPr lang="en-US" sz="1600" dirty="0">
                <a:solidFill>
                  <a:schemeClr val="tx1"/>
                </a:solidFill>
              </a:rPr>
              <a:t>Fungi may have both asexual and sexual stages of reproduction.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42" name="Picture 2" descr="The asexual and sexual stages of reproduction of fungi are shown. In the asexual life cycle, a haploid (1n) mycelium undergoes mitosis to form spores. Germination of the spores results in the formation of more mycelia. In the sexual life cycle, the mycelium undergoes plasmogamy, a process in which haploid cells fuse to form a heterokaryon (a cell with two or more haploid nuclei). This is called the heterokaryotic stage. The dikaryotic cells (cells with two more more nuclei) undergo karyogamy, a process in which the nuclei fuse to form a diploid (2n) zygote. The zygote undergoes meiosis to form haploid (1n) spores. Germination of the spores results in the formation of a multicellular mycelium.">
            <a:extLst>
              <a:ext uri="{FF2B5EF4-FFF2-40B4-BE49-F238E27FC236}">
                <a16:creationId xmlns:a16="http://schemas.microsoft.com/office/drawing/2014/main" id="{AC6BE86A-A14F-26C2-7B4C-474B8B87A36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94403" y="954934"/>
            <a:ext cx="5555193" cy="4948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056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Micrograph shows several long, thread-like hyphae stained blue. One hypha has a round sporangium, about 35 microns in diameter, at the tip. The sporangium is dark blue at the neck, and grainy white and blue elsewhere. Spores that have already been released appear as small white ovals.">
            <a:extLst>
              <a:ext uri="{FF2B5EF4-FFF2-40B4-BE49-F238E27FC236}">
                <a16:creationId xmlns:a16="http://schemas.microsoft.com/office/drawing/2014/main" id="{0E6DBBD3-0B3A-6E97-3E80-DA8134115E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398" y="1017609"/>
            <a:ext cx="6121202" cy="417457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5272277"/>
            <a:ext cx="7910511" cy="1142122"/>
          </a:xfrm>
        </p:spPr>
        <p:txBody>
          <a:bodyPr>
            <a:normAutofit/>
          </a:bodyPr>
          <a:lstStyle/>
          <a:p>
            <a:r>
              <a:rPr lang="en-US" sz="1600" dirty="0"/>
              <a:t>This bright field light micrograph shows the release of spores from a sporangium at the end of a hypha called a sporangiophore. The organism is a </a:t>
            </a:r>
            <a:r>
              <a:rPr lang="en-US" sz="1600" i="1" dirty="0"/>
              <a:t>Mucor </a:t>
            </a:r>
            <a:r>
              <a:rPr lang="en-US" sz="1600" dirty="0"/>
              <a:t>sp. fungus, a mold often found indoors. </a:t>
            </a:r>
          </a:p>
          <a:p>
            <a:r>
              <a:rPr lang="en-US" sz="1200" dirty="0"/>
              <a:t>(credit: modification of work by Dr. Lucille Georg, CDC;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941461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103100"/>
            <a:ext cx="7910511" cy="1311299"/>
          </a:xfrm>
        </p:spPr>
        <p:txBody>
          <a:bodyPr>
            <a:normAutofit/>
          </a:bodyPr>
          <a:lstStyle/>
          <a:p>
            <a:pPr>
              <a:spcBef>
                <a:spcPts val="0"/>
              </a:spcBef>
            </a:pPr>
            <a:r>
              <a:rPr lang="en-US" sz="1600" dirty="0">
                <a:solidFill>
                  <a:schemeClr val="tx1"/>
                </a:solidFill>
              </a:rPr>
              <a:t>Fungal phyla. Note: “-</a:t>
            </a:r>
            <a:r>
              <a:rPr lang="en-US" sz="1600" dirty="0" err="1">
                <a:solidFill>
                  <a:schemeClr val="tx1"/>
                </a:solidFill>
              </a:rPr>
              <a:t>mycota</a:t>
            </a:r>
            <a:r>
              <a:rPr lang="en-US" sz="1600" dirty="0">
                <a:solidFill>
                  <a:schemeClr val="tx1"/>
                </a:solidFill>
              </a:rPr>
              <a:t>” is used to designate a phylum, while “-</a:t>
            </a:r>
            <a:r>
              <a:rPr lang="en-US" sz="1600" dirty="0" err="1">
                <a:solidFill>
                  <a:schemeClr val="tx1"/>
                </a:solidFill>
              </a:rPr>
              <a:t>mycetes</a:t>
            </a:r>
            <a:r>
              <a:rPr lang="en-US" sz="1600" dirty="0">
                <a:solidFill>
                  <a:schemeClr val="tx1"/>
                </a:solidFill>
              </a:rPr>
              <a:t>” formally denotes a class or is used informally to refer to all members of the phylum.</a:t>
            </a:r>
            <a:endParaRPr lang="en-US" sz="12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24.10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290" name="Picture 2" descr="The image displays the phyologenetic tree for fungi. From a central source, branches include basidiomycota and ascomycota (which exist at the end of the same branch), glomeromycota, zygomycota, and chytridiomycota. Animalia are diplayed coming from a separate branch from the same source ancestor, but are not a part of the fungi.">
            <a:extLst>
              <a:ext uri="{FF2B5EF4-FFF2-40B4-BE49-F238E27FC236}">
                <a16:creationId xmlns:a16="http://schemas.microsoft.com/office/drawing/2014/main" id="{6E96D7A3-BEE4-06B2-6CD1-0BD7ED15709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13848" y="911625"/>
            <a:ext cx="6516303" cy="4191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961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100362" y="891211"/>
            <a:ext cx="4090737" cy="5354356"/>
          </a:xfrm>
        </p:spPr>
        <p:txBody>
          <a:bodyPr>
            <a:normAutofit/>
          </a:bodyPr>
          <a:lstStyle/>
          <a:p>
            <a:pPr>
              <a:spcBef>
                <a:spcPts val="0"/>
              </a:spcBef>
            </a:pPr>
            <a:r>
              <a:rPr lang="en-US" sz="1600" dirty="0"/>
              <a:t>The chytrid </a:t>
            </a:r>
            <a:r>
              <a:rPr lang="en-US" sz="1600" i="1" dirty="0"/>
              <a:t>Batrachochytrium </a:t>
            </a:r>
            <a:r>
              <a:rPr lang="en-US" sz="1600" i="1" dirty="0" err="1"/>
              <a:t>dendrobatidis</a:t>
            </a:r>
            <a:r>
              <a:rPr lang="en-US" sz="1600" dirty="0"/>
              <a:t> is seen in these light micrographs as transparent spheres growing on </a:t>
            </a:r>
            <a:r>
              <a:rPr lang="en-US" sz="1600" dirty="0">
                <a:solidFill>
                  <a:srgbClr val="72A510"/>
                </a:solidFill>
              </a:rPr>
              <a:t>(a)</a:t>
            </a:r>
            <a:r>
              <a:rPr lang="en-US" sz="1600" dirty="0"/>
              <a:t> a freshwater arthropod (water mite) and </a:t>
            </a:r>
            <a:r>
              <a:rPr lang="en-US" sz="1600" dirty="0">
                <a:solidFill>
                  <a:srgbClr val="72A510"/>
                </a:solidFill>
              </a:rPr>
              <a:t>(b)</a:t>
            </a:r>
            <a:r>
              <a:rPr lang="en-US" sz="1600" dirty="0"/>
              <a:t> algae. This chytrid causes skin diseases in many species of amphibians, resulting in species decline and extinction. </a:t>
            </a:r>
          </a:p>
          <a:p>
            <a:pPr>
              <a:spcBef>
                <a:spcPts val="0"/>
              </a:spcBef>
            </a:pPr>
            <a:r>
              <a:rPr lang="en-US" sz="1200" dirty="0"/>
              <a:t>(credit: modification of work by Johnson ML, </a:t>
            </a:r>
            <a:r>
              <a:rPr lang="en-US" sz="1200" dirty="0" err="1"/>
              <a:t>Speare</a:t>
            </a:r>
            <a:r>
              <a:rPr lang="en-US" sz="1200" dirty="0"/>
              <a:t> R., CDC)</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4" name="Picture 2" descr=" Micrograph A shows an arthropod, which is a teardrop-shaped transparent organism about 90 microns across and 120 microns long. Tentacle-like appendages jut out from the front, wide end of the organism, and clusters of cilia-like appendages just out from either side and the back. Transparent oval organisms about 20 microns across cling to the arthropod. Micrograph B shows a similar oval transparent organisms clinging to rod-shaped algae about 5 microns across and 200 microns long.">
            <a:extLst>
              <a:ext uri="{FF2B5EF4-FFF2-40B4-BE49-F238E27FC236}">
                <a16:creationId xmlns:a16="http://schemas.microsoft.com/office/drawing/2014/main" id="{E9397C58-DE92-B8AA-436F-03F4EBE17F9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0416" y="965421"/>
            <a:ext cx="3294416" cy="5354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5598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236143" y="928413"/>
            <a:ext cx="2954956" cy="5317154"/>
          </a:xfrm>
        </p:spPr>
        <p:txBody>
          <a:bodyPr>
            <a:normAutofit/>
          </a:bodyPr>
          <a:lstStyle/>
          <a:p>
            <a:pPr>
              <a:spcBef>
                <a:spcPts val="0"/>
              </a:spcBef>
            </a:pPr>
            <a:r>
              <a:rPr lang="en-US" sz="1600" dirty="0"/>
              <a:t>Zygomycetes have asexual and sexual phases in their life cycles. In the asexual phase, spores are produced from haploid sporangia by mitosis (not shown). In the sexual phase, plus and minus haploid mating types conjugate to form a heterokaryotic zygosporangium. Karyogamy then produces a diploid zygote. Diploid cells in the zygote undergo meiosis and germinate to form a haploid sporangium, which releases the next generation of haploid spores.</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The asexual and sexual life cycles of zygomycetes are shown. In the asexual life cycle, 1n spores undergo mitosis to form long chains of cells called mycelia. Germination results in the formation of more spores. In the sexual life cycle, spores germinate to form mycelia with two different mating types: plus and minus. If the plus and minus mating types are in close proximity, extensions called gametangia form between them. In a process called plasmogamy, the gametangia fuse to form a zygosporangium with multiple haploid nuclei. A thick, protective coat forms around the zygosporangium. In a process called karyogamy, the nuclei fuse to form a zygote with multiple diploid (2n) nuclei. The zygote undergoes meiosis and germination. A sporangium grows on a short stalk. Haploid spores are formed inside. The spores germinate, ending the cycle.">
            <a:extLst>
              <a:ext uri="{FF2B5EF4-FFF2-40B4-BE49-F238E27FC236}">
                <a16:creationId xmlns:a16="http://schemas.microsoft.com/office/drawing/2014/main" id="{A217F658-CC8C-D7A6-2450-765E3EBADACB}"/>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09748" y="941906"/>
            <a:ext cx="4423955" cy="5093078"/>
          </a:xfrm>
          <a:prstGeom prst="rect">
            <a:avLst/>
          </a:prstGeom>
        </p:spPr>
      </p:pic>
    </p:spTree>
    <p:extLst>
      <p:ext uri="{BB962C8B-B14F-4D97-AF65-F5344CB8AC3E}">
        <p14:creationId xmlns:p14="http://schemas.microsoft.com/office/powerpoint/2010/main" val="135292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66124"/>
            <a:ext cx="7910511" cy="1414913"/>
          </a:xfrm>
        </p:spPr>
        <p:txBody>
          <a:bodyPr>
            <a:normAutofit/>
          </a:bodyPr>
          <a:lstStyle/>
          <a:p>
            <a:r>
              <a:rPr lang="en-US" sz="1600" dirty="0"/>
              <a:t>Asexual sporangia grow at the end of stalks, which appear as </a:t>
            </a:r>
            <a:r>
              <a:rPr lang="en-US" sz="1600" dirty="0">
                <a:solidFill>
                  <a:srgbClr val="72A510"/>
                </a:solidFill>
              </a:rPr>
              <a:t>(a)</a:t>
            </a:r>
            <a:r>
              <a:rPr lang="en-US" sz="1600" dirty="0"/>
              <a:t> white fuzz seen on this bread mold, </a:t>
            </a:r>
            <a:r>
              <a:rPr lang="en-US" sz="1600" i="1" dirty="0"/>
              <a:t>Rhizopus </a:t>
            </a:r>
            <a:r>
              <a:rPr lang="en-US" sz="1600" i="1" dirty="0" err="1"/>
              <a:t>stolonifer</a:t>
            </a:r>
            <a:r>
              <a:rPr lang="en-US" sz="1600" dirty="0"/>
              <a:t>. The black tips </a:t>
            </a:r>
            <a:r>
              <a:rPr lang="en-US" sz="1600" dirty="0">
                <a:solidFill>
                  <a:srgbClr val="72A510"/>
                </a:solidFill>
              </a:rPr>
              <a:t>(b)</a:t>
            </a:r>
            <a:r>
              <a:rPr lang="en-US" sz="1600" dirty="0"/>
              <a:t> of bread mold are the spore-containing sporangia. </a:t>
            </a:r>
          </a:p>
          <a:p>
            <a:r>
              <a:rPr lang="en-US" sz="1200" dirty="0"/>
              <a:t>(credit b: modification of work by "</a:t>
            </a:r>
            <a:r>
              <a:rPr lang="en-US" sz="1200" dirty="0" err="1"/>
              <a:t>polandeze</a:t>
            </a:r>
            <a:r>
              <a:rPr lang="en-US" sz="1200" dirty="0"/>
              <a:t>"/Flickr)</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24.13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6386" name="Picture 2" descr=" The photo shows a thick layer of green mold growing on bread. Fuzzy white projections grow from the mold.">
            <a:extLst>
              <a:ext uri="{FF2B5EF4-FFF2-40B4-BE49-F238E27FC236}">
                <a16:creationId xmlns:a16="http://schemas.microsoft.com/office/drawing/2014/main" id="{E6538672-C6DA-8D4E-F935-C8B50D1F4DF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13334" y="1537292"/>
            <a:ext cx="7517331" cy="2860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447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236143" y="928413"/>
            <a:ext cx="2954956" cy="5317154"/>
          </a:xfrm>
        </p:spPr>
        <p:txBody>
          <a:bodyPr>
            <a:normAutofit/>
          </a:bodyPr>
          <a:lstStyle/>
          <a:p>
            <a:pPr>
              <a:spcBef>
                <a:spcPts val="0"/>
              </a:spcBef>
            </a:pPr>
            <a:r>
              <a:rPr lang="en-US" sz="1600" dirty="0"/>
              <a:t>The lifecycle of an ascomycete is characterized by the production of asci during the sexual phase. In each ascus, the four nuclei produced by meiosis divide once mitotically for a total of eight haploid ascospores. The haploid phase is the predominant phase of the life cycle in Ascomycetes.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8434" name="Picture 2" descr=" Ascomycetes have both sexual and asexual life cycles. In the asexual life cycle, the haploid (1n) mycelium branches into a chain of cells called the conidiophore. Spores bud from the end of the conidiophore and germinate to form more mycelia. In the sexual life cycle, a round structure called an antheridium buds from the male strain, and a similar structure called the ascogonium buds from the female strain. In a process called plasmogamy, the ascogonium and antheridium fuse to form a cell with multiple haploid nuclei. Mitosis and cell division result in the growth of many hyphae, which form a fruiting body called the ascocarp. The hyphae are dikaryotic, meaning they have two haploid nuclei. Asci form at the tips of these hyphae. In a process called karyogamy, the nuclei in the asci fuse to form a diploid (2n) zygote. The zygote undergoes meiosis without cell division, resulting in an ascus with four 1n nuclei arranged in a row. Each nucleus undergoes mitosis, resulting in eight ascospores, which are also arranged in a row at the tip of the hyphae. Dispersal and germination results in the growth of new mycelia.">
            <a:extLst>
              <a:ext uri="{FF2B5EF4-FFF2-40B4-BE49-F238E27FC236}">
                <a16:creationId xmlns:a16="http://schemas.microsoft.com/office/drawing/2014/main" id="{2AA94B50-B05B-E77F-68CD-4DB2A3177E3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06740" y="910461"/>
            <a:ext cx="4286902" cy="5422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204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451169" y="891211"/>
            <a:ext cx="3739930" cy="5354356"/>
          </a:xfrm>
        </p:spPr>
        <p:txBody>
          <a:bodyPr>
            <a:normAutofit/>
          </a:bodyPr>
          <a:lstStyle/>
          <a:p>
            <a:pPr>
              <a:spcBef>
                <a:spcPts val="0"/>
              </a:spcBef>
            </a:pPr>
            <a:r>
              <a:rPr lang="en-US" sz="1600" dirty="0"/>
              <a:t>The bright field light micrograph shows ascospores being released from asci in the fungus </a:t>
            </a:r>
            <a:r>
              <a:rPr lang="en-US" sz="1600" i="1" dirty="0" err="1"/>
              <a:t>Talaromyces</a:t>
            </a:r>
            <a:r>
              <a:rPr lang="en-US" sz="1600" i="1" dirty="0"/>
              <a:t> flavus </a:t>
            </a:r>
            <a:r>
              <a:rPr lang="en-US" sz="1600" dirty="0"/>
              <a:t>var. </a:t>
            </a:r>
            <a:r>
              <a:rPr lang="en-US" sz="1600" i="1" dirty="0"/>
              <a:t>flavus</a:t>
            </a:r>
            <a:r>
              <a:rPr lang="en-US" sz="1600" dirty="0"/>
              <a:t>. </a:t>
            </a:r>
          </a:p>
          <a:p>
            <a:pPr>
              <a:spcBef>
                <a:spcPts val="0"/>
              </a:spcBef>
            </a:pPr>
            <a:r>
              <a:rPr lang="en-US" sz="1200" dirty="0"/>
              <a:t>(credit: modification of work by Dr. Lucille Georg, CDC;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482" name="Picture 2" descr="Micrograph shows asci, which appear as multiple, sphere-like shapes fused together into a structure about 7 microns across, and ascospores, which are small, light blue ovals about two microns wide by three microns long released from the asci.">
            <a:extLst>
              <a:ext uri="{FF2B5EF4-FFF2-40B4-BE49-F238E27FC236}">
                <a16:creationId xmlns:a16="http://schemas.microsoft.com/office/drawing/2014/main" id="{D4FA8416-11D7-AE42-8514-D715A11EF8C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3986" y="891211"/>
            <a:ext cx="3612797" cy="5422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38907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4784556"/>
            <a:ext cx="7820625" cy="1546797"/>
          </a:xfrm>
        </p:spPr>
        <p:txBody>
          <a:bodyPr>
            <a:normAutofit fontScale="92500"/>
          </a:bodyPr>
          <a:lstStyle/>
          <a:p>
            <a:pPr>
              <a:spcBef>
                <a:spcPts val="0"/>
              </a:spcBef>
            </a:pPr>
            <a:r>
              <a:rPr lang="en-US" sz="1500" dirty="0"/>
              <a:t>The fruiting bodies of a basidiomycete form a ring in a meadow, commonly called “fairy ring.” The best-known fairy ring fungus has the scientific name </a:t>
            </a:r>
            <a:r>
              <a:rPr lang="en-US" sz="1500" i="1" dirty="0" err="1"/>
              <a:t>Marasmius</a:t>
            </a:r>
            <a:r>
              <a:rPr lang="en-US" sz="1500" i="1" dirty="0"/>
              <a:t> </a:t>
            </a:r>
            <a:r>
              <a:rPr lang="en-US" sz="1500" i="1" dirty="0" err="1"/>
              <a:t>oreades</a:t>
            </a:r>
            <a:r>
              <a:rPr lang="en-US" sz="1500" dirty="0"/>
              <a:t>. The body of this fungus, its mycelium, is underground and grows outward in a circle. As it grows, the mycelium depletes the soil of nitrogen, causing the mycelia to grow away from the center and leading to the “fairy ring” of fruiting bodies where there is adequate soil nitrogen. </a:t>
            </a:r>
          </a:p>
          <a:p>
            <a:pPr>
              <a:spcBef>
                <a:spcPts val="0"/>
              </a:spcBef>
            </a:pPr>
            <a:r>
              <a:rPr lang="en-US" sz="1300" dirty="0"/>
              <a:t>(credit: "</a:t>
            </a:r>
            <a:r>
              <a:rPr lang="en-US" sz="1300" dirty="0" err="1"/>
              <a:t>Cropcircles</a:t>
            </a:r>
            <a:r>
              <a:rPr lang="en-US" sz="1300" dirty="0"/>
              <a:t>"/Wikipedia Commons)</a:t>
            </a:r>
            <a:endParaRPr lang="en-US" sz="3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1506" name="Picture 2" descr="Photo shows toadstool muschrooms growing on a lawn, and forming a large circle.">
            <a:extLst>
              <a:ext uri="{FF2B5EF4-FFF2-40B4-BE49-F238E27FC236}">
                <a16:creationId xmlns:a16="http://schemas.microsoft.com/office/drawing/2014/main" id="{CB5B101A-217E-454D-C937-1EBDA3CFDEB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87166" y="1003133"/>
            <a:ext cx="4969668" cy="3727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295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 The life cycle of basidiomycetes, better known as mushrooms, is shown. Basidiomycetes have a sexual life cycle that begins with the germination of 1n basidiospores into mycelia with plus and minus mating types. In a process called plasmogamy, the plus and minus mycelia form a dikaryotic mycelium. Under the right conditions, the dikaryotic mycelium grows into a basdiocarp, or mushroom. Gills on the underside of the mushroom cap contain cells called basidia. The basidia undergo karyogamy to form a 2n zygote. The zygote undergoes meiosis to form cells with four haploid (1n) nuclei. Cell division results in four basidiospores. Dispersal and germination of basidiospores ends the cycle.">
            <a:extLst>
              <a:ext uri="{FF2B5EF4-FFF2-40B4-BE49-F238E27FC236}">
                <a16:creationId xmlns:a16="http://schemas.microsoft.com/office/drawing/2014/main" id="{D87DB448-9AFF-6E78-EE03-2EAF80FABCF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16681" y="910461"/>
            <a:ext cx="4423210" cy="5434661"/>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5236143" y="810906"/>
            <a:ext cx="2954956" cy="5434661"/>
          </a:xfrm>
        </p:spPr>
        <p:txBody>
          <a:bodyPr>
            <a:normAutofit/>
          </a:bodyPr>
          <a:lstStyle/>
          <a:p>
            <a:pPr>
              <a:spcBef>
                <a:spcPts val="0"/>
              </a:spcBef>
            </a:pPr>
            <a:r>
              <a:rPr lang="en-US" sz="1600" dirty="0"/>
              <a:t>The lifecycle of a basidiomycete has sexual and asexual reproduction with haploid and dikaryotic mycelia. Haploid primary mycelia fuse to form a dikaryotic secondary mycelium, which is the dominant stage of the life cycle, and produces the basidiocarp.</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493305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4913030"/>
            <a:ext cx="7820625" cy="1501369"/>
          </a:xfrm>
        </p:spPr>
        <p:txBody>
          <a:bodyPr>
            <a:normAutofit/>
          </a:bodyPr>
          <a:lstStyle/>
          <a:p>
            <a:pPr>
              <a:spcBef>
                <a:spcPts val="0"/>
              </a:spcBef>
            </a:pPr>
            <a:r>
              <a:rPr lang="en-US" sz="1600" i="1" dirty="0"/>
              <a:t>Aspergillus </a:t>
            </a:r>
            <a:r>
              <a:rPr lang="en-US" sz="1600" i="1" dirty="0" err="1"/>
              <a:t>niger</a:t>
            </a:r>
            <a:r>
              <a:rPr lang="en-US" sz="1600" dirty="0"/>
              <a:t> is an asexually reproducing fungus (phylum Ascomycota) commonly found as a food contaminant. The spherical structure in this light micrograph is an asexual conidiophore. Molecular studies have placed </a:t>
            </a:r>
            <a:r>
              <a:rPr lang="en-US" sz="1600" i="1" dirty="0"/>
              <a:t>Aspergillus</a:t>
            </a:r>
            <a:r>
              <a:rPr lang="en-US" sz="1600" dirty="0"/>
              <a:t> with the ascomycetes and sexual cycles have been identified in some species. </a:t>
            </a:r>
          </a:p>
          <a:p>
            <a:pPr>
              <a:spcBef>
                <a:spcPts val="0"/>
              </a:spcBef>
            </a:pPr>
            <a:r>
              <a:rPr lang="en-US" sz="1200" dirty="0"/>
              <a:t>(credit: modification of work by Dr. Lucille Georg, CDC;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4578" name="Picture 2" descr="Micrograph shows Aspergillus mycelia, which look like long threads, and a spherical conidiophore about 40 microns across.">
            <a:extLst>
              <a:ext uri="{FF2B5EF4-FFF2-40B4-BE49-F238E27FC236}">
                <a16:creationId xmlns:a16="http://schemas.microsoft.com/office/drawing/2014/main" id="{8E1AE434-D0F5-5DB9-8095-7645D65A04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0742" y="1030110"/>
            <a:ext cx="5402513" cy="3744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005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5166158"/>
            <a:ext cx="7820625" cy="1167216"/>
          </a:xfrm>
        </p:spPr>
        <p:txBody>
          <a:bodyPr>
            <a:normAutofit/>
          </a:bodyPr>
          <a:lstStyle/>
          <a:p>
            <a:pPr>
              <a:spcBef>
                <a:spcPts val="0"/>
              </a:spcBef>
            </a:pPr>
            <a:r>
              <a:rPr lang="en-US" sz="1600" dirty="0"/>
              <a:t>Fungi are an important part of ecosystem nutrient cycles. These bracket fungi growing on the side of a tree are the fruiting structures of a basidiomycete. They receive their nutrients through their hyphae, which invade and decay the tree trunk. </a:t>
            </a:r>
          </a:p>
          <a:p>
            <a:pPr>
              <a:spcBef>
                <a:spcPts val="0"/>
              </a:spcBef>
            </a:pPr>
            <a:r>
              <a:rPr lang="en-US" sz="1200" dirty="0"/>
              <a:t>(credit: Cory </a:t>
            </a:r>
            <a:r>
              <a:rPr lang="en-US" sz="1200" dirty="0" err="1"/>
              <a:t>Zanker</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5602" name="Picture 2" descr="Photo shows two shell-shaped mushrooms growing on decaying wood.">
            <a:extLst>
              <a:ext uri="{FF2B5EF4-FFF2-40B4-BE49-F238E27FC236}">
                <a16:creationId xmlns:a16="http://schemas.microsoft.com/office/drawing/2014/main" id="{1E8DE053-F9EF-DF1A-8F8D-B9A7A394BB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4296" y="1046973"/>
            <a:ext cx="6115407" cy="4080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3838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4899259"/>
            <a:ext cx="7820625" cy="1434115"/>
          </a:xfrm>
        </p:spPr>
        <p:txBody>
          <a:bodyPr>
            <a:normAutofit/>
          </a:bodyPr>
          <a:lstStyle/>
          <a:p>
            <a:pPr>
              <a:spcBef>
                <a:spcPts val="0"/>
              </a:spcBef>
            </a:pPr>
            <a:r>
              <a:rPr lang="en-US" sz="1600" dirty="0"/>
              <a:t>Shelf fungi, so called because they grow on trees in a stack, attack and digest the trunk or branches of a tree. While some shelf fungi are found only on dead trees, others can parasitize living trees and cause eventual death, so they are considered serious tree pathogens. </a:t>
            </a:r>
          </a:p>
          <a:p>
            <a:pPr>
              <a:spcBef>
                <a:spcPts val="0"/>
              </a:spcBef>
            </a:pPr>
            <a:r>
              <a:rPr lang="en-US" sz="1200" dirty="0"/>
              <a:t>(credit: Cory </a:t>
            </a:r>
            <a:r>
              <a:rPr lang="en-US" sz="1200" dirty="0" err="1"/>
              <a:t>Zanker</a:t>
            </a:r>
            <a:r>
              <a:rPr lang="en-US" sz="1200" dirty="0"/>
              <a:t>)</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6626" name="Picture 2" descr="Photo shows a shell-shaped shelf fungus growing up the trunk of a living tree.">
            <a:extLst>
              <a:ext uri="{FF2B5EF4-FFF2-40B4-BE49-F238E27FC236}">
                <a16:creationId xmlns:a16="http://schemas.microsoft.com/office/drawing/2014/main" id="{5B990AB6-BDD5-348C-22FC-E9041DD7E4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4146" y="1158069"/>
            <a:ext cx="5475705" cy="3633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5701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289322"/>
            <a:ext cx="7872712" cy="972705"/>
          </a:xfrm>
        </p:spPr>
        <p:txBody>
          <a:bodyPr>
            <a:normAutofit/>
          </a:bodyPr>
          <a:lstStyle/>
          <a:p>
            <a:pPr>
              <a:spcBef>
                <a:spcPts val="0"/>
              </a:spcBef>
            </a:pPr>
            <a:r>
              <a:rPr lang="en-US" sz="1600" dirty="0">
                <a:solidFill>
                  <a:srgbClr val="72A510"/>
                </a:solidFill>
              </a:rPr>
              <a:t>(a)</a:t>
            </a:r>
            <a:r>
              <a:rPr lang="en-US" sz="1600" dirty="0"/>
              <a:t> </a:t>
            </a:r>
            <a:r>
              <a:rPr lang="en-US" sz="1600" dirty="0" err="1"/>
              <a:t>Ectomycorrhizae</a:t>
            </a:r>
            <a:r>
              <a:rPr lang="en-US" sz="1600" dirty="0"/>
              <a:t> and </a:t>
            </a:r>
            <a:r>
              <a:rPr lang="en-US" sz="1600" dirty="0">
                <a:solidFill>
                  <a:srgbClr val="72A510"/>
                </a:solidFill>
              </a:rPr>
              <a:t>(b)</a:t>
            </a:r>
            <a:r>
              <a:rPr lang="en-US" sz="1600" dirty="0"/>
              <a:t> arbuscular or </a:t>
            </a:r>
            <a:r>
              <a:rPr lang="en-US" sz="1600" dirty="0" err="1"/>
              <a:t>endomycorrhizae</a:t>
            </a:r>
            <a:r>
              <a:rPr lang="en-US" sz="1600" dirty="0"/>
              <a:t> have different mechanisms for interacting with the roots of plants. </a:t>
            </a:r>
          </a:p>
          <a:p>
            <a:pPr>
              <a:spcBef>
                <a:spcPts val="0"/>
              </a:spcBef>
            </a:pPr>
            <a:r>
              <a:rPr lang="en-US" sz="1200" dirty="0"/>
              <a:t>(credit b: MS Turmel, University of Manitoba, Plant Science Department)</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24.21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7650" name="Picture 2" descr="Part A compares two types of mycorrhizae are shown: ectomycorrhiza and arbuscular mycorrhiza. In ectomycorrhiza, fungal hyphae form a structure called a Hartig net inside the root. The Hartig net forms rows of cells that extend straight down, and branch toward the outside of the root. A fungal mantle surrounds the root. Mycelia extend from the fungal mantle. In arbuscular mycorrhiza, the fungi form finger-like clusters that are connected to mycelia that extend from the root into the soil. Part B is a micrograph of arbuscular mycorrhiza, which appear as grape-like clusters in a root tip.">
            <a:extLst>
              <a:ext uri="{FF2B5EF4-FFF2-40B4-BE49-F238E27FC236}">
                <a16:creationId xmlns:a16="http://schemas.microsoft.com/office/drawing/2014/main" id="{56479F5D-F70C-D4F3-392D-5FD56B1D2A9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482764" y="1091713"/>
            <a:ext cx="6178472" cy="4091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1730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4032986"/>
            <a:ext cx="7872712" cy="2286792"/>
          </a:xfrm>
        </p:spPr>
        <p:txBody>
          <a:bodyPr>
            <a:normAutofit/>
          </a:bodyPr>
          <a:lstStyle/>
          <a:p>
            <a:pPr>
              <a:spcBef>
                <a:spcPts val="0"/>
              </a:spcBef>
            </a:pPr>
            <a:r>
              <a:rPr lang="en-US" sz="1600" dirty="0"/>
              <a:t>The </a:t>
            </a:r>
            <a:r>
              <a:rPr lang="en-US" sz="1600" dirty="0">
                <a:solidFill>
                  <a:srgbClr val="72A510"/>
                </a:solidFill>
              </a:rPr>
              <a:t>(a)</a:t>
            </a:r>
            <a:r>
              <a:rPr lang="en-US" sz="1600" dirty="0"/>
              <a:t> infection of </a:t>
            </a:r>
            <a:r>
              <a:rPr lang="en-US" sz="1600" i="1" dirty="0"/>
              <a:t>Pinus radiata </a:t>
            </a:r>
            <a:r>
              <a:rPr lang="en-US" sz="1600" dirty="0"/>
              <a:t>(Monterey pine) roots by the hyphae of </a:t>
            </a:r>
            <a:r>
              <a:rPr lang="en-US" sz="1600" i="1" dirty="0"/>
              <a:t>Amanita</a:t>
            </a:r>
            <a:r>
              <a:rPr lang="en-US" sz="1600" dirty="0"/>
              <a:t> </a:t>
            </a:r>
            <a:r>
              <a:rPr lang="en-US" sz="1600" i="1" dirty="0"/>
              <a:t>muscaria</a:t>
            </a:r>
            <a:r>
              <a:rPr lang="en-US" sz="1600" dirty="0"/>
              <a:t> (fly amanita) causes the pine tree to produce many small, branched rootlets. The </a:t>
            </a:r>
            <a:r>
              <a:rPr lang="en-US" sz="1600" i="1" dirty="0"/>
              <a:t>Amanita</a:t>
            </a:r>
            <a:r>
              <a:rPr lang="en-US" sz="1600" dirty="0"/>
              <a:t> hyphae cover these small roots with a white mantle. </a:t>
            </a:r>
            <a:r>
              <a:rPr lang="en-US" sz="1600" dirty="0">
                <a:solidFill>
                  <a:srgbClr val="72A510"/>
                </a:solidFill>
              </a:rPr>
              <a:t>(b)</a:t>
            </a:r>
            <a:r>
              <a:rPr lang="en-US" sz="1600" dirty="0"/>
              <a:t> Spores (the round bodies) and hyphae (thread-like structures) are evident in this light micrograph of an arbuscular mycorrhiza by a fungus on the root of a corn plant. </a:t>
            </a:r>
          </a:p>
          <a:p>
            <a:pPr>
              <a:spcBef>
                <a:spcPts val="0"/>
              </a:spcBef>
            </a:pPr>
            <a:r>
              <a:rPr lang="en-US" sz="1200" dirty="0"/>
              <a:t>(credit a: modification of work by Randy Molina, USDA; credit b: modification of work by Sara Wright, USDA-ARS;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24.22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8674" name="Picture 2" descr="Part A is a photograph showing a white fungal mantle that covers a tree-like structure that has grown from the side of a root. Part B is a micrograph showing ribbon-like hyphae surrounded by spores that are about 30 microns across.">
            <a:extLst>
              <a:ext uri="{FF2B5EF4-FFF2-40B4-BE49-F238E27FC236}">
                <a16:creationId xmlns:a16="http://schemas.microsoft.com/office/drawing/2014/main" id="{8982C913-1EC6-E730-DAEE-C16CD9378B2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74833" y="1194134"/>
            <a:ext cx="7594333" cy="2752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73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3667261"/>
            <a:ext cx="7872712" cy="1463004"/>
          </a:xfrm>
        </p:spPr>
        <p:txBody>
          <a:bodyPr>
            <a:normAutofit/>
          </a:bodyPr>
          <a:lstStyle/>
          <a:p>
            <a:pPr>
              <a:spcBef>
                <a:spcPts val="0"/>
              </a:spcBef>
            </a:pPr>
            <a:r>
              <a:rPr lang="en-US" sz="1600" dirty="0">
                <a:solidFill>
                  <a:schemeClr val="tx1"/>
                </a:solidFill>
              </a:rPr>
              <a:t>Lichens have many forms. They may be </a:t>
            </a:r>
            <a:r>
              <a:rPr lang="en-US" sz="1600" dirty="0">
                <a:solidFill>
                  <a:srgbClr val="72A510"/>
                </a:solidFill>
              </a:rPr>
              <a:t>(a)</a:t>
            </a:r>
            <a:r>
              <a:rPr lang="en-US" sz="1600" dirty="0">
                <a:solidFill>
                  <a:schemeClr val="tx1"/>
                </a:solidFill>
              </a:rPr>
              <a:t> crust-like, </a:t>
            </a:r>
            <a:r>
              <a:rPr lang="en-US" sz="1600" dirty="0">
                <a:solidFill>
                  <a:srgbClr val="72A510"/>
                </a:solidFill>
              </a:rPr>
              <a:t>(b)</a:t>
            </a:r>
            <a:r>
              <a:rPr lang="en-US" sz="1600" dirty="0">
                <a:solidFill>
                  <a:schemeClr val="tx1"/>
                </a:solidFill>
              </a:rPr>
              <a:t> hair-like, or </a:t>
            </a:r>
            <a:r>
              <a:rPr lang="en-US" sz="1600" dirty="0">
                <a:solidFill>
                  <a:srgbClr val="72A510"/>
                </a:solidFill>
              </a:rPr>
              <a:t>(c)</a:t>
            </a:r>
            <a:r>
              <a:rPr lang="en-US" sz="1600" dirty="0">
                <a:solidFill>
                  <a:schemeClr val="tx1"/>
                </a:solidFill>
              </a:rPr>
              <a:t> leaf-like. </a:t>
            </a:r>
          </a:p>
          <a:p>
            <a:pPr>
              <a:spcBef>
                <a:spcPts val="0"/>
              </a:spcBef>
            </a:pPr>
            <a:r>
              <a:rPr lang="en-US" sz="1200" dirty="0">
                <a:solidFill>
                  <a:schemeClr val="tx1"/>
                </a:solidFill>
              </a:rPr>
              <a:t>(credit a: modification of work by Jo Naylor; credit b: modification of work by "</a:t>
            </a:r>
            <a:r>
              <a:rPr lang="en-US" sz="1200" dirty="0" err="1">
                <a:solidFill>
                  <a:schemeClr val="tx1"/>
                </a:solidFill>
              </a:rPr>
              <a:t>djpmapleferryman</a:t>
            </a:r>
            <a:r>
              <a:rPr lang="en-US" sz="1200" dirty="0">
                <a:solidFill>
                  <a:schemeClr val="tx1"/>
                </a:solidFill>
              </a:rPr>
              <a:t>"/Flickr; credit c: modification of work by Cory </a:t>
            </a:r>
            <a:r>
              <a:rPr lang="en-US" sz="1200" dirty="0" err="1">
                <a:solidFill>
                  <a:schemeClr val="tx1"/>
                </a:solidFill>
              </a:rPr>
              <a:t>Zanker</a:t>
            </a:r>
            <a:r>
              <a:rPr lang="en-US" sz="1200" dirty="0">
                <a:solidFill>
                  <a:schemeClr val="tx1"/>
                </a:solidFill>
              </a:rPr>
              <a:t>)</a:t>
            </a:r>
            <a:endParaRPr lang="en-US" sz="1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24.23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9698" name="Picture 2" descr=" Different lichens are shown. Part A shows a lichen that appears like brown flecks on gray rock. Part B shows a moss-like lichen hanging from a tree. Part C shows lichen that have a wide, flat, convoluted shape.">
            <a:extLst>
              <a:ext uri="{FF2B5EF4-FFF2-40B4-BE49-F238E27FC236}">
                <a16:creationId xmlns:a16="http://schemas.microsoft.com/office/drawing/2014/main" id="{C4F5C213-82BD-FEC8-8F97-CBE506ED8AB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2543" y="1547322"/>
            <a:ext cx="7718914" cy="2071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2854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092861" y="1088021"/>
            <a:ext cx="3389452" cy="5231756"/>
          </a:xfrm>
        </p:spPr>
        <p:txBody>
          <a:bodyPr>
            <a:normAutofit/>
          </a:bodyPr>
          <a:lstStyle/>
          <a:p>
            <a:pPr>
              <a:spcBef>
                <a:spcPts val="0"/>
              </a:spcBef>
            </a:pPr>
            <a:r>
              <a:rPr lang="en-US" sz="1600" dirty="0"/>
              <a:t>This cross-section of a lichen thallus shows the (a) upper cortex of fungal hyphae, which provides protection; the (b) algal zone where photosynthesis occurs, the (c) medulla of fungal hyphae, and the (d) lower cortex, which also provides protection and may have (e) </a:t>
            </a:r>
            <a:r>
              <a:rPr lang="en-US" sz="1600" i="1" dirty="0" err="1"/>
              <a:t>rhizines</a:t>
            </a:r>
            <a:r>
              <a:rPr lang="en-US" sz="1600" dirty="0"/>
              <a:t> to anchor the thallus to the substrate.</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24.24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22" name="Picture 2" descr="The lichen has multiple layers. The top layer, or upper cortex, is made up of compact fungal hyphae that provide protection to the lichen. Beneath this layer is the algal zone, where fungal hyphae wrap around the photosynthetic algal cells. Below the algal zone is a layer known as the medulla, which is comprised of more loosely arranged fungal hyphae. Beneath the medulla lies the lower cortex, which, like the upper cortex, is comprised of compact fungal hyphae that provide protection to the lichen. Projections beneath the lower cortex anchor the lichen to its substrate.">
            <a:extLst>
              <a:ext uri="{FF2B5EF4-FFF2-40B4-BE49-F238E27FC236}">
                <a16:creationId xmlns:a16="http://schemas.microsoft.com/office/drawing/2014/main" id="{70117DA8-4737-CF17-777D-7AE4783F98E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03125" y="911625"/>
            <a:ext cx="4236039" cy="5290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2341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4735629"/>
            <a:ext cx="7872712" cy="1584148"/>
          </a:xfrm>
        </p:spPr>
        <p:txBody>
          <a:bodyPr>
            <a:normAutofit/>
          </a:bodyPr>
          <a:lstStyle/>
          <a:p>
            <a:pPr>
              <a:spcBef>
                <a:spcPts val="0"/>
              </a:spcBef>
            </a:pPr>
            <a:r>
              <a:rPr lang="en-US" sz="1600" dirty="0"/>
              <a:t>A leaf-cutter ant transports a leaf that will feed a farmed fungus. </a:t>
            </a:r>
          </a:p>
          <a:p>
            <a:pPr>
              <a:spcBef>
                <a:spcPts val="0"/>
              </a:spcBef>
            </a:pPr>
            <a:r>
              <a:rPr lang="en-US" sz="1200" dirty="0"/>
              <a:t>(credit: Scott Bauer, USDA-ARS)</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24.25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1746" name="Picture 2" descr="Photo shows an ant carrying a leaf over its head.">
            <a:extLst>
              <a:ext uri="{FF2B5EF4-FFF2-40B4-BE49-F238E27FC236}">
                <a16:creationId xmlns:a16="http://schemas.microsoft.com/office/drawing/2014/main" id="{6473EFDA-2D8A-F81B-FB11-24D42592823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411902" y="1089937"/>
            <a:ext cx="4320196" cy="3518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052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919537" y="985835"/>
            <a:ext cx="2562776" cy="5333941"/>
          </a:xfrm>
        </p:spPr>
        <p:txBody>
          <a:bodyPr>
            <a:normAutofit/>
          </a:bodyPr>
          <a:lstStyle/>
          <a:p>
            <a:pPr>
              <a:spcBef>
                <a:spcPts val="0"/>
              </a:spcBef>
            </a:pPr>
            <a:r>
              <a:rPr lang="en-US" sz="1500" dirty="0"/>
              <a:t>Some fungal pathogens include </a:t>
            </a:r>
            <a:r>
              <a:rPr lang="en-US" sz="1500" dirty="0">
                <a:solidFill>
                  <a:srgbClr val="72A510"/>
                </a:solidFill>
              </a:rPr>
              <a:t>(a)</a:t>
            </a:r>
            <a:r>
              <a:rPr lang="en-US" sz="1500" dirty="0"/>
              <a:t> green mold on grapefruit, </a:t>
            </a:r>
            <a:r>
              <a:rPr lang="en-US" sz="1500" dirty="0">
                <a:solidFill>
                  <a:srgbClr val="72A510"/>
                </a:solidFill>
              </a:rPr>
              <a:t>(b)</a:t>
            </a:r>
            <a:r>
              <a:rPr lang="en-US" sz="1500" dirty="0"/>
              <a:t> powdery mildew on a zinnia, </a:t>
            </a:r>
            <a:r>
              <a:rPr lang="en-US" sz="1500" dirty="0">
                <a:solidFill>
                  <a:srgbClr val="72A510"/>
                </a:solidFill>
              </a:rPr>
              <a:t>(c)</a:t>
            </a:r>
            <a:r>
              <a:rPr lang="en-US" sz="1500" dirty="0"/>
              <a:t> stem rust on a sheaf of barley, and </a:t>
            </a:r>
            <a:r>
              <a:rPr lang="en-US" sz="1500" dirty="0">
                <a:solidFill>
                  <a:srgbClr val="72A510"/>
                </a:solidFill>
              </a:rPr>
              <a:t>(d)</a:t>
            </a:r>
            <a:r>
              <a:rPr lang="en-US" sz="1500" dirty="0"/>
              <a:t> grey rot on grapes. In wet conditions Botrytis cinerea, the fungus that causes grey rot, can destroy a grape crop. However, controlled infection of grapes by Botrytis results in noble rot, a condition that produces strong and much-prized dessert wines. </a:t>
            </a:r>
          </a:p>
          <a:p>
            <a:pPr>
              <a:spcBef>
                <a:spcPts val="0"/>
              </a:spcBef>
            </a:pPr>
            <a:r>
              <a:rPr lang="en-US" sz="1200" dirty="0"/>
              <a:t>(credit a: modification of work by Scott Bauer, USDA-ARS; credit b: modification of work by Stephen Ausmus, USDA-ARS; credit c: modification of work by David Marshall, USDA-ARS; credit d: modification of work by Joseph </a:t>
            </a:r>
            <a:r>
              <a:rPr lang="en-US" sz="1200" dirty="0" err="1"/>
              <a:t>Smilanick</a:t>
            </a:r>
            <a:r>
              <a:rPr lang="en-US" sz="1200" dirty="0"/>
              <a:t>, USDA-ARS)</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24.26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2770" name="Picture 2" descr="Image displays various plants and fruits infected with fungal pathogens. (a) green mold on grapefruit, (b) powdery mildew covering zinnia flower and leaves, (c) red-colored rust on barley, (d) grey rot on grapes, which appears as a fibrous, almost cotton-like substance.">
            <a:extLst>
              <a:ext uri="{FF2B5EF4-FFF2-40B4-BE49-F238E27FC236}">
                <a16:creationId xmlns:a16="http://schemas.microsoft.com/office/drawing/2014/main" id="{B030A7CD-4BDF-9172-8DB0-4F682B7958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687" y="985835"/>
            <a:ext cx="5181600"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916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35644" y="3859732"/>
            <a:ext cx="7872712" cy="2450494"/>
          </a:xfrm>
        </p:spPr>
        <p:txBody>
          <a:bodyPr>
            <a:normAutofit/>
          </a:bodyPr>
          <a:lstStyle/>
          <a:p>
            <a:pPr>
              <a:spcBef>
                <a:spcPts val="0"/>
              </a:spcBef>
            </a:pPr>
            <a:r>
              <a:rPr lang="en-US" sz="1600" dirty="0">
                <a:solidFill>
                  <a:srgbClr val="72A510"/>
                </a:solidFill>
              </a:rPr>
              <a:t>(a)</a:t>
            </a:r>
            <a:r>
              <a:rPr lang="en-US" sz="1600" dirty="0"/>
              <a:t> Ringworm presents as a red ring on skin; </a:t>
            </a:r>
            <a:r>
              <a:rPr lang="en-US" sz="1600" dirty="0">
                <a:solidFill>
                  <a:srgbClr val="72A510"/>
                </a:solidFill>
              </a:rPr>
              <a:t>(b)</a:t>
            </a:r>
            <a:r>
              <a:rPr lang="en-US" sz="1600" dirty="0"/>
              <a:t> </a:t>
            </a:r>
            <a:r>
              <a:rPr lang="en-US" sz="1600" i="1" dirty="0"/>
              <a:t>Trichophyton </a:t>
            </a:r>
            <a:r>
              <a:rPr lang="en-US" sz="1600" i="1" dirty="0" err="1"/>
              <a:t>violaceum</a:t>
            </a:r>
            <a:r>
              <a:rPr lang="en-US" sz="1600" dirty="0"/>
              <a:t>, shown in this bright field light micrograph, causes superficial mycoses on the scalp; </a:t>
            </a:r>
            <a:r>
              <a:rPr lang="en-US" sz="1600" dirty="0">
                <a:solidFill>
                  <a:srgbClr val="72A510"/>
                </a:solidFill>
              </a:rPr>
              <a:t>(c)</a:t>
            </a:r>
            <a:r>
              <a:rPr lang="en-US" sz="1600" dirty="0"/>
              <a:t> </a:t>
            </a:r>
            <a:r>
              <a:rPr lang="en-US" sz="1600" i="1" dirty="0"/>
              <a:t>Histoplasma capsulatum </a:t>
            </a:r>
            <a:r>
              <a:rPr lang="en-US" sz="1600" dirty="0"/>
              <a:t>is an ascomycete that infects airways and causes symptoms similar to influenza. </a:t>
            </a:r>
          </a:p>
          <a:p>
            <a:pPr>
              <a:spcBef>
                <a:spcPts val="0"/>
              </a:spcBef>
            </a:pPr>
            <a:r>
              <a:rPr lang="en-US" sz="1200" dirty="0"/>
              <a:t>(credit a: modification of work by Dr. Lucille K. Georg, CDC; credit b: modification of work by Dr. Lucille K. Georg, CDC; credit c: modification of work by M. Renz, CDC;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24.27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3794" name="Picture 2" descr="Part A is a photo of a red, ring-shaped skin lesion. Part B is a micrograph of long, thread-like mycelia and small, oval sporangia. Part C is a chest X-ray of a person with a fungal infection.">
            <a:extLst>
              <a:ext uri="{FF2B5EF4-FFF2-40B4-BE49-F238E27FC236}">
                <a16:creationId xmlns:a16="http://schemas.microsoft.com/office/drawing/2014/main" id="{7E00814F-2489-3DE6-9B16-ACAF46CBA9B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8529" y="1483830"/>
            <a:ext cx="7686942" cy="2256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08173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4845307"/>
            <a:ext cx="7872712" cy="1569094"/>
          </a:xfrm>
        </p:spPr>
        <p:txBody>
          <a:bodyPr>
            <a:normAutofit/>
          </a:bodyPr>
          <a:lstStyle/>
          <a:p>
            <a:pPr>
              <a:spcBef>
                <a:spcPts val="0"/>
              </a:spcBef>
            </a:pPr>
            <a:r>
              <a:rPr lang="en-US" sz="1600" dirty="0"/>
              <a:t>The emerald ash borer (</a:t>
            </a:r>
            <a:r>
              <a:rPr lang="en-US" sz="1600" i="1" dirty="0" err="1"/>
              <a:t>Agrilus</a:t>
            </a:r>
            <a:r>
              <a:rPr lang="en-US" sz="1600" i="1" dirty="0"/>
              <a:t> </a:t>
            </a:r>
            <a:r>
              <a:rPr lang="en-US" sz="1600" i="1" dirty="0" err="1"/>
              <a:t>planipennis</a:t>
            </a:r>
            <a:r>
              <a:rPr lang="en-US" sz="1600" dirty="0"/>
              <a:t>) is an insect that attacks ash trees. It is in turn parasitized by a pathogenic fungus (</a:t>
            </a:r>
            <a:r>
              <a:rPr lang="en-US" sz="1600" i="1" dirty="0"/>
              <a:t>Beauveria </a:t>
            </a:r>
            <a:r>
              <a:rPr lang="en-US" sz="1600" i="1" dirty="0" err="1"/>
              <a:t>bassiana</a:t>
            </a:r>
            <a:r>
              <a:rPr lang="en-US" sz="1600" dirty="0"/>
              <a:t>) that holds promise as a biological insecticide. The parasitic fungus appears as white fuzz on the body of the insect. </a:t>
            </a:r>
          </a:p>
          <a:p>
            <a:pPr>
              <a:spcBef>
                <a:spcPts val="0"/>
              </a:spcBef>
            </a:pPr>
            <a:r>
              <a:rPr lang="en-US" sz="1200" dirty="0"/>
              <a:t>(credit: </a:t>
            </a:r>
            <a:r>
              <a:rPr lang="en-US" sz="1200" dirty="0" err="1"/>
              <a:t>Houping</a:t>
            </a:r>
            <a:r>
              <a:rPr lang="en-US" sz="1200" dirty="0"/>
              <a:t> Liu, USDA Agricultural Research Service)</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24.28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4818" name="Picture 2" descr=" Photo shows a green, stump-shaped ash borer jutting from the bark of a tree.">
            <a:extLst>
              <a:ext uri="{FF2B5EF4-FFF2-40B4-BE49-F238E27FC236}">
                <a16:creationId xmlns:a16="http://schemas.microsoft.com/office/drawing/2014/main" id="{28F0AF0B-F0DE-0846-1049-86A8F0F3D2D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260401" y="985835"/>
            <a:ext cx="4623198" cy="3764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34268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4973496"/>
            <a:ext cx="7872712" cy="1346279"/>
          </a:xfrm>
        </p:spPr>
        <p:txBody>
          <a:bodyPr>
            <a:normAutofit/>
          </a:bodyPr>
          <a:lstStyle/>
          <a:p>
            <a:pPr>
              <a:spcBef>
                <a:spcPts val="0"/>
              </a:spcBef>
            </a:pPr>
            <a:r>
              <a:rPr lang="en-US" sz="1600" dirty="0">
                <a:solidFill>
                  <a:srgbClr val="72A510"/>
                </a:solidFill>
              </a:rPr>
              <a:t>(a)</a:t>
            </a:r>
            <a:r>
              <a:rPr lang="en-US" sz="1600" dirty="0"/>
              <a:t> The morel </a:t>
            </a:r>
            <a:r>
              <a:rPr lang="en-US" sz="1600"/>
              <a:t>mushroom is </a:t>
            </a:r>
            <a:r>
              <a:rPr lang="en-US" sz="1600" dirty="0"/>
              <a:t>an ascomycete greatly appreciated for its delicate taste. </a:t>
            </a:r>
            <a:r>
              <a:rPr lang="en-US" sz="1600" dirty="0">
                <a:solidFill>
                  <a:srgbClr val="72A510"/>
                </a:solidFill>
              </a:rPr>
              <a:t>(b)</a:t>
            </a:r>
            <a:r>
              <a:rPr lang="en-US" sz="1600" dirty="0"/>
              <a:t> Basidiocarps of </a:t>
            </a:r>
            <a:r>
              <a:rPr lang="en-US" sz="1600" i="1" dirty="0" err="1"/>
              <a:t>Agaricus</a:t>
            </a:r>
            <a:r>
              <a:rPr lang="en-US" sz="1600" dirty="0"/>
              <a:t> ready for an omelet.</a:t>
            </a:r>
          </a:p>
          <a:p>
            <a:pPr>
              <a:spcBef>
                <a:spcPts val="0"/>
              </a:spcBef>
            </a:pPr>
            <a:r>
              <a:rPr lang="en-US" sz="1200" dirty="0"/>
              <a:t>(credit a: Jason Hollinger; credit b: Mary Anne Clark)</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24.29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5842" name="Picture 2" descr="Part a Photo shows a mushroom with a convoluted black cap. Part b shows a pile of sliced mushrooms similar to ones people would see in a food store.">
            <a:extLst>
              <a:ext uri="{FF2B5EF4-FFF2-40B4-BE49-F238E27FC236}">
                <a16:creationId xmlns:a16="http://schemas.microsoft.com/office/drawing/2014/main" id="{3233369E-FE10-0B1F-59F1-5DE6C3A5A49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61894" y="985836"/>
            <a:ext cx="7420212" cy="3893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68328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11884</TotalTime>
  <Words>3543</Words>
  <Application>Microsoft Office PowerPoint</Application>
  <PresentationFormat>On-screen Show (4:3)</PresentationFormat>
  <Paragraphs>145</Paragraphs>
  <Slides>30</Slides>
  <Notes>30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199</cp:revision>
  <dcterms:created xsi:type="dcterms:W3CDTF">2012-06-04T02:13:36Z</dcterms:created>
  <dcterms:modified xsi:type="dcterms:W3CDTF">2025-02-25T18:29:09Z</dcterms:modified>
</cp:coreProperties>
</file>