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29"/>
  </p:notesMasterIdLst>
  <p:handoutMasterIdLst>
    <p:handoutMasterId r:id="rId30"/>
  </p:handoutMasterIdLst>
  <p:sldIdLst>
    <p:sldId id="256" r:id="rId2"/>
    <p:sldId id="277" r:id="rId3"/>
    <p:sldId id="432" r:id="rId4"/>
    <p:sldId id="474" r:id="rId5"/>
    <p:sldId id="475" r:id="rId6"/>
    <p:sldId id="459" r:id="rId7"/>
    <p:sldId id="460" r:id="rId8"/>
    <p:sldId id="451" r:id="rId9"/>
    <p:sldId id="413" r:id="rId10"/>
    <p:sldId id="476" r:id="rId11"/>
    <p:sldId id="461" r:id="rId12"/>
    <p:sldId id="477" r:id="rId13"/>
    <p:sldId id="430" r:id="rId14"/>
    <p:sldId id="462" r:id="rId15"/>
    <p:sldId id="478" r:id="rId16"/>
    <p:sldId id="436" r:id="rId17"/>
    <p:sldId id="438" r:id="rId18"/>
    <p:sldId id="464" r:id="rId19"/>
    <p:sldId id="479" r:id="rId20"/>
    <p:sldId id="454" r:id="rId21"/>
    <p:sldId id="465" r:id="rId22"/>
    <p:sldId id="480" r:id="rId23"/>
    <p:sldId id="448" r:id="rId24"/>
    <p:sldId id="449" r:id="rId25"/>
    <p:sldId id="450" r:id="rId26"/>
    <p:sldId id="453" r:id="rId27"/>
    <p:sldId id="481"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510"/>
    <a:srgbClr val="6CB255"/>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798" autoAdjust="0"/>
    <p:restoredTop sz="85731" autoAdjust="0"/>
  </p:normalViewPr>
  <p:slideViewPr>
    <p:cSldViewPr snapToGrid="0" snapToObjects="1">
      <p:cViewPr varScale="1">
        <p:scale>
          <a:sx n="76" d="100"/>
          <a:sy n="76" d="100"/>
        </p:scale>
        <p:origin x="648" y="78"/>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2/25/2025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2/25/2025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1411664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2805005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12009562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17558540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27012932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Charophyta include (a) Spirogyra and (b) desmids. Chlorophyta include (c) Chlamydomonas, and (d) Ulva. Desmids and Chlamydomonas are single-celled organisms, Spirogyra forms chains of cells, and Ulva forms multicellular structures resembling leaves, although the cells are not differentiated as they are in higher plants </a:t>
            </a:r>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28784854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2307367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10745482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27057001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3452242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13</a:t>
            </a:fld>
            <a:endParaRPr lang="en-US"/>
          </a:p>
        </p:txBody>
      </p:sp>
    </p:spTree>
    <p:extLst>
      <p:ext uri="{BB962C8B-B14F-4D97-AF65-F5344CB8AC3E}">
        <p14:creationId xmlns:p14="http://schemas.microsoft.com/office/powerpoint/2010/main" val="40613560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14</a:t>
            </a:fld>
            <a:endParaRPr lang="en-US"/>
          </a:p>
        </p:txBody>
      </p:sp>
    </p:spTree>
    <p:extLst>
      <p:ext uri="{BB962C8B-B14F-4D97-AF65-F5344CB8AC3E}">
        <p14:creationId xmlns:p14="http://schemas.microsoft.com/office/powerpoint/2010/main" val="11150833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15</a:t>
            </a:fld>
            <a:endParaRPr lang="en-US"/>
          </a:p>
        </p:txBody>
      </p:sp>
    </p:spTree>
    <p:extLst>
      <p:ext uri="{BB962C8B-B14F-4D97-AF65-F5344CB8AC3E}">
        <p14:creationId xmlns:p14="http://schemas.microsoft.com/office/powerpoint/2010/main" val="25214214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16</a:t>
            </a:fld>
            <a:endParaRPr lang="en-US"/>
          </a:p>
        </p:txBody>
      </p:sp>
    </p:spTree>
    <p:extLst>
      <p:ext uri="{BB962C8B-B14F-4D97-AF65-F5344CB8AC3E}">
        <p14:creationId xmlns:p14="http://schemas.microsoft.com/office/powerpoint/2010/main" val="32288130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17</a:t>
            </a:fld>
            <a:endParaRPr lang="en-US"/>
          </a:p>
        </p:txBody>
      </p:sp>
    </p:spTree>
    <p:extLst>
      <p:ext uri="{BB962C8B-B14F-4D97-AF65-F5344CB8AC3E}">
        <p14:creationId xmlns:p14="http://schemas.microsoft.com/office/powerpoint/2010/main" val="28549272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18</a:t>
            </a:fld>
            <a:endParaRPr lang="en-US"/>
          </a:p>
        </p:txBody>
      </p:sp>
    </p:spTree>
    <p:extLst>
      <p:ext uri="{BB962C8B-B14F-4D97-AF65-F5344CB8AC3E}">
        <p14:creationId xmlns:p14="http://schemas.microsoft.com/office/powerpoint/2010/main" val="30683807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19</a:t>
            </a:fld>
            <a:endParaRPr lang="en-US"/>
          </a:p>
        </p:txBody>
      </p:sp>
    </p:spTree>
    <p:extLst>
      <p:ext uri="{BB962C8B-B14F-4D97-AF65-F5344CB8AC3E}">
        <p14:creationId xmlns:p14="http://schemas.microsoft.com/office/powerpoint/2010/main" val="32329042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20</a:t>
            </a:fld>
            <a:endParaRPr lang="en-US"/>
          </a:p>
        </p:txBody>
      </p:sp>
    </p:spTree>
    <p:extLst>
      <p:ext uri="{BB962C8B-B14F-4D97-AF65-F5344CB8AC3E}">
        <p14:creationId xmlns:p14="http://schemas.microsoft.com/office/powerpoint/2010/main" val="10004576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21</a:t>
            </a:fld>
            <a:endParaRPr lang="en-US"/>
          </a:p>
        </p:txBody>
      </p:sp>
    </p:spTree>
    <p:extLst>
      <p:ext uri="{BB962C8B-B14F-4D97-AF65-F5344CB8AC3E}">
        <p14:creationId xmlns:p14="http://schemas.microsoft.com/office/powerpoint/2010/main" val="30206444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22</a:t>
            </a:fld>
            <a:endParaRPr lang="en-US"/>
          </a:p>
        </p:txBody>
      </p:sp>
    </p:spTree>
    <p:extLst>
      <p:ext uri="{BB962C8B-B14F-4D97-AF65-F5344CB8AC3E}">
        <p14:creationId xmlns:p14="http://schemas.microsoft.com/office/powerpoint/2010/main" val="37524731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23</a:t>
            </a:fld>
            <a:endParaRPr lang="en-US"/>
          </a:p>
        </p:txBody>
      </p:sp>
    </p:spTree>
    <p:extLst>
      <p:ext uri="{BB962C8B-B14F-4D97-AF65-F5344CB8AC3E}">
        <p14:creationId xmlns:p14="http://schemas.microsoft.com/office/powerpoint/2010/main" val="14130079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24</a:t>
            </a:fld>
            <a:endParaRPr lang="en-US"/>
          </a:p>
        </p:txBody>
      </p:sp>
    </p:spTree>
    <p:extLst>
      <p:ext uri="{BB962C8B-B14F-4D97-AF65-F5344CB8AC3E}">
        <p14:creationId xmlns:p14="http://schemas.microsoft.com/office/powerpoint/2010/main" val="6612467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25</a:t>
            </a:fld>
            <a:endParaRPr lang="en-US"/>
          </a:p>
        </p:txBody>
      </p:sp>
    </p:spTree>
    <p:extLst>
      <p:ext uri="{BB962C8B-B14F-4D97-AF65-F5344CB8AC3E}">
        <p14:creationId xmlns:p14="http://schemas.microsoft.com/office/powerpoint/2010/main" val="22614294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26</a:t>
            </a:fld>
            <a:endParaRPr lang="en-US"/>
          </a:p>
        </p:txBody>
      </p:sp>
    </p:spTree>
    <p:extLst>
      <p:ext uri="{BB962C8B-B14F-4D97-AF65-F5344CB8AC3E}">
        <p14:creationId xmlns:p14="http://schemas.microsoft.com/office/powerpoint/2010/main" val="2140524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27</a:t>
            </a:fld>
            <a:endParaRPr lang="en-US"/>
          </a:p>
        </p:txBody>
      </p:sp>
    </p:spTree>
    <p:extLst>
      <p:ext uri="{BB962C8B-B14F-4D97-AF65-F5344CB8AC3E}">
        <p14:creationId xmlns:p14="http://schemas.microsoft.com/office/powerpoint/2010/main" val="9051802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25 SEEDLESS PLANTS</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rcRect/>
          <a:stretch/>
        </p:blipFill>
        <p:spPr>
          <a:xfrm>
            <a:off x="3567605" y="2518312"/>
            <a:ext cx="2008789" cy="260205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414794"/>
            <a:ext cx="7910511" cy="1949385"/>
          </a:xfrm>
        </p:spPr>
        <p:txBody>
          <a:bodyPr>
            <a:normAutofit/>
          </a:bodyPr>
          <a:lstStyle/>
          <a:p>
            <a:pPr>
              <a:spcBef>
                <a:spcPts val="0"/>
              </a:spcBef>
            </a:pPr>
            <a:r>
              <a:rPr lang="en-US" sz="1600" dirty="0"/>
              <a:t>Seedless plants, like these horsetails (</a:t>
            </a:r>
            <a:r>
              <a:rPr lang="en-US" sz="1600" i="1" dirty="0"/>
              <a:t>Equisetum</a:t>
            </a:r>
            <a:r>
              <a:rPr lang="en-US" sz="1600" dirty="0"/>
              <a:t> sp.), thrive in damp, shaded environments under a tree canopy where dryness is rare. </a:t>
            </a:r>
          </a:p>
          <a:p>
            <a:pPr>
              <a:spcBef>
                <a:spcPts val="0"/>
              </a:spcBef>
            </a:pPr>
            <a:r>
              <a:rPr lang="en-US" sz="1200" dirty="0"/>
              <a:t>(credit: modification of work by Jerry </a:t>
            </a:r>
            <a:r>
              <a:rPr lang="en-US" sz="1200" dirty="0" err="1"/>
              <a:t>Kirkhart</a:t>
            </a:r>
            <a:r>
              <a:rPr lang="en-US" sz="1200" dirty="0"/>
              <a:t>)</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25.1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Photo shows a seedless plant growing under a large tree. The seedless plant has a long, slender stalk with thin, filamentous branches radiating out from it. The branches have no leaves.">
            <a:extLst>
              <a:ext uri="{FF2B5EF4-FFF2-40B4-BE49-F238E27FC236}">
                <a16:creationId xmlns:a16="http://schemas.microsoft.com/office/drawing/2014/main" id="{8F233552-16E1-AAFC-1707-A7BFEF5C01F4}"/>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05069" y="1182845"/>
            <a:ext cx="7533861" cy="3039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512366"/>
            <a:ext cx="7910511" cy="1736064"/>
          </a:xfrm>
        </p:spPr>
        <p:txBody>
          <a:bodyPr>
            <a:normAutofit/>
          </a:bodyPr>
          <a:lstStyle/>
          <a:p>
            <a:pPr>
              <a:spcBef>
                <a:spcPts val="0"/>
              </a:spcBef>
            </a:pPr>
            <a:r>
              <a:rPr lang="en-US" sz="1600" dirty="0"/>
              <a:t>Alternation of generations between the 1</a:t>
            </a:r>
            <a:r>
              <a:rPr lang="en-US" sz="1600" i="1" dirty="0"/>
              <a:t>n</a:t>
            </a:r>
            <a:r>
              <a:rPr lang="en-US" sz="1600" dirty="0"/>
              <a:t> gametophyte and 2</a:t>
            </a:r>
            <a:r>
              <a:rPr lang="en-US" sz="1600" i="1" dirty="0"/>
              <a:t>n</a:t>
            </a:r>
            <a:r>
              <a:rPr lang="en-US" sz="1600" dirty="0"/>
              <a:t> sporophyte is shown. Mitosis occurs in both gametophyte and sporophyte generations. Diploid sporophytes produce haploid spores by meiosis, while haploid gametophytes produce gametes by mitosis. </a:t>
            </a:r>
          </a:p>
          <a:p>
            <a:pPr>
              <a:spcBef>
                <a:spcPts val="0"/>
              </a:spcBef>
            </a:pPr>
            <a:r>
              <a:rPr lang="en-US" sz="1200" dirty="0"/>
              <a:t>(credit: Peter Coxhead)</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25.2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50" name="Picture 2" descr="The plant life cycle has haploid and diploid stages. The cycle begins when haploid (1n) spores undergo mitosis to form a multicellular gametophyte. The gametophyte produces gametes, two of which fuse to form a diploid zygote. The diploid (2n) zygote undergoes mitosis to form a multicellular sporophyte. Meiosis of cells in the sporophyte produces 1n spores, completing the cycle.">
            <a:extLst>
              <a:ext uri="{FF2B5EF4-FFF2-40B4-BE49-F238E27FC236}">
                <a16:creationId xmlns:a16="http://schemas.microsoft.com/office/drawing/2014/main" id="{99F394DA-AF4B-7D1D-0373-13648311E8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8308" y="1056961"/>
            <a:ext cx="5913093" cy="3380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3043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907666"/>
            <a:ext cx="7910511" cy="1340763"/>
          </a:xfrm>
        </p:spPr>
        <p:txBody>
          <a:bodyPr>
            <a:normAutofit/>
          </a:bodyPr>
          <a:lstStyle/>
          <a:p>
            <a:pPr>
              <a:spcBef>
                <a:spcPts val="0"/>
              </a:spcBef>
            </a:pPr>
            <a:r>
              <a:rPr lang="en-US" sz="1600" dirty="0"/>
              <a:t>Spore-producing sacs called sporangia grow at the ends of long, thin stalks in this photo of the moss </a:t>
            </a:r>
            <a:r>
              <a:rPr lang="en-US" sz="1600" i="1" dirty="0" err="1"/>
              <a:t>Bryum</a:t>
            </a:r>
            <a:r>
              <a:rPr lang="en-US" sz="1600" i="1" dirty="0"/>
              <a:t> </a:t>
            </a:r>
            <a:r>
              <a:rPr lang="en-US" sz="1600" i="1" dirty="0" err="1"/>
              <a:t>capillare</a:t>
            </a:r>
            <a:r>
              <a:rPr lang="en-US" sz="1600" dirty="0"/>
              <a:t>. </a:t>
            </a:r>
          </a:p>
          <a:p>
            <a:pPr>
              <a:spcBef>
                <a:spcPts val="0"/>
              </a:spcBef>
            </a:pPr>
            <a:r>
              <a:rPr lang="en-US" sz="1200" dirty="0"/>
              <a:t>(credit: Javier Martin)</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25.3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074" name="Picture 2" descr="Photo shows sporangia in seedless plant Bryum capillare.">
            <a:extLst>
              <a:ext uri="{FF2B5EF4-FFF2-40B4-BE49-F238E27FC236}">
                <a16:creationId xmlns:a16="http://schemas.microsoft.com/office/drawing/2014/main" id="{65B17EA5-DDD5-F684-112D-CDE21478B0D8}"/>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064575" y="1057661"/>
            <a:ext cx="5014844" cy="3761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75493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907666"/>
            <a:ext cx="7910511" cy="1340763"/>
          </a:xfrm>
        </p:spPr>
        <p:txBody>
          <a:bodyPr>
            <a:normAutofit/>
          </a:bodyPr>
          <a:lstStyle/>
          <a:p>
            <a:pPr>
              <a:spcBef>
                <a:spcPts val="0"/>
              </a:spcBef>
            </a:pPr>
            <a:r>
              <a:rPr lang="en-US" sz="1600" dirty="0"/>
              <a:t>Addition of new cells in a root occurs at the apical meristem. Subsequent enlargement of these cells causes the organ to grow and elongate. The root cap protects the fragile apical meristem as the root tip is pushed through the soil by cell elongation.</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25.4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098" name="Picture 2" descr="Illustration shows the tip of a root. The cells in the tip are smaller than the more mature cells further up.">
            <a:extLst>
              <a:ext uri="{FF2B5EF4-FFF2-40B4-BE49-F238E27FC236}">
                <a16:creationId xmlns:a16="http://schemas.microsoft.com/office/drawing/2014/main" id="{273E31F6-BE03-B84B-1871-08CD645496F2}"/>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255450" y="1051777"/>
            <a:ext cx="4633091" cy="3772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86625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180078"/>
            <a:ext cx="7910511" cy="1201772"/>
          </a:xfrm>
        </p:spPr>
        <p:txBody>
          <a:bodyPr>
            <a:normAutofit/>
          </a:bodyPr>
          <a:lstStyle/>
          <a:p>
            <a:pPr>
              <a:spcBef>
                <a:spcPts val="0"/>
              </a:spcBef>
            </a:pPr>
            <a:r>
              <a:rPr lang="en-US" sz="1500" dirty="0">
                <a:solidFill>
                  <a:schemeClr val="tx1"/>
                </a:solidFill>
              </a:rPr>
              <a:t>This Rhynie chert </a:t>
            </a:r>
            <a:r>
              <a:rPr lang="en-US" sz="1500" dirty="0">
                <a:solidFill>
                  <a:srgbClr val="72A510"/>
                </a:solidFill>
              </a:rPr>
              <a:t>(a)</a:t>
            </a:r>
            <a:r>
              <a:rPr lang="en-US" sz="1500" dirty="0">
                <a:solidFill>
                  <a:schemeClr val="tx1"/>
                </a:solidFill>
              </a:rPr>
              <a:t> contains fossilized material from vascular plants. Reconstruction of </a:t>
            </a:r>
            <a:r>
              <a:rPr lang="en-US" sz="1500" dirty="0" err="1">
                <a:solidFill>
                  <a:schemeClr val="tx1"/>
                </a:solidFill>
              </a:rPr>
              <a:t>Cooksonia</a:t>
            </a:r>
            <a:r>
              <a:rPr lang="en-US" sz="1500" dirty="0">
                <a:solidFill>
                  <a:schemeClr val="tx1"/>
                </a:solidFill>
              </a:rPr>
              <a:t> </a:t>
            </a:r>
            <a:r>
              <a:rPr lang="en-US" sz="1500" dirty="0">
                <a:solidFill>
                  <a:srgbClr val="72A510"/>
                </a:solidFill>
              </a:rPr>
              <a:t>(b)</a:t>
            </a:r>
            <a:r>
              <a:rPr lang="en-US" sz="1500" dirty="0">
                <a:solidFill>
                  <a:schemeClr val="tx1"/>
                </a:solidFill>
              </a:rPr>
              <a:t>, is shown based upon the fossilized remains inside the circle in </a:t>
            </a:r>
            <a:r>
              <a:rPr lang="en-US" sz="1500" dirty="0">
                <a:solidFill>
                  <a:srgbClr val="72A510"/>
                </a:solidFill>
              </a:rPr>
              <a:t>(a)</a:t>
            </a:r>
            <a:r>
              <a:rPr lang="en-US" sz="1500" dirty="0">
                <a:solidFill>
                  <a:schemeClr val="tx1"/>
                </a:solidFill>
              </a:rPr>
              <a:t>. </a:t>
            </a:r>
          </a:p>
          <a:p>
            <a:pPr>
              <a:spcBef>
                <a:spcPts val="0"/>
              </a:spcBef>
            </a:pPr>
            <a:r>
              <a:rPr lang="en-US" sz="1200" dirty="0">
                <a:solidFill>
                  <a:schemeClr val="tx1"/>
                </a:solidFill>
              </a:rPr>
              <a:t>(credit b: modification of work by Peter Coxhead based on original image by “Smith609”/Wikimedia Commons; scale-bar data from Matt Russell)</a:t>
            </a:r>
            <a:endParaRPr lang="en-US" sz="105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25.5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5122" name="Picture 2" descr="Photo shows a rock marbled brown and black with multiple indentations and irregular, pockmarked features containing fossilized corms and rhizoids. A circle appears around a few large features to indicate the fossilized corms.">
            <a:extLst>
              <a:ext uri="{FF2B5EF4-FFF2-40B4-BE49-F238E27FC236}">
                <a16:creationId xmlns:a16="http://schemas.microsoft.com/office/drawing/2014/main" id="{7335CE1E-7861-6C22-E15F-2DAF6D47D88A}"/>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595230" y="1041353"/>
            <a:ext cx="5953539" cy="40382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88093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396948"/>
            <a:ext cx="7910511" cy="967221"/>
          </a:xfrm>
        </p:spPr>
        <p:txBody>
          <a:bodyPr>
            <a:normAutofit/>
          </a:bodyPr>
          <a:lstStyle/>
          <a:p>
            <a:pPr>
              <a:spcBef>
                <a:spcPts val="0"/>
              </a:spcBef>
            </a:pPr>
            <a:r>
              <a:rPr lang="en-US" sz="1600" dirty="0">
                <a:solidFill>
                  <a:schemeClr val="tx1"/>
                </a:solidFill>
              </a:rPr>
              <a:t>This table shows the major divisions of green plants.</a:t>
            </a:r>
            <a:endParaRPr lang="en-US" sz="12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25.6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6146" name="Picture 2" descr="Table shows the division of Streptophytes: the green plants. This group includes Charophytes and Embryophytes. Embryophytes are land plants, which are subdivided into vascular and nonvascular plants. Nonvascular plants are all seedless, and are in the Bryophyte group, which is subdivided into liverworts, hornworts, and mosses. Vascular plants are divided into seedless and seed plants. Seedless plants are subdivided into Lycophytes, which include club mosses, quillworts, and spike mosses, and Pterophytes, which include whisk ferns, horsetails, and ferns. Seed plants are in the Spermatophyte group and consist of gymnosperms and angiosperms.">
            <a:extLst>
              <a:ext uri="{FF2B5EF4-FFF2-40B4-BE49-F238E27FC236}">
                <a16:creationId xmlns:a16="http://schemas.microsoft.com/office/drawing/2014/main" id="{8B69E322-1C2C-4D11-083B-697D480F07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532" y="1091798"/>
            <a:ext cx="7692936" cy="42337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36918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490252" y="911625"/>
            <a:ext cx="1700847" cy="5333941"/>
          </a:xfrm>
        </p:spPr>
        <p:txBody>
          <a:bodyPr>
            <a:normAutofit/>
          </a:bodyPr>
          <a:lstStyle/>
          <a:p>
            <a:pPr>
              <a:spcBef>
                <a:spcPts val="0"/>
              </a:spcBef>
            </a:pPr>
            <a:r>
              <a:rPr lang="en-US" sz="1200" dirty="0"/>
              <a:t>(credit b: modification of work by Derek Keats; credit c: modification of work by Dartmouth Electron Microscope Facility, Dartmouth College; credit d: modification of work by Holger </a:t>
            </a:r>
            <a:r>
              <a:rPr lang="en-US" sz="1200" dirty="0" err="1"/>
              <a:t>Krisp</a:t>
            </a:r>
            <a:r>
              <a:rPr lang="en-US" sz="1200" dirty="0"/>
              <a:t>; scale-bar data from Matt Russell)</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25.7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7170" name="Picture 2" descr="Light micrograph A shows rectangular Spirogyra cells linked in a chain. Light micrograph B shows a oval green desmid cell. Electron micrograph C shows egg-shaped Chlamydomonas cells attached to thin stalks. Photo D shows a colony of Ulva that resembles leaf lettuce.">
            <a:extLst>
              <a:ext uri="{FF2B5EF4-FFF2-40B4-BE49-F238E27FC236}">
                <a16:creationId xmlns:a16="http://schemas.microsoft.com/office/drawing/2014/main" id="{BF17B845-A10D-CB5D-6EE8-1B3370E0DEBE}"/>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28317" y="977647"/>
            <a:ext cx="5691482" cy="5354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5598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hara is a water plant with a long, flexible green stem. Whorls of slender stalks periodically radiate from the stem.">
            <a:extLst>
              <a:ext uri="{FF2B5EF4-FFF2-40B4-BE49-F238E27FC236}">
                <a16:creationId xmlns:a16="http://schemas.microsoft.com/office/drawing/2014/main" id="{04B13FFD-5E22-9F03-4E86-9B6E1C99D54C}"/>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229236" y="1070785"/>
            <a:ext cx="4685527" cy="3514145"/>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0" y="4671391"/>
            <a:ext cx="7910511" cy="1743010"/>
          </a:xfrm>
        </p:spPr>
        <p:txBody>
          <a:bodyPr>
            <a:normAutofit/>
          </a:bodyPr>
          <a:lstStyle/>
          <a:p>
            <a:r>
              <a:rPr lang="en-US" sz="1600" dirty="0">
                <a:solidFill>
                  <a:schemeClr val="tx1"/>
                </a:solidFill>
              </a:rPr>
              <a:t>The representative alga, </a:t>
            </a:r>
            <a:r>
              <a:rPr lang="en-US" sz="1600" i="1" dirty="0">
                <a:solidFill>
                  <a:schemeClr val="tx1"/>
                </a:solidFill>
              </a:rPr>
              <a:t>Chara</a:t>
            </a:r>
            <a:r>
              <a:rPr lang="en-US" sz="1600" dirty="0">
                <a:solidFill>
                  <a:schemeClr val="tx1"/>
                </a:solidFill>
              </a:rPr>
              <a:t>, is a noxious weed in Florida, where it clogs waterways. </a:t>
            </a:r>
          </a:p>
          <a:p>
            <a:r>
              <a:rPr lang="en-US" sz="1200" dirty="0">
                <a:solidFill>
                  <a:schemeClr val="tx1"/>
                </a:solidFill>
              </a:rPr>
              <a:t>(credit: South Florida Information Access, U.S. Geological Survey)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25.8</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36086725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711148" y="939834"/>
            <a:ext cx="3479951" cy="5236160"/>
          </a:xfrm>
        </p:spPr>
        <p:txBody>
          <a:bodyPr>
            <a:normAutofit/>
          </a:bodyPr>
          <a:lstStyle/>
          <a:p>
            <a:pPr>
              <a:spcBef>
                <a:spcPts val="0"/>
              </a:spcBef>
            </a:pPr>
            <a:r>
              <a:rPr lang="en-US" sz="1600" dirty="0"/>
              <a:t>This 1904 drawing shows the variety of forms of </a:t>
            </a:r>
            <a:r>
              <a:rPr lang="en-US" sz="1600" dirty="0" err="1"/>
              <a:t>Marchantiophyta</a:t>
            </a:r>
            <a:r>
              <a:rPr lang="en-US" sz="1600" dirty="0"/>
              <a:t>.</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25.9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9218" name="Picture 2" descr="The illustration shows a variety of liverworts, which all share a branched, leafy structure.">
            <a:extLst>
              <a:ext uri="{FF2B5EF4-FFF2-40B4-BE49-F238E27FC236}">
                <a16:creationId xmlns:a16="http://schemas.microsoft.com/office/drawing/2014/main" id="{6F2EFC0D-A6D5-FFE9-ED4F-387E62C339CC}"/>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08875" y="949773"/>
            <a:ext cx="3803491" cy="5327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2921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26063" y="5129314"/>
            <a:ext cx="7797798" cy="1334391"/>
          </a:xfrm>
        </p:spPr>
        <p:txBody>
          <a:bodyPr>
            <a:normAutofit/>
          </a:bodyPr>
          <a:lstStyle/>
          <a:p>
            <a:pPr>
              <a:spcBef>
                <a:spcPts val="0"/>
              </a:spcBef>
            </a:pPr>
            <a:r>
              <a:rPr lang="en-US" sz="1600" dirty="0">
                <a:solidFill>
                  <a:schemeClr val="tx1"/>
                </a:solidFill>
              </a:rPr>
              <a:t>A liverwort, </a:t>
            </a:r>
            <a:r>
              <a:rPr lang="en-US" sz="1600" i="1" dirty="0" err="1">
                <a:solidFill>
                  <a:schemeClr val="tx1"/>
                </a:solidFill>
              </a:rPr>
              <a:t>Lunularia</a:t>
            </a:r>
            <a:r>
              <a:rPr lang="en-US" sz="1600" i="1" dirty="0">
                <a:solidFill>
                  <a:schemeClr val="tx1"/>
                </a:solidFill>
              </a:rPr>
              <a:t> </a:t>
            </a:r>
            <a:r>
              <a:rPr lang="en-US" sz="1600" i="1" dirty="0" err="1">
                <a:solidFill>
                  <a:schemeClr val="tx1"/>
                </a:solidFill>
              </a:rPr>
              <a:t>cruciata</a:t>
            </a:r>
            <a:r>
              <a:rPr lang="en-US" sz="1600" dirty="0">
                <a:solidFill>
                  <a:schemeClr val="tx1"/>
                </a:solidFill>
              </a:rPr>
              <a:t>, displays its lobate, flat thallus. The organism in the photograph is in the gametophyte stage, but has not yet produced gametangia. </a:t>
            </a:r>
            <a:r>
              <a:rPr lang="en-US" sz="1600" i="1" dirty="0" err="1">
                <a:solidFill>
                  <a:schemeClr val="tx1"/>
                </a:solidFill>
              </a:rPr>
              <a:t>Lunularia</a:t>
            </a:r>
            <a:r>
              <a:rPr lang="en-US" sz="1600" dirty="0">
                <a:solidFill>
                  <a:schemeClr val="tx1"/>
                </a:solidFill>
              </a:rPr>
              <a:t> gametophytes produce crescent-shaped </a:t>
            </a:r>
            <a:r>
              <a:rPr lang="en-US" sz="1600" b="1" dirty="0" err="1">
                <a:solidFill>
                  <a:schemeClr val="tx1"/>
                </a:solidFill>
              </a:rPr>
              <a:t>gemmae</a:t>
            </a:r>
            <a:r>
              <a:rPr lang="en-US" sz="1600" dirty="0">
                <a:solidFill>
                  <a:schemeClr val="tx1"/>
                </a:solidFill>
              </a:rPr>
              <a:t> (circled), which contain asexual spores. The tiny white dots on the surface of the thallus are air pores.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25.10</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Photo shows a liverwort with lettuce-like leaves. The gemma cup, described in the paragraph and subsequent life-cycle diagram, is highlighted.">
            <a:extLst>
              <a:ext uri="{FF2B5EF4-FFF2-40B4-BE49-F238E27FC236}">
                <a16:creationId xmlns:a16="http://schemas.microsoft.com/office/drawing/2014/main" id="{FF3D79D6-4240-F438-BC15-657364734E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30497" y="1084141"/>
            <a:ext cx="5283006" cy="39913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70565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The liverwort has a flat, leaf-like structure haploid (1n) called a thallus. Root-like rhizoids grow from the bottom of the thallus. A slender stalk extends from the thallus, and an archegonial head sits at its top. The archegonial head has fronds, like a palm tree. The underside of the archegonial head contains protrusions called archegonia, which house the eggs. Sperm enter through a hole in the bottom of the archegonium and fertilize the egg to produce a diploid (2n) embryo. The embryo grows into a stalk. Meiosis produces haploid (1n) spores in a sac at the tip of the stalk . The sac bursts open, releasing the spores. The spores sprout, producing a new thallus and rhizoids.">
            <a:extLst>
              <a:ext uri="{FF2B5EF4-FFF2-40B4-BE49-F238E27FC236}">
                <a16:creationId xmlns:a16="http://schemas.microsoft.com/office/drawing/2014/main" id="{2E77D639-B312-6723-924F-6E51FC05306E}"/>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06740" y="888244"/>
            <a:ext cx="5121686" cy="5422962"/>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5925565" y="822605"/>
            <a:ext cx="2265533" cy="5422962"/>
          </a:xfrm>
        </p:spPr>
        <p:txBody>
          <a:bodyPr>
            <a:normAutofit/>
          </a:bodyPr>
          <a:lstStyle/>
          <a:p>
            <a:pPr>
              <a:spcBef>
                <a:spcPts val="0"/>
              </a:spcBef>
            </a:pPr>
            <a:r>
              <a:rPr lang="en-US" sz="1600" dirty="0"/>
              <a:t>The life cycle of a typical lobate liverwort is shown. This image shows a liverwort in which antheridia and archegonia are produced on separate gametophytes. </a:t>
            </a:r>
          </a:p>
          <a:p>
            <a:pPr>
              <a:spcBef>
                <a:spcPts val="0"/>
              </a:spcBef>
            </a:pPr>
            <a:r>
              <a:rPr lang="en-US" sz="1200" dirty="0"/>
              <a:t>(credit: modification of work by Mariana Ruiz Villareal)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25.11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32302043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272277"/>
            <a:ext cx="7910511" cy="1142122"/>
          </a:xfrm>
        </p:spPr>
        <p:txBody>
          <a:bodyPr>
            <a:normAutofit/>
          </a:bodyPr>
          <a:lstStyle/>
          <a:p>
            <a:r>
              <a:rPr lang="en-US" sz="1600" dirty="0"/>
              <a:t>Hornworts grow a tall and slender sporophyte. </a:t>
            </a:r>
          </a:p>
          <a:p>
            <a:r>
              <a:rPr lang="en-US" sz="1200" dirty="0"/>
              <a:t>(credit: modification of work by Jason Hollinger)</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25.12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290" name="Picture 2" descr="The base of the hornwort plant, called the thallus, has a wrinkled, leaf-like appearance. The sporophytes are a cluster of slender green stalks with brown tips grows from this wrinkled mass.">
            <a:extLst>
              <a:ext uri="{FF2B5EF4-FFF2-40B4-BE49-F238E27FC236}">
                <a16:creationId xmlns:a16="http://schemas.microsoft.com/office/drawing/2014/main" id="{A1CBC861-8EB8-56DC-6BED-9D3A6752A6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8098" y="1017609"/>
            <a:ext cx="5593513" cy="41745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14617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893904" y="911626"/>
            <a:ext cx="2626207" cy="5502774"/>
          </a:xfrm>
        </p:spPr>
        <p:txBody>
          <a:bodyPr>
            <a:normAutofit/>
          </a:bodyPr>
          <a:lstStyle/>
          <a:p>
            <a:pPr>
              <a:spcBef>
                <a:spcPts val="0"/>
              </a:spcBef>
            </a:pPr>
            <a:r>
              <a:rPr lang="en-US" sz="1600" dirty="0">
                <a:solidFill>
                  <a:schemeClr val="tx1"/>
                </a:solidFill>
              </a:rPr>
              <a:t>The alternation of generation in hornworts is shown. </a:t>
            </a:r>
          </a:p>
          <a:p>
            <a:pPr>
              <a:spcBef>
                <a:spcPts val="0"/>
              </a:spcBef>
            </a:pPr>
            <a:r>
              <a:rPr lang="en-US" sz="1200" dirty="0">
                <a:solidFill>
                  <a:schemeClr val="tx1"/>
                </a:solidFill>
              </a:rPr>
              <a:t>(credit: modification of work by “Smith609”/Wikimedia Commons based on original work by Mariana Ruiz Villareal)</a:t>
            </a:r>
            <a:endParaRPr lang="en-US" sz="105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25.13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3314" name="Picture 2" descr="In hornworts, the gametophyte is a haploid 1 n leaf-like structure with slender stalks called rhizoids underneath. Male sex organs called antheridia produce sperm, and female sex organs called archegonia produce eggs. Both male and female sex organs form just beneath the surface of the gametophyte, and are exposed to the surface as the organs mature. The sperm swims to the egg or is propelled by water. When the egg is fertilized, the embryo grows into a hollow tube-like structure called a sporophyte. Meiosis inside the sporophyte produces haploid 1 n spores. The spores are ejected from the top of the tube. They grow into new gametophytes, completing the cycle.">
            <a:extLst>
              <a:ext uri="{FF2B5EF4-FFF2-40B4-BE49-F238E27FC236}">
                <a16:creationId xmlns:a16="http://schemas.microsoft.com/office/drawing/2014/main" id="{D0B6AB0B-71DF-402B-78C5-E151024F6DE0}"/>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13824" y="911625"/>
            <a:ext cx="4966528" cy="50902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49619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451169" y="891211"/>
            <a:ext cx="3739930" cy="5354356"/>
          </a:xfrm>
        </p:spPr>
        <p:txBody>
          <a:bodyPr>
            <a:normAutofit/>
          </a:bodyPr>
          <a:lstStyle/>
          <a:p>
            <a:pPr>
              <a:spcBef>
                <a:spcPts val="0"/>
              </a:spcBef>
            </a:pPr>
            <a:r>
              <a:rPr lang="en-US" sz="1600" dirty="0"/>
              <a:t>This illustration shows the life cycle of mosses. </a:t>
            </a:r>
          </a:p>
          <a:p>
            <a:pPr>
              <a:spcBef>
                <a:spcPts val="0"/>
              </a:spcBef>
            </a:pPr>
            <a:r>
              <a:rPr lang="en-US" sz="1200" dirty="0"/>
              <a:t>(credit: modification of work by Mariana Ruiz Villareal)</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25.14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4338" name="Picture 2" descr=" In mosses, the mature haploid (1n) gametophyte is a slender, nonvascular stem with fuzzy, non-vascular leaves. Root-like rhizoids grow from the bottom. Male antheridia and female archegonia grow at the tip of the stem. Sperm fertilize the eggs, producing a diploid (2n) zygote inside a vase-like structure called a venter inside the archegonial head. The embryo grows into a sporophyte that projects like a flower from the vase. The sporophyte undergoes meiosis to produce haploid (1n) spores that grow to produce mature gametophytes, completing the cycle.">
            <a:extLst>
              <a:ext uri="{FF2B5EF4-FFF2-40B4-BE49-F238E27FC236}">
                <a16:creationId xmlns:a16="http://schemas.microsoft.com/office/drawing/2014/main" id="{9CA00573-F4DE-4C74-2D02-52920FEEB9D6}"/>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29386" y="911625"/>
            <a:ext cx="3601997" cy="54274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38907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1687" y="4784556"/>
            <a:ext cx="7820625" cy="1546797"/>
          </a:xfrm>
        </p:spPr>
        <p:txBody>
          <a:bodyPr>
            <a:normAutofit/>
          </a:bodyPr>
          <a:lstStyle/>
          <a:p>
            <a:pPr>
              <a:spcBef>
                <a:spcPts val="0"/>
              </a:spcBef>
            </a:pPr>
            <a:r>
              <a:rPr lang="en-US" sz="1500" dirty="0"/>
              <a:t>This photograph shows the long slender stems, called setae, connected to capsules of the moss </a:t>
            </a:r>
            <a:r>
              <a:rPr lang="en-US" sz="1500" i="1" dirty="0" err="1"/>
              <a:t>Thamnobryum</a:t>
            </a:r>
            <a:r>
              <a:rPr lang="en-US" sz="1500" i="1" dirty="0"/>
              <a:t> </a:t>
            </a:r>
            <a:r>
              <a:rPr lang="en-US" sz="1500" i="1" dirty="0" err="1"/>
              <a:t>alopecurum</a:t>
            </a:r>
            <a:r>
              <a:rPr lang="en-US" sz="1500" dirty="0"/>
              <a:t>. The operculum and remnants of the calyptra are visible in some capsules. </a:t>
            </a:r>
          </a:p>
          <a:p>
            <a:pPr>
              <a:spcBef>
                <a:spcPts val="0"/>
              </a:spcBef>
            </a:pPr>
            <a:r>
              <a:rPr lang="en-US" sz="1200" dirty="0"/>
              <a:t>(credit: modification of work by Hermann </a:t>
            </a:r>
            <a:r>
              <a:rPr lang="en-US" sz="1200" dirty="0" err="1"/>
              <a:t>Schachner</a:t>
            </a:r>
            <a:r>
              <a:rPr lang="en-US" sz="1200" dirty="0"/>
              <a:t>)</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25.15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5362" name="Picture 2" descr="In the photo, setae appear as long, slender, bent stems with oval-shaped capsules at the tips.">
            <a:extLst>
              <a:ext uri="{FF2B5EF4-FFF2-40B4-BE49-F238E27FC236}">
                <a16:creationId xmlns:a16="http://schemas.microsoft.com/office/drawing/2014/main" id="{BBD871FB-FAF7-DFBC-E1ED-4BF4B07807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8123" y="1048977"/>
            <a:ext cx="5167751" cy="3657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12953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1687" y="4913030"/>
            <a:ext cx="7820625" cy="1501369"/>
          </a:xfrm>
        </p:spPr>
        <p:txBody>
          <a:bodyPr>
            <a:normAutofit/>
          </a:bodyPr>
          <a:lstStyle/>
          <a:p>
            <a:pPr>
              <a:spcBef>
                <a:spcPts val="0"/>
              </a:spcBef>
            </a:pPr>
            <a:r>
              <a:rPr lang="en-US" sz="1600" dirty="0"/>
              <a:t>This cross section of a celery stalk shows a number of vascular bundles. The xylem is on the inner part of each bundle. </a:t>
            </a:r>
          </a:p>
          <a:p>
            <a:pPr>
              <a:spcBef>
                <a:spcPts val="0"/>
              </a:spcBef>
            </a:pPr>
            <a:r>
              <a:rPr lang="en-US" sz="1200" dirty="0"/>
              <a:t>(credit: fir0002 | </a:t>
            </a:r>
            <a:r>
              <a:rPr lang="en-US" sz="1200" dirty="0" err="1"/>
              <a:t>flagstaffotos.com.au</a:t>
            </a:r>
            <a:r>
              <a:rPr lang="en-US" sz="1200" dirty="0"/>
              <a:t> [GFDL 1.2 (http://</a:t>
            </a:r>
            <a:r>
              <a:rPr lang="en-US" sz="1200" dirty="0" err="1"/>
              <a:t>www.gnu.org</a:t>
            </a:r>
            <a:r>
              <a:rPr lang="en-US" sz="1200" dirty="0"/>
              <a:t>/licenses/old-licenses/fdl-1.2.html)], via Wikimedia Commons. Image modified from source.)</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25.16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6386" name="Picture 2" descr="Photo shows a close-up shot of a stalk of celery trimmed on the end.">
            <a:extLst>
              <a:ext uri="{FF2B5EF4-FFF2-40B4-BE49-F238E27FC236}">
                <a16:creationId xmlns:a16="http://schemas.microsoft.com/office/drawing/2014/main" id="{B5074B62-6584-92CA-7F1D-4BC0788AF8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85007" y="1106450"/>
            <a:ext cx="4973983" cy="3730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70058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1687" y="4944155"/>
            <a:ext cx="7820625" cy="1389219"/>
          </a:xfrm>
        </p:spPr>
        <p:txBody>
          <a:bodyPr>
            <a:normAutofit/>
          </a:bodyPr>
          <a:lstStyle/>
          <a:p>
            <a:pPr>
              <a:spcBef>
                <a:spcPts val="0"/>
              </a:spcBef>
            </a:pPr>
            <a:r>
              <a:rPr lang="en-US" sz="1600" dirty="0"/>
              <a:t>In the club mosses such as </a:t>
            </a:r>
            <a:r>
              <a:rPr lang="en-US" sz="1600" i="1" dirty="0"/>
              <a:t>Lycopodium </a:t>
            </a:r>
            <a:r>
              <a:rPr lang="en-US" sz="1600" i="1" dirty="0" err="1"/>
              <a:t>clavatum</a:t>
            </a:r>
            <a:r>
              <a:rPr lang="en-US" sz="1600" dirty="0"/>
              <a:t>, sporangia are arranged in clusters called strobili. The generic name means “wolf-foot” from the resemblance of the branched sporophyte to a paw. The specific epithet </a:t>
            </a:r>
            <a:r>
              <a:rPr lang="en-US" sz="1600" i="1" dirty="0" err="1"/>
              <a:t>clavatum</a:t>
            </a:r>
            <a:r>
              <a:rPr lang="en-US" sz="1600" dirty="0"/>
              <a:t> refers to the club-shaped strobilus, and reflects the common name of the phylum. </a:t>
            </a:r>
          </a:p>
          <a:p>
            <a:pPr>
              <a:spcBef>
                <a:spcPts val="0"/>
              </a:spcBef>
            </a:pPr>
            <a:r>
              <a:rPr lang="en-US" sz="1200" dirty="0"/>
              <a:t>(credit: Cory </a:t>
            </a:r>
            <a:r>
              <a:rPr lang="en-US" sz="1200" dirty="0" err="1"/>
              <a:t>Zanker</a:t>
            </a:r>
            <a:r>
              <a:rPr lang="en-US" sz="1200" dirty="0"/>
              <a: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25.17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7410" name="Picture 2" descr=" In the photo, seed-like strobili are arranged around the slender stalks of a club moss.">
            <a:extLst>
              <a:ext uri="{FF2B5EF4-FFF2-40B4-BE49-F238E27FC236}">
                <a16:creationId xmlns:a16="http://schemas.microsoft.com/office/drawing/2014/main" id="{CF411188-228A-2739-8094-576A8DDA473C}"/>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065408" y="1037473"/>
            <a:ext cx="5013184" cy="3879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38382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In the photo, bushy horsetail plants grow in water.">
            <a:extLst>
              <a:ext uri="{FF2B5EF4-FFF2-40B4-BE49-F238E27FC236}">
                <a16:creationId xmlns:a16="http://schemas.microsoft.com/office/drawing/2014/main" id="{0BD09899-4FE2-1645-A73E-4B4D04BB4B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7544" y="1037473"/>
            <a:ext cx="5208909" cy="3906682"/>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61687" y="5019261"/>
            <a:ext cx="7820625" cy="1314113"/>
          </a:xfrm>
        </p:spPr>
        <p:txBody>
          <a:bodyPr>
            <a:normAutofit/>
          </a:bodyPr>
          <a:lstStyle/>
          <a:p>
            <a:pPr>
              <a:spcBef>
                <a:spcPts val="0"/>
              </a:spcBef>
            </a:pPr>
            <a:r>
              <a:rPr lang="en-US" sz="1600" dirty="0"/>
              <a:t>Horsetails, named for the brushy appearance of the sporophyte, thrive in a marsh. </a:t>
            </a:r>
          </a:p>
          <a:p>
            <a:pPr>
              <a:spcBef>
                <a:spcPts val="0"/>
              </a:spcBef>
            </a:pPr>
            <a:r>
              <a:rPr lang="en-US" sz="1200" dirty="0"/>
              <a:t>(credit: Myriam Feldman)</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25.18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24323518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899991" y="891211"/>
            <a:ext cx="3582322" cy="5428566"/>
          </a:xfrm>
        </p:spPr>
        <p:txBody>
          <a:bodyPr>
            <a:normAutofit/>
          </a:bodyPr>
          <a:lstStyle/>
          <a:p>
            <a:pPr>
              <a:spcBef>
                <a:spcPts val="0"/>
              </a:spcBef>
            </a:pPr>
            <a:r>
              <a:rPr lang="en-US" sz="1600" dirty="0"/>
              <a:t>The jointed stem of a horsetail. Thin leaves originating at the joints are noticeable on the horsetail plant. Because silica deposited in the cell walls made these plants abrasive, horsetails were once used as scrubbing brushes and were nicknamed scouring rushes. </a:t>
            </a:r>
          </a:p>
          <a:p>
            <a:pPr>
              <a:spcBef>
                <a:spcPts val="0"/>
              </a:spcBef>
            </a:pPr>
            <a:r>
              <a:rPr lang="en-US" sz="1200" dirty="0"/>
              <a:t>(credit: Myriam Feldman)</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25.19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482" name="Picture 2" descr=" Photo shows a horsetail plant, which resembles a scrub brush, with a thick stem and whorls of thin leaves branching from the stem.">
            <a:extLst>
              <a:ext uri="{FF2B5EF4-FFF2-40B4-BE49-F238E27FC236}">
                <a16:creationId xmlns:a16="http://schemas.microsoft.com/office/drawing/2014/main" id="{E5C38ADB-5AE9-6B63-BFDF-7D8980D515C4}"/>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36394" y="911625"/>
            <a:ext cx="3991388" cy="5320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23415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1687" y="4899259"/>
            <a:ext cx="7820625" cy="1434115"/>
          </a:xfrm>
        </p:spPr>
        <p:txBody>
          <a:bodyPr>
            <a:normAutofit/>
          </a:bodyPr>
          <a:lstStyle/>
          <a:p>
            <a:pPr>
              <a:spcBef>
                <a:spcPts val="0"/>
              </a:spcBef>
            </a:pPr>
            <a:r>
              <a:rPr lang="en-US" sz="1600" dirty="0"/>
              <a:t>The whisk fern </a:t>
            </a:r>
            <a:r>
              <a:rPr lang="en-US" sz="1600" i="1" dirty="0"/>
              <a:t>Psilotum nudum </a:t>
            </a:r>
            <a:r>
              <a:rPr lang="en-US" sz="1600" dirty="0"/>
              <a:t>has conspicuous green stems with knob-shaped sporangia. </a:t>
            </a:r>
          </a:p>
          <a:p>
            <a:pPr>
              <a:spcBef>
                <a:spcPts val="0"/>
              </a:spcBef>
            </a:pPr>
            <a:r>
              <a:rPr lang="en-US" sz="1200" dirty="0"/>
              <a:t>(credit: Forest &amp; Kim Starr)</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25.20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1506" name="Picture 2" descr=" Photo shows a whisk fern with many green stems that have small knobs along their length.">
            <a:extLst>
              <a:ext uri="{FF2B5EF4-FFF2-40B4-BE49-F238E27FC236}">
                <a16:creationId xmlns:a16="http://schemas.microsoft.com/office/drawing/2014/main" id="{3A601C2D-2812-49AF-44C7-142A3B1C5845}"/>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158739" y="1158069"/>
            <a:ext cx="4826518" cy="36198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5701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 Photo shows a potted tree fern.">
            <a:extLst>
              <a:ext uri="{FF2B5EF4-FFF2-40B4-BE49-F238E27FC236}">
                <a16:creationId xmlns:a16="http://schemas.microsoft.com/office/drawing/2014/main" id="{F70F224E-F3EE-8410-DC5C-D2C6BE9C32E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069545" y="1138239"/>
            <a:ext cx="5004906" cy="3634077"/>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61687" y="4899259"/>
            <a:ext cx="7820625" cy="1434115"/>
          </a:xfrm>
        </p:spPr>
        <p:txBody>
          <a:bodyPr>
            <a:normAutofit/>
          </a:bodyPr>
          <a:lstStyle/>
          <a:p>
            <a:pPr>
              <a:spcBef>
                <a:spcPts val="0"/>
              </a:spcBef>
            </a:pPr>
            <a:r>
              <a:rPr lang="en-US" sz="1600" dirty="0"/>
              <a:t>Some specimens of this short tree-fern species can grow very tall. </a:t>
            </a:r>
          </a:p>
          <a:p>
            <a:pPr>
              <a:spcBef>
                <a:spcPts val="0"/>
              </a:spcBef>
            </a:pPr>
            <a:r>
              <a:rPr lang="en-US" sz="1200" dirty="0"/>
              <a:t>(credit: Adrian </a:t>
            </a:r>
            <a:r>
              <a:rPr lang="en-US" sz="1200" dirty="0" err="1"/>
              <a:t>Pingstone</a:t>
            </a:r>
            <a:r>
              <a:rPr lang="en-US" sz="1200" dirty="0"/>
              <a: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25.21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8783107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4412974"/>
            <a:ext cx="7872712" cy="1849053"/>
          </a:xfrm>
        </p:spPr>
        <p:txBody>
          <a:bodyPr>
            <a:normAutofit/>
          </a:bodyPr>
          <a:lstStyle/>
          <a:p>
            <a:pPr>
              <a:spcBef>
                <a:spcPts val="0"/>
              </a:spcBef>
            </a:pPr>
            <a:r>
              <a:rPr lang="en-US" sz="1600" dirty="0">
                <a:solidFill>
                  <a:schemeClr val="tx1"/>
                </a:solidFill>
              </a:rPr>
              <a:t>Croziers, or fiddleheads, are the tips of fern fronds. </a:t>
            </a:r>
          </a:p>
          <a:p>
            <a:pPr>
              <a:spcBef>
                <a:spcPts val="0"/>
              </a:spcBef>
            </a:pPr>
            <a:r>
              <a:rPr lang="en-US" sz="1200" dirty="0">
                <a:solidFill>
                  <a:schemeClr val="tx1"/>
                </a:solidFill>
              </a:rPr>
              <a:t>(credit a: modification of work by Cory </a:t>
            </a:r>
            <a:r>
              <a:rPr lang="en-US" sz="1200" dirty="0" err="1">
                <a:solidFill>
                  <a:schemeClr val="tx1"/>
                </a:solidFill>
              </a:rPr>
              <a:t>Zanker</a:t>
            </a:r>
            <a:r>
              <a:rPr lang="en-US" sz="1200" dirty="0">
                <a:solidFill>
                  <a:schemeClr val="tx1"/>
                </a:solidFill>
              </a:rPr>
              <a:t>; credit b: modification of work by Myriam Feldman)</a:t>
            </a:r>
            <a:endParaRPr lang="en-US" sz="1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25.22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4578" name="Picture 2" descr="Fiddleheads at the top of a maturing fern curl into a structure that resembles their namesake.">
            <a:extLst>
              <a:ext uri="{FF2B5EF4-FFF2-40B4-BE49-F238E27FC236}">
                <a16:creationId xmlns:a16="http://schemas.microsoft.com/office/drawing/2014/main" id="{8E41AA93-5E98-3B20-BB48-E296D7B9437C}"/>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41550" y="1324942"/>
            <a:ext cx="7660899" cy="2924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17300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3691556"/>
            <a:ext cx="7872712" cy="2628222"/>
          </a:xfrm>
        </p:spPr>
        <p:txBody>
          <a:bodyPr>
            <a:normAutofit/>
          </a:bodyPr>
          <a:lstStyle/>
          <a:p>
            <a:pPr>
              <a:spcBef>
                <a:spcPts val="0"/>
              </a:spcBef>
            </a:pPr>
            <a:r>
              <a:rPr lang="en-US" sz="1600" dirty="0"/>
              <a:t>Sori </a:t>
            </a:r>
            <a:r>
              <a:rPr lang="en-US" sz="1600" dirty="0">
                <a:solidFill>
                  <a:srgbClr val="72A510"/>
                </a:solidFill>
              </a:rPr>
              <a:t>(a)</a:t>
            </a:r>
            <a:r>
              <a:rPr lang="en-US" sz="1600" dirty="0"/>
              <a:t> appear as small bumps on the underside of a fern frond. </a:t>
            </a:r>
            <a:r>
              <a:rPr lang="en-US" sz="1600" dirty="0">
                <a:solidFill>
                  <a:srgbClr val="72A510"/>
                </a:solidFill>
              </a:rPr>
              <a:t>(b)</a:t>
            </a:r>
            <a:r>
              <a:rPr lang="en-US" sz="1600" dirty="0"/>
              <a:t> Fern gametophyte and young sporophyte. The sporophyte and gametophyte are labeled. </a:t>
            </a:r>
          </a:p>
          <a:p>
            <a:pPr>
              <a:spcBef>
                <a:spcPts val="0"/>
              </a:spcBef>
            </a:pPr>
            <a:r>
              <a:rPr lang="en-US" sz="1200" dirty="0"/>
              <a:t>(credit a: Myriam Feldman; credit b: modification of work by "</a:t>
            </a:r>
            <a:r>
              <a:rPr lang="en-US" sz="1200" dirty="0" err="1"/>
              <a:t>Vlmastra</a:t>
            </a:r>
            <a:r>
              <a:rPr lang="en-US" sz="1200" dirty="0"/>
              <a:t>"/Wikimedia Commons)</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25.23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5602" name="Picture 2" descr="Photo A shows small bumps called sori on the underside of a fern frond. Photo B shows a young sporophyte with a fan-shaped leaf growing from a lettuce-like gametophyte.">
            <a:extLst>
              <a:ext uri="{FF2B5EF4-FFF2-40B4-BE49-F238E27FC236}">
                <a16:creationId xmlns:a16="http://schemas.microsoft.com/office/drawing/2014/main" id="{1980D12B-8BE3-2DAB-DE73-18A53F70949F}"/>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74833" y="1313342"/>
            <a:ext cx="7594333" cy="2300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0734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5307790"/>
            <a:ext cx="7872712" cy="1106609"/>
          </a:xfrm>
        </p:spPr>
        <p:txBody>
          <a:bodyPr>
            <a:normAutofit/>
          </a:bodyPr>
          <a:lstStyle/>
          <a:p>
            <a:pPr>
              <a:spcBef>
                <a:spcPts val="0"/>
              </a:spcBef>
            </a:pPr>
            <a:r>
              <a:rPr lang="en-US" sz="1600" dirty="0">
                <a:solidFill>
                  <a:schemeClr val="tx1"/>
                </a:solidFill>
              </a:rPr>
              <a:t>This life cycle of a fern shows alternation of generations with a dominant sporophyte stage. </a:t>
            </a:r>
          </a:p>
          <a:p>
            <a:pPr>
              <a:spcBef>
                <a:spcPts val="0"/>
              </a:spcBef>
            </a:pPr>
            <a:r>
              <a:rPr lang="en-US" sz="1200" dirty="0">
                <a:solidFill>
                  <a:schemeClr val="tx1"/>
                </a:solidFill>
              </a:rPr>
              <a:t>(credit "fern": modification of work by Cory </a:t>
            </a:r>
            <a:r>
              <a:rPr lang="en-US" sz="1200" dirty="0" err="1">
                <a:solidFill>
                  <a:schemeClr val="tx1"/>
                </a:solidFill>
              </a:rPr>
              <a:t>Zanker</a:t>
            </a:r>
            <a:r>
              <a:rPr lang="en-US" sz="1200" dirty="0">
                <a:solidFill>
                  <a:schemeClr val="tx1"/>
                </a:solidFill>
              </a:rPr>
              <a:t>; credit "gametophyte": modification of work by "</a:t>
            </a:r>
            <a:r>
              <a:rPr lang="en-US" sz="1200" dirty="0" err="1">
                <a:solidFill>
                  <a:schemeClr val="tx1"/>
                </a:solidFill>
              </a:rPr>
              <a:t>Vlmastra</a:t>
            </a:r>
            <a:r>
              <a:rPr lang="en-US" sz="1200" dirty="0">
                <a:solidFill>
                  <a:schemeClr val="tx1"/>
                </a:solidFill>
              </a:rPr>
              <a:t>"/Wikimedia Commons)</a:t>
            </a:r>
            <a:endParaRPr lang="en-US" sz="1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25.24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6626" name="Picture 2" descr="The fern life cycle begins with a diploid (2n) sporophyte, which is the fern plant. Sporangia are round bumps that occur on the bottom of the leaves. Sporangia undergo mitosis to form haploid (1n) spores. The spores germinate and grow into a green gametophyte 1n that resembles lettuce. The gametophyte contains antheridia that produce, sperm and archegonia that produce eggs. Inside the archegonium the sperm fertilizes the egg, forming a diploid (2n) zygote. The zygote undergoes mitosis to form a 2n sporophyte, ending the cycle.">
            <a:extLst>
              <a:ext uri="{FF2B5EF4-FFF2-40B4-BE49-F238E27FC236}">
                <a16:creationId xmlns:a16="http://schemas.microsoft.com/office/drawing/2014/main" id="{8A8E5163-9E66-A995-0CED-35EA8F5067BD}"/>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71176" y="1023992"/>
            <a:ext cx="7401648" cy="42341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72854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Photo shows a landscaped garden with a variety of flowers and bushes.">
            <a:extLst>
              <a:ext uri="{FF2B5EF4-FFF2-40B4-BE49-F238E27FC236}">
                <a16:creationId xmlns:a16="http://schemas.microsoft.com/office/drawing/2014/main" id="{477D088B-26F2-B0A5-EC11-57EB3B8D1587}"/>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223345" y="1082616"/>
            <a:ext cx="4697309" cy="3522982"/>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1" y="4735629"/>
            <a:ext cx="7872712" cy="1584148"/>
          </a:xfrm>
        </p:spPr>
        <p:txBody>
          <a:bodyPr>
            <a:normAutofit/>
          </a:bodyPr>
          <a:lstStyle/>
          <a:p>
            <a:pPr>
              <a:spcBef>
                <a:spcPts val="0"/>
              </a:spcBef>
            </a:pPr>
            <a:r>
              <a:rPr lang="en-US" sz="1600" dirty="0"/>
              <a:t>This landscaped border at a college campus was designed by students in the horticulture and landscaping department of the college. </a:t>
            </a:r>
          </a:p>
          <a:p>
            <a:pPr>
              <a:spcBef>
                <a:spcPts val="0"/>
              </a:spcBef>
            </a:pPr>
            <a:r>
              <a:rPr lang="en-US" sz="1200" dirty="0"/>
              <a:t>(credit: Myriam Feldman)</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25.25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28670524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The Sphagnum in the photo has the appearance of a bumpy red carpet with protruding black stalks.">
            <a:extLst>
              <a:ext uri="{FF2B5EF4-FFF2-40B4-BE49-F238E27FC236}">
                <a16:creationId xmlns:a16="http://schemas.microsoft.com/office/drawing/2014/main" id="{386B5E50-6D13-EA09-3EA9-D0C208BA0C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9441" y="1051929"/>
            <a:ext cx="5265116" cy="3522982"/>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1" y="4735629"/>
            <a:ext cx="7872712" cy="1584148"/>
          </a:xfrm>
        </p:spPr>
        <p:txBody>
          <a:bodyPr>
            <a:normAutofit/>
          </a:bodyPr>
          <a:lstStyle/>
          <a:p>
            <a:pPr>
              <a:spcBef>
                <a:spcPts val="0"/>
              </a:spcBef>
            </a:pPr>
            <a:r>
              <a:rPr lang="en-US" sz="1600" dirty="0"/>
              <a:t>Sphagnum </a:t>
            </a:r>
            <a:r>
              <a:rPr lang="en-US" sz="1600" dirty="0" err="1"/>
              <a:t>acutifolium</a:t>
            </a:r>
            <a:r>
              <a:rPr lang="en-US" sz="1600" dirty="0"/>
              <a:t> is dried peat moss and can be used as fuel. </a:t>
            </a:r>
          </a:p>
          <a:p>
            <a:pPr>
              <a:spcBef>
                <a:spcPts val="0"/>
              </a:spcBef>
            </a:pPr>
            <a:r>
              <a:rPr lang="en-US" sz="1200" dirty="0"/>
              <a:t>(credit: Ken Goulding)</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25.26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323302329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11957</TotalTime>
  <Words>2555</Words>
  <Application>Microsoft Office PowerPoint</Application>
  <PresentationFormat>On-screen Show (4:3)</PresentationFormat>
  <Paragraphs>131</Paragraphs>
  <Slides>27</Slides>
  <Notes>27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Arial Black</vt:lpstr>
      <vt:lpstr>Calibri</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Sevans O365</cp:lastModifiedBy>
  <cp:revision>204</cp:revision>
  <dcterms:created xsi:type="dcterms:W3CDTF">2012-06-04T02:13:36Z</dcterms:created>
  <dcterms:modified xsi:type="dcterms:W3CDTF">2025-02-25T18:31:03Z</dcterms:modified>
</cp:coreProperties>
</file>