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5"/>
  </p:notesMasterIdLst>
  <p:handoutMasterIdLst>
    <p:handoutMasterId r:id="rId26"/>
  </p:handoutMasterIdLst>
  <p:sldIdLst>
    <p:sldId id="256" r:id="rId2"/>
    <p:sldId id="277" r:id="rId3"/>
    <p:sldId id="432" r:id="rId4"/>
    <p:sldId id="474" r:id="rId5"/>
    <p:sldId id="482" r:id="rId6"/>
    <p:sldId id="451" r:id="rId7"/>
    <p:sldId id="483" r:id="rId8"/>
    <p:sldId id="459" r:id="rId9"/>
    <p:sldId id="413" r:id="rId10"/>
    <p:sldId id="476" r:id="rId11"/>
    <p:sldId id="461" r:id="rId12"/>
    <p:sldId id="477" r:id="rId13"/>
    <p:sldId id="430" r:id="rId14"/>
    <p:sldId id="436" r:id="rId15"/>
    <p:sldId id="478" r:id="rId16"/>
    <p:sldId id="484" r:id="rId17"/>
    <p:sldId id="438" r:id="rId18"/>
    <p:sldId id="464" r:id="rId19"/>
    <p:sldId id="454" r:id="rId20"/>
    <p:sldId id="465" r:id="rId21"/>
    <p:sldId id="480" r:id="rId22"/>
    <p:sldId id="453" r:id="rId23"/>
    <p:sldId id="4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04" autoAdjust="0"/>
    <p:restoredTop sz="85732" autoAdjust="0"/>
  </p:normalViewPr>
  <p:slideViewPr>
    <p:cSldViewPr snapToGrid="0" snapToObjects="1">
      <p:cViewPr varScale="1">
        <p:scale>
          <a:sx n="55" d="100"/>
          <a:sy n="55" d="100"/>
        </p:scale>
        <p:origin x="1325" y="36"/>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6/18/2024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6/18/2024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141166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2805005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273715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Charophyta include (a) Spirogyra and (b) desmids. Chlorophyta include (c) Chlamydomonas, and (d) Ulva. Desmids and Chlamydomonas are single-celled organisms, Spirogyra forms chains of cells, and Ulva forms multicellular structures resembling leaves, although the cells are not differentiated as they are in higher plants </a:t>
            </a:r>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878485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Charophyta include (a) Spirogyra and (b) desmids. Chlorophyta include (c) Chlamydomonas, and (d) Ulva. Desmids and Chlamydomonas are single-celled organisms, Spirogyra forms chains of cells, and Ulva forms multicellular structures resembling leaves, although the cells are not differentiated as they are in higher plants </a:t>
            </a:r>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1732193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1755854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23073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Neue Helvetica W01"/>
              </a:rPr>
              <a:t>Conifers are the dominant form of vegetation in cold or arid environments and at high altitudes. Shown here are the (a) evergreen spruce </a:t>
            </a:r>
            <a:r>
              <a:rPr lang="en-US" b="0" i="1" dirty="0" err="1">
                <a:solidFill>
                  <a:srgbClr val="424242"/>
                </a:solidFill>
                <a:effectLst/>
                <a:latin typeface="Neue Helvetica W01"/>
              </a:rPr>
              <a:t>Picea</a:t>
            </a:r>
            <a:r>
              <a:rPr lang="en-US" b="0" i="0" dirty="0">
                <a:solidFill>
                  <a:srgbClr val="424242"/>
                </a:solidFill>
                <a:effectLst/>
                <a:latin typeface="Neue Helvetica W01"/>
              </a:rPr>
              <a:t> sp., (b) juniper </a:t>
            </a:r>
            <a:r>
              <a:rPr lang="en-US" b="0" i="1" dirty="0">
                <a:solidFill>
                  <a:srgbClr val="424242"/>
                </a:solidFill>
                <a:effectLst/>
                <a:latin typeface="Neue Helvetica W01"/>
              </a:rPr>
              <a:t>Juniperus</a:t>
            </a:r>
            <a:r>
              <a:rPr lang="en-US" b="0" i="0" dirty="0">
                <a:solidFill>
                  <a:srgbClr val="424242"/>
                </a:solidFill>
                <a:effectLst/>
                <a:latin typeface="Neue Helvetica W01"/>
              </a:rPr>
              <a:t> sp., (c) coastal redwood or sequoia </a:t>
            </a:r>
            <a:r>
              <a:rPr lang="en-US" b="0" i="1" dirty="0">
                <a:solidFill>
                  <a:srgbClr val="424242"/>
                </a:solidFill>
                <a:effectLst/>
                <a:latin typeface="Neue Helvetica W01"/>
              </a:rPr>
              <a:t>Sequoia sempervirens</a:t>
            </a:r>
            <a:r>
              <a:rPr lang="en-US" b="0" i="0" dirty="0">
                <a:solidFill>
                  <a:srgbClr val="424242"/>
                </a:solidFill>
                <a:effectLst/>
                <a:latin typeface="Neue Helvetica W01"/>
              </a:rPr>
              <a:t>, and (d) the tamarack </a:t>
            </a:r>
            <a:r>
              <a:rPr lang="en-US" b="0" i="1" dirty="0">
                <a:solidFill>
                  <a:srgbClr val="424242"/>
                </a:solidFill>
                <a:effectLst/>
                <a:latin typeface="Neue Helvetica W01"/>
              </a:rPr>
              <a:t>Larix laricina</a:t>
            </a:r>
            <a:r>
              <a:rPr lang="en-US" b="0" i="0" dirty="0">
                <a:solidFill>
                  <a:srgbClr val="424242"/>
                </a:solidFill>
                <a:effectLst/>
                <a:latin typeface="Neue Helvetica W01"/>
              </a:rPr>
              <a:t>. Notice the deciduous yellow leaves of the tamarack. </a:t>
            </a:r>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074548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705700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34522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406135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3228813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2521421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2545212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2854927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3068380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000457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3020644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752473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22</a:t>
            </a:fld>
            <a:endParaRPr lang="en-US"/>
          </a:p>
        </p:txBody>
      </p:sp>
    </p:spTree>
    <p:extLst>
      <p:ext uri="{BB962C8B-B14F-4D97-AF65-F5344CB8AC3E}">
        <p14:creationId xmlns:p14="http://schemas.microsoft.com/office/powerpoint/2010/main" val="214052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23</a:t>
            </a:fld>
            <a:endParaRPr lang="en-US"/>
          </a:p>
        </p:txBody>
      </p:sp>
    </p:spTree>
    <p:extLst>
      <p:ext uri="{BB962C8B-B14F-4D97-AF65-F5344CB8AC3E}">
        <p14:creationId xmlns:p14="http://schemas.microsoft.com/office/powerpoint/2010/main" val="2535872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26 SEED PLANTS</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713099"/>
            <a:ext cx="7910511" cy="2651081"/>
          </a:xfrm>
        </p:spPr>
        <p:txBody>
          <a:bodyPr>
            <a:normAutofit/>
          </a:bodyPr>
          <a:lstStyle/>
          <a:p>
            <a:pPr>
              <a:spcBef>
                <a:spcPts val="0"/>
              </a:spcBef>
            </a:pPr>
            <a:r>
              <a:rPr lang="en-US" sz="1600" dirty="0"/>
              <a:t>Seed plants dominate the landscape and play an enormous and integral role in the success of all human societies. Here are a few examples: </a:t>
            </a:r>
            <a:r>
              <a:rPr lang="en-US" sz="1600" dirty="0">
                <a:solidFill>
                  <a:srgbClr val="72A510"/>
                </a:solidFill>
              </a:rPr>
              <a:t>(a)</a:t>
            </a:r>
            <a:r>
              <a:rPr lang="en-US" sz="1600" dirty="0"/>
              <a:t> Palm trees grow along the shoreline, serving numerous purposes for food, shelter, and even transportation; </a:t>
            </a:r>
            <a:r>
              <a:rPr lang="en-US" sz="1600" dirty="0">
                <a:solidFill>
                  <a:srgbClr val="72A510"/>
                </a:solidFill>
              </a:rPr>
              <a:t>(b)</a:t>
            </a:r>
            <a:r>
              <a:rPr lang="en-US" sz="1600" dirty="0"/>
              <a:t> wheat is an important crop grown throughout most of the world; </a:t>
            </a:r>
            <a:r>
              <a:rPr lang="en-US" sz="1600" dirty="0">
                <a:solidFill>
                  <a:srgbClr val="72A510"/>
                </a:solidFill>
              </a:rPr>
              <a:t>(c)</a:t>
            </a:r>
            <a:r>
              <a:rPr lang="en-US" sz="1600" dirty="0"/>
              <a:t> the fruit of the cotton plant produces fibers that are woven into fabric; </a:t>
            </a:r>
            <a:r>
              <a:rPr lang="en-US" sz="1600" dirty="0">
                <a:solidFill>
                  <a:srgbClr val="72A510"/>
                </a:solidFill>
              </a:rPr>
              <a:t>(d)</a:t>
            </a:r>
            <a:r>
              <a:rPr lang="en-US" sz="1600" dirty="0"/>
              <a:t> the potent alkaloids of the beautiful opium poppy have long influenced human life both as a medicinal remedy and as a dangerously addictive drug. </a:t>
            </a:r>
          </a:p>
          <a:p>
            <a:pPr>
              <a:spcBef>
                <a:spcPts val="0"/>
              </a:spcBef>
            </a:pPr>
            <a:r>
              <a:rPr lang="en-US" sz="1200" dirty="0"/>
              <a:t>(credit a: modification of work by Ryan </a:t>
            </a:r>
            <a:r>
              <a:rPr lang="en-US" sz="1200" dirty="0" err="1"/>
              <a:t>Kozie</a:t>
            </a:r>
            <a:r>
              <a:rPr lang="en-US" sz="1200" dirty="0"/>
              <a:t>; credit b: modification of work by Stephen Ausmus; credit c: modification of work by David Nance; credit d: modification of work by Jolly Janner)</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palm tree on a beach. Photo B shows a field of wheat. Photo C shows white cotton balls on a cotton plant. Photo D shows a red poppy flower.">
            <a:extLst>
              <a:ext uri="{FF2B5EF4-FFF2-40B4-BE49-F238E27FC236}">
                <a16:creationId xmlns:a16="http://schemas.microsoft.com/office/drawing/2014/main" id="{D6A9F1B4-DA1D-3B51-AFA1-7A4363FF69D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8012" y="1071605"/>
            <a:ext cx="7507975" cy="252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5444836"/>
            <a:ext cx="7910511" cy="803593"/>
          </a:xfrm>
        </p:spPr>
        <p:txBody>
          <a:bodyPr>
            <a:normAutofit/>
          </a:bodyPr>
          <a:lstStyle/>
          <a:p>
            <a:pPr>
              <a:spcBef>
                <a:spcPts val="0"/>
              </a:spcBef>
            </a:pPr>
            <a:r>
              <a:rPr lang="en-US" sz="1600" dirty="0"/>
              <a:t>Various plant species evolved in different eras. </a:t>
            </a:r>
          </a:p>
          <a:p>
            <a:pPr>
              <a:spcBef>
                <a:spcPts val="0"/>
              </a:spcBef>
            </a:pPr>
            <a:r>
              <a:rPr lang="en-US" sz="1200" dirty="0"/>
              <a:t>(credit: modification of work by United States Geological Survey)</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4" name="Picture 3" descr="The image depicts a branching diagram (a tree-like structure) where the branches spread horizontally from a main ancestor on the left. On the right, organism names are labeled. The cascading branching starts with a single stem at the upper left corner labeled ‘Ancestral green algae’. This has a branching point giving rise to three horizontal branches. The top two branches extend all the way to the right and are labeled ‘Coelochaetes (green algae)’ and ‘Charophytes (green algae) from top to bottom. The third branch is a short branch labeled ‘Embryophytes’ on the left. It branches into two new branches. The top branch extends all the way to the right and is labeled ‘Marchatiophyta (liverworts)’. The bottom branch divides into two additional branches, the top labeled ‘Anthrocerophyta (hornworts)’. The bottom branch splits into two branches, the top labeled at the right ‘Bryophyta (mosses)’. The liverworts, hornworts, and mosses are collectively labeled Bryophytes. The bottom branch splits into additional two branches, the top labeled at the right ‘Aglaophyton (extinct)’. The bottom splits into two branches, labeled ‘Rhynopsida (extinct)’, and one branch which splits again. The top branch splits into several branches which all end in several organisms collectively labeled ‘Lycophytes’. The order of organisms in this group from top to bottom is ‘Drepanophycales (exctinct); Lycopodiophyta (club moses)’; Protolepidodendrales (exctinct); Selaginellales (spike mosses); Isoetales (quillworts); Zosterophyllopsida (extinct). The bottom branch splits in two additional branches, the first labeled ‘Psilophyton (extinct)’, and the bottom splits again. The top branch gives rise to two branches that are labeled ‘Equisetopsida (horsetails)’; and ‘Polypodiopsida (ferns)'. The Psilophyton, horsetails, and ferns are collectively labeled 'Monilophytes'. Finally the bottom branch splits into two branches, the top labeled ‘Gymnosperms’ and the bottom 'Angiosperms’. These are collectively labeled ‘Spermatophytes’.">
            <a:extLst>
              <a:ext uri="{FF2B5EF4-FFF2-40B4-BE49-F238E27FC236}">
                <a16:creationId xmlns:a16="http://schemas.microsoft.com/office/drawing/2014/main" id="{65421C16-9E2E-F5B2-7761-CD6D12DF00A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70303" y="967856"/>
            <a:ext cx="6060534" cy="4400334"/>
          </a:xfrm>
          <a:prstGeom prst="rect">
            <a:avLst/>
          </a:prstGeom>
        </p:spPr>
      </p:pic>
    </p:spTree>
    <p:extLst>
      <p:ext uri="{BB962C8B-B14F-4D97-AF65-F5344CB8AC3E}">
        <p14:creationId xmlns:p14="http://schemas.microsoft.com/office/powerpoint/2010/main" val="29030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hoto shows a fossilized leaf that is more than ten inches long, brown and feather-shaped.">
            <a:extLst>
              <a:ext uri="{FF2B5EF4-FFF2-40B4-BE49-F238E27FC236}">
                <a16:creationId xmlns:a16="http://schemas.microsoft.com/office/drawing/2014/main" id="{CFF74CDB-24A0-4056-703B-79C423C4F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1480" y="1057182"/>
            <a:ext cx="5621034" cy="37611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This fossilized leaf is from Glossopteris, a seed fern that thrived during the Permian age (290–240 million years ago). </a:t>
            </a:r>
          </a:p>
          <a:p>
            <a:pPr>
              <a:spcBef>
                <a:spcPts val="0"/>
              </a:spcBef>
            </a:pPr>
            <a:r>
              <a:rPr lang="en-US" sz="1200" dirty="0"/>
              <a:t>(credit: D.L. Schmidt, USGS)</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26.3</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8754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hoto shows a boreal forest with a uniform low layer of plants and tall conifers scattered throughout the landscape. The snowcapped mountains of the Alaska Range are in the background.">
            <a:extLst>
              <a:ext uri="{FF2B5EF4-FFF2-40B4-BE49-F238E27FC236}">
                <a16:creationId xmlns:a16="http://schemas.microsoft.com/office/drawing/2014/main" id="{E7D24C57-A072-39D8-6FC6-C5D92618D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234" y="1063547"/>
            <a:ext cx="5715241" cy="37611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0" y="4907666"/>
            <a:ext cx="7910511" cy="1340763"/>
          </a:xfrm>
        </p:spPr>
        <p:txBody>
          <a:bodyPr>
            <a:normAutofit/>
          </a:bodyPr>
          <a:lstStyle/>
          <a:p>
            <a:pPr>
              <a:spcBef>
                <a:spcPts val="0"/>
              </a:spcBef>
            </a:pPr>
            <a:r>
              <a:rPr lang="en-US" sz="1600" dirty="0"/>
              <a:t>This boreal forest (taiga) has low-lying plants and conifer trees. </a:t>
            </a:r>
          </a:p>
          <a:p>
            <a:pPr>
              <a:spcBef>
                <a:spcPts val="0"/>
              </a:spcBef>
            </a:pPr>
            <a:r>
              <a:rPr lang="en-US" sz="1200" dirty="0"/>
              <a:t>(credit: L.B. Brubaker, NOAA)</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26.4</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520792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759036" y="958733"/>
            <a:ext cx="3432063" cy="5286833"/>
          </a:xfrm>
        </p:spPr>
        <p:txBody>
          <a:bodyPr>
            <a:normAutofit/>
          </a:bodyPr>
          <a:lstStyle/>
          <a:p>
            <a:pPr>
              <a:spcBef>
                <a:spcPts val="0"/>
              </a:spcBef>
            </a:pPr>
            <a:r>
              <a:rPr lang="en-US" sz="1600" dirty="0"/>
              <a:t>This fossilized pollen is from a Buckbean fen core found in Yellowstone National Park, Wyoming. The pollen is magnified 1,054 times.</a:t>
            </a:r>
          </a:p>
          <a:p>
            <a:pPr>
              <a:spcBef>
                <a:spcPts val="0"/>
              </a:spcBef>
            </a:pPr>
            <a:r>
              <a:rPr lang="en-US" sz="1200" dirty="0"/>
              <a:t>(credit: R.G. Baker, USGS; scale-bar data from Matt Russell)</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6146" name="Picture 2" descr="The micrograph shows four different kinds of fossilized pollen. The pollen is oval or round in shape, with a bumpy texture.">
            <a:extLst>
              <a:ext uri="{FF2B5EF4-FFF2-40B4-BE49-F238E27FC236}">
                <a16:creationId xmlns:a16="http://schemas.microsoft.com/office/drawing/2014/main" id="{028760EE-8E2B-C3D2-654F-5EB5B99DC4E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2901" y="911625"/>
            <a:ext cx="3687312" cy="516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9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8809" y="958733"/>
            <a:ext cx="3172290" cy="5286833"/>
          </a:xfrm>
        </p:spPr>
        <p:txBody>
          <a:bodyPr>
            <a:normAutofit/>
          </a:bodyPr>
          <a:lstStyle/>
          <a:p>
            <a:pPr>
              <a:spcBef>
                <a:spcPts val="0"/>
              </a:spcBef>
            </a:pPr>
            <a:r>
              <a:rPr lang="en-US" sz="1600" dirty="0"/>
              <a:t>This leaf imprint shows a </a:t>
            </a:r>
            <a:r>
              <a:rPr lang="en-US" sz="1600" i="1" dirty="0"/>
              <a:t>Ficus speciosissima</a:t>
            </a:r>
            <a:r>
              <a:rPr lang="en-US" sz="1600" dirty="0"/>
              <a:t>, an angiosperm that flourished during the Cretaceous period. </a:t>
            </a:r>
          </a:p>
          <a:p>
            <a:pPr>
              <a:spcBef>
                <a:spcPts val="0"/>
              </a:spcBef>
            </a:pPr>
            <a:r>
              <a:rPr lang="en-US" sz="1200" dirty="0"/>
              <a:t>(credit: W. T. Lee, 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8194" name="Picture 2" descr="Photo shows a fossilized leaf, which looks much like a modern teardrop-shaped leaf with multiple, branching veins.">
            <a:extLst>
              <a:ext uri="{FF2B5EF4-FFF2-40B4-BE49-F238E27FC236}">
                <a16:creationId xmlns:a16="http://schemas.microsoft.com/office/drawing/2014/main" id="{A658A2F0-1989-EF9E-2F9C-D6B49FCBA44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52901" y="1009388"/>
            <a:ext cx="3908939" cy="5058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270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7233007" y="966725"/>
            <a:ext cx="1287104" cy="5415125"/>
          </a:xfrm>
        </p:spPr>
        <p:txBody>
          <a:bodyPr>
            <a:normAutofit/>
          </a:bodyPr>
          <a:lstStyle/>
          <a:p>
            <a:pPr>
              <a:spcBef>
                <a:spcPts val="0"/>
              </a:spcBef>
            </a:pPr>
            <a:r>
              <a:rPr lang="en-US" sz="1500" dirty="0">
                <a:solidFill>
                  <a:schemeClr val="tx1"/>
                </a:solidFill>
              </a:rPr>
              <a:t>This phylogenetic tree shows the evolutionary relationships of plants.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26.7</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9218" name="Picture 2" descr="The image depicts a branching diagram (a tree-like structure) where the branches spread horizontally from a main ancestor on the left. On the right, organism names are labeled. The cascading branching starts with a single stem at the upper left corner labeled ‘Ancestral green algae’. This has a branching point giving rise to three horizontal branches. The top two branches extend all the way to the right and are labeled ‘Coelochaetes (green algae)’ and ‘Charophytes (green algae) from top to bottom. The third branch is a short branch labeled ‘Embryophytes’ on the left. It branches into two new branches. The top branch extends all the way to the right and is labeled ‘Marchantiopsida (liverworts)’. The bottom branch divides into two additional branches, the top labeled ‘Anthocerotopsida (hornworts)’. The bottom branch splits into two branches, the top labeled at the right ‘Bryopsida (mosses)’. The liverworts, hornworts, and mosses are collectively labeled Bryophytes. The bottom branch splits into additional two branches, the top labeled at the right ‘Aglaophyton (extinct)’. The bottom splits into two branches, labeled ‘Rhynopsida (extinct)’, and one branch which splits again. The top branch splits into several branches which all end in several organisms collectively labeled ‘Lycophytes’. The order of organisms in this group from top to bottom is ‘Drepanophycales (exctinct); Lycopodiaceae (club moses)’; Protolepidodendrales (exctinct); Selaginellales (spike mosses); Isoetales (quillworts); Zosterophyllopsida (extinct). The bottom branch splits in two additional branches, the first labeled ‘Psilophyton (extinct)’, and the bottom splits again. The top branch gives rise to two branches that are labeled ‘Sphenopsids (horsetails)’; and ‘Pteriodophyta (ferns)'. The Psilophyton, horsetails, and ferns are collectively labeled 'Pterophytes'. Finally the bottom branch splits into two branches, the top labeled ‘Gymnosperms’ and the bottom 'Angiosperms’. These are collectively labeled ‘Spermatophytes’.">
            <a:extLst>
              <a:ext uri="{FF2B5EF4-FFF2-40B4-BE49-F238E27FC236}">
                <a16:creationId xmlns:a16="http://schemas.microsoft.com/office/drawing/2014/main" id="{D7716041-72BF-AF51-37C2-A34931438A0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3889" y="966725"/>
            <a:ext cx="6480175" cy="515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0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161809" y="891211"/>
            <a:ext cx="2358302" cy="5523190"/>
          </a:xfrm>
        </p:spPr>
        <p:txBody>
          <a:bodyPr>
            <a:normAutofit/>
          </a:bodyPr>
          <a:lstStyle/>
          <a:p>
            <a:r>
              <a:rPr lang="en-US" sz="1600" dirty="0">
                <a:solidFill>
                  <a:schemeClr val="tx1"/>
                </a:solidFill>
              </a:rPr>
              <a:t>This image shows the life cycle of a conifer. Pollen from male cones blows up into upper branches, where it fertilizes female cones. The megaspore shown in the image develops into the female gametophyte as the pollen tube slowly grows toward it, eventually fusing with the egg and delivering a male nucleus, which combines with the female nucleus of the mature egg.</a:t>
            </a:r>
            <a:endParaRPr lang="en-US" sz="1200" dirty="0">
              <a:solidFill>
                <a:schemeClr val="tx1"/>
              </a:solidFill>
            </a:endParaRP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26.8</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42" name="Picture 2" descr="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Upon fertilization, a diploid zygote forms. The resulting seeds are dispersed, and grow into a mature tree, ending the cycle.">
            <a:extLst>
              <a:ext uri="{FF2B5EF4-FFF2-40B4-BE49-F238E27FC236}">
                <a16:creationId xmlns:a16="http://schemas.microsoft.com/office/drawing/2014/main" id="{F631E262-5057-2764-5E1C-0E421A03392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3989" y="911625"/>
            <a:ext cx="5301658" cy="5447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67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593061" y="939834"/>
            <a:ext cx="1649993" cy="5236160"/>
          </a:xfrm>
        </p:spPr>
        <p:txBody>
          <a:bodyPr>
            <a:normAutofit/>
          </a:bodyPr>
          <a:lstStyle/>
          <a:p>
            <a:pPr>
              <a:spcBef>
                <a:spcPts val="0"/>
              </a:spcBef>
            </a:pPr>
            <a:r>
              <a:rPr lang="en-US" sz="1200" dirty="0"/>
              <a:t>(credit a: modification of work by Rosendahl; credit b: modification of work by Alan Levine; credit c: modification of work by Wendy </a:t>
            </a:r>
            <a:r>
              <a:rPr lang="en-US" sz="1200" dirty="0" err="1"/>
              <a:t>McCormic</a:t>
            </a:r>
            <a:r>
              <a:rPr lang="en-US" sz="1200" dirty="0"/>
              <a:t>; credit d: modification of work by Micky </a:t>
            </a:r>
            <a:r>
              <a:rPr lang="en-US" sz="1200" dirty="0" err="1"/>
              <a:t>Zlimen</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1266" name="Picture 2" descr="Photo A shows a tall spruce tree covered in pine cones. Photo B shows a juniper tree with a gnarled trunk. Photo C shows a sequoia with a tall, broad trunk and branches starting high up the trunk. Photo D shows a forest of tamarack with yellow needles.">
            <a:extLst>
              <a:ext uri="{FF2B5EF4-FFF2-40B4-BE49-F238E27FC236}">
                <a16:creationId xmlns:a16="http://schemas.microsoft.com/office/drawing/2014/main" id="{F0039CA7-86AD-E2AE-8F0A-9D8517125B1E}"/>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4207" y="891211"/>
            <a:ext cx="5786899" cy="5496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92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hoto shows a cycad with leaves resembling those of a fern, with thin leaves branching from a thick stem. Two very large cones sit in the middle of the leaves, close to the ground.">
            <a:extLst>
              <a:ext uri="{FF2B5EF4-FFF2-40B4-BE49-F238E27FC236}">
                <a16:creationId xmlns:a16="http://schemas.microsoft.com/office/drawing/2014/main" id="{E0EDE0D6-9650-265F-8AD0-80E6E13BB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96" y="1075506"/>
            <a:ext cx="5283007" cy="3962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26063" y="5129314"/>
            <a:ext cx="7797798" cy="1334391"/>
          </a:xfrm>
        </p:spPr>
        <p:txBody>
          <a:bodyPr>
            <a:normAutofit/>
          </a:bodyPr>
          <a:lstStyle/>
          <a:p>
            <a:pPr>
              <a:spcBef>
                <a:spcPts val="0"/>
              </a:spcBef>
            </a:pPr>
            <a:r>
              <a:rPr lang="en-US" sz="1600" dirty="0">
                <a:solidFill>
                  <a:schemeClr val="tx1"/>
                </a:solidFill>
              </a:rPr>
              <a:t>This cycad, </a:t>
            </a:r>
            <a:r>
              <a:rPr lang="en-US" sz="1600" i="1" dirty="0">
                <a:solidFill>
                  <a:schemeClr val="tx1"/>
                </a:solidFill>
              </a:rPr>
              <a:t>Encephalartos ferox</a:t>
            </a:r>
            <a:r>
              <a:rPr lang="en-US" sz="1600" dirty="0">
                <a:solidFill>
                  <a:schemeClr val="tx1"/>
                </a:solidFill>
              </a:rPr>
              <a:t>, has large cones and broad, fern-like leaves. </a:t>
            </a:r>
          </a:p>
          <a:p>
            <a:pPr>
              <a:spcBef>
                <a:spcPts val="0"/>
              </a:spcBef>
            </a:pPr>
            <a:r>
              <a:rPr lang="en-US" sz="1200" dirty="0">
                <a:solidFill>
                  <a:schemeClr val="tx1"/>
                </a:solidFill>
              </a:rPr>
              <a:t>(credit: Wendy Cutler)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26.10</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857056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831773" y="945491"/>
            <a:ext cx="3338543" cy="5300075"/>
          </a:xfrm>
        </p:spPr>
        <p:txBody>
          <a:bodyPr>
            <a:normAutofit/>
          </a:bodyPr>
          <a:lstStyle/>
          <a:p>
            <a:pPr>
              <a:spcBef>
                <a:spcPts val="0"/>
              </a:spcBef>
            </a:pPr>
            <a:r>
              <a:rPr lang="en-US" sz="1600" dirty="0"/>
              <a:t>This plate from the 1870 book </a:t>
            </a:r>
            <a:r>
              <a:rPr lang="en-US" sz="1600" i="1" dirty="0"/>
              <a:t>Flora Japonica, </a:t>
            </a:r>
            <a:r>
              <a:rPr lang="en-US" sz="1600" i="1" dirty="0" err="1"/>
              <a:t>Sectio</a:t>
            </a:r>
            <a:r>
              <a:rPr lang="en-US" sz="1600" i="1" dirty="0"/>
              <a:t> Prima (</a:t>
            </a:r>
            <a:r>
              <a:rPr lang="en-US" sz="1600" i="1" dirty="0" err="1"/>
              <a:t>Tafelband</a:t>
            </a:r>
            <a:r>
              <a:rPr lang="en-US" sz="1600" i="1" dirty="0"/>
              <a:t>)</a:t>
            </a:r>
            <a:r>
              <a:rPr lang="en-US" sz="1600" dirty="0"/>
              <a:t> depicts the leaves and fruit of </a:t>
            </a:r>
            <a:r>
              <a:rPr lang="en-US" sz="1600" i="1" dirty="0"/>
              <a:t>Ginkgo biloba</a:t>
            </a:r>
            <a:r>
              <a:rPr lang="en-US" sz="1600" dirty="0"/>
              <a:t>, as drawn by Philipp Franz von Siebold and Joseph Gerhard Zuccarini.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314" name="Picture 2" descr="Illustration shows the green, fan-shaped leaves of Ginkgo biloba.">
            <a:extLst>
              <a:ext uri="{FF2B5EF4-FFF2-40B4-BE49-F238E27FC236}">
                <a16:creationId xmlns:a16="http://schemas.microsoft.com/office/drawing/2014/main" id="{B35F98EB-48AA-7761-7F69-30F10621936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48145" y="945492"/>
            <a:ext cx="3973932" cy="531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04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689287"/>
            <a:ext cx="7910511" cy="2725112"/>
          </a:xfrm>
        </p:spPr>
        <p:txBody>
          <a:bodyPr>
            <a:normAutofit/>
          </a:bodyPr>
          <a:lstStyle/>
          <a:p>
            <a:r>
              <a:rPr lang="en-US" sz="1600" dirty="0">
                <a:solidFill>
                  <a:srgbClr val="72A510"/>
                </a:solidFill>
              </a:rPr>
              <a:t>(a)</a:t>
            </a:r>
            <a:r>
              <a:rPr lang="en-US" sz="1600" dirty="0"/>
              <a:t> </a:t>
            </a:r>
            <a:r>
              <a:rPr lang="en-US" sz="1600" i="1" dirty="0"/>
              <a:t>Ephedra </a:t>
            </a:r>
            <a:r>
              <a:rPr lang="en-US" sz="1600" i="1" dirty="0" err="1"/>
              <a:t>viridis</a:t>
            </a:r>
            <a:r>
              <a:rPr lang="en-US" sz="1600" dirty="0"/>
              <a:t>, known by the common name Mormon tea, grows on the West Coast of the United States and Mexico. </a:t>
            </a:r>
            <a:r>
              <a:rPr lang="en-US" sz="1600" dirty="0">
                <a:solidFill>
                  <a:srgbClr val="72A510"/>
                </a:solidFill>
              </a:rPr>
              <a:t>(b)</a:t>
            </a:r>
            <a:r>
              <a:rPr lang="en-US" sz="1600" dirty="0"/>
              <a:t> </a:t>
            </a:r>
            <a:r>
              <a:rPr lang="en-US" sz="1600" i="1" dirty="0" err="1"/>
              <a:t>Gnetum</a:t>
            </a:r>
            <a:r>
              <a:rPr lang="en-US" sz="1600" i="1" dirty="0"/>
              <a:t> </a:t>
            </a:r>
            <a:r>
              <a:rPr lang="en-US" sz="1600" i="1" dirty="0" err="1"/>
              <a:t>gnemon</a:t>
            </a:r>
            <a:r>
              <a:rPr lang="en-US" sz="1600" i="1" dirty="0"/>
              <a:t> </a:t>
            </a:r>
            <a:r>
              <a:rPr lang="en-US" sz="1600" dirty="0"/>
              <a:t>grows in Malaysia. </a:t>
            </a:r>
            <a:r>
              <a:rPr lang="en-US" sz="1600" dirty="0">
                <a:solidFill>
                  <a:srgbClr val="72A510"/>
                </a:solidFill>
              </a:rPr>
              <a:t>(c)</a:t>
            </a:r>
            <a:r>
              <a:rPr lang="en-US" sz="1600" dirty="0"/>
              <a:t> The large </a:t>
            </a:r>
            <a:r>
              <a:rPr lang="en-US" sz="1600" i="1" dirty="0"/>
              <a:t>Welwitschia mirabilis </a:t>
            </a:r>
            <a:r>
              <a:rPr lang="en-US" sz="1600" dirty="0"/>
              <a:t>can be found in the Namibian desert. </a:t>
            </a:r>
          </a:p>
          <a:p>
            <a:r>
              <a:rPr lang="en-US" sz="1200" dirty="0"/>
              <a:t>(credit a: modification of work by USDA; credit b: modification of work by Malcolm Manners; credit c: modification of work by Derek Keats)</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26.12</a:t>
            </a:r>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4338" name="Picture 2" descr="Photo A shows Mormon tea, a short, scrubby plant with yellow branches radiating out from a central bundle. Photo B shows a plant with large, teardrop-shaped green leaves. Photo C shows a plant with long, flat leaves radiating along the ground from a central part with pink buds.">
            <a:extLst>
              <a:ext uri="{FF2B5EF4-FFF2-40B4-BE49-F238E27FC236}">
                <a16:creationId xmlns:a16="http://schemas.microsoft.com/office/drawing/2014/main" id="{E9041F47-7935-ACBA-68A3-5C7732D1959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529" y="1571811"/>
            <a:ext cx="7686942" cy="2044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1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784556"/>
            <a:ext cx="7820625" cy="1546797"/>
          </a:xfrm>
        </p:spPr>
        <p:txBody>
          <a:bodyPr>
            <a:normAutofit/>
          </a:bodyPr>
          <a:lstStyle/>
          <a:p>
            <a:pPr>
              <a:spcBef>
                <a:spcPts val="0"/>
              </a:spcBef>
            </a:pPr>
            <a:r>
              <a:rPr lang="en-US" sz="1500" dirty="0"/>
              <a:t>These flowers grow in a botanical garden border in Bellevue, WA. Flowering plants dominate terrestrial landscapes. The vivid colors of flowers and enticing fragrance of flowers are adaptations to pollination by animals like insects, birds, and bats. </a:t>
            </a:r>
          </a:p>
          <a:p>
            <a:pPr>
              <a:spcBef>
                <a:spcPts val="0"/>
              </a:spcBef>
            </a:pPr>
            <a:r>
              <a:rPr lang="en-US" sz="1200" dirty="0"/>
              <a:t>(credit: Myriam Feldman)</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shows a winding pathway bordered by flowers in a variety of colors and shapes.">
            <a:extLst>
              <a:ext uri="{FF2B5EF4-FFF2-40B4-BE49-F238E27FC236}">
                <a16:creationId xmlns:a16="http://schemas.microsoft.com/office/drawing/2014/main" id="{8B6E5FD3-4FCB-AF0A-4F75-7F16CB4E49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45662" y="1048977"/>
            <a:ext cx="4852672" cy="3639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295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850081" y="891211"/>
            <a:ext cx="2446462" cy="5354356"/>
          </a:xfrm>
        </p:spPr>
        <p:txBody>
          <a:bodyPr>
            <a:normAutofit/>
          </a:bodyPr>
          <a:lstStyle/>
          <a:p>
            <a:pPr>
              <a:spcBef>
                <a:spcPts val="0"/>
              </a:spcBef>
            </a:pPr>
            <a:r>
              <a:rPr lang="en-US" sz="1600" dirty="0"/>
              <a:t>This image depicts the structure of a perfect flower. Perfect flowers produce both male and female floral organs. The flower shown has only one carpel, but some flowers have a cluster of carpels. Together, all the carpels make up the gynoecium. </a:t>
            </a:r>
          </a:p>
          <a:p>
            <a:pPr>
              <a:spcBef>
                <a:spcPts val="0"/>
              </a:spcBef>
            </a:pPr>
            <a:r>
              <a:rPr lang="en-US" sz="1200" dirty="0"/>
              <a:t>(credit: modification of work by Mariana Ruiz Villareal)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6386" name="Picture 2" descr="Illustration shows parts of a flower, which is called the perianth. The corolla is composed of petals, and the calyx is composed of sepals. At the center of the perianth is a vase-like structure called the carpel. A flower may have one or more carpels, but the example shown has only one. The narrow neck of the carpel, called the style, widens into a flat stima at the top. The ovary is the wide part of the carpel.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
            <a:extLst>
              <a:ext uri="{FF2B5EF4-FFF2-40B4-BE49-F238E27FC236}">
                <a16:creationId xmlns:a16="http://schemas.microsoft.com/office/drawing/2014/main" id="{C3F7E254-B365-944D-B2CF-C1DC5382909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943" y="999178"/>
            <a:ext cx="4989064" cy="530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890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403273" y="891210"/>
            <a:ext cx="2893270" cy="5415221"/>
          </a:xfrm>
        </p:spPr>
        <p:txBody>
          <a:bodyPr>
            <a:normAutofit/>
          </a:bodyPr>
          <a:lstStyle/>
          <a:p>
            <a:pPr>
              <a:spcBef>
                <a:spcPts val="0"/>
              </a:spcBef>
            </a:pPr>
            <a:r>
              <a:rPr lang="en-US" sz="1600" dirty="0"/>
              <a:t>The life cycle of an angiosperm is shown. Anthers and carpels are structures that shelter the actual gametophytes: the pollen grain and embryo sac. Double fertilization is a process unique to angiosperms. </a:t>
            </a:r>
          </a:p>
          <a:p>
            <a:pPr>
              <a:spcBef>
                <a:spcPts val="0"/>
              </a:spcBef>
            </a:pPr>
            <a:r>
              <a:rPr lang="en-US" sz="1200" dirty="0"/>
              <a:t>(credit: modification of work by Mariana Ruiz Villareal)</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8434" name="Picture 2" descr=" The parts of the flower are shown. The base of the perianth, which includes petals and sepals, is called the flora axis. A narrowing called the articulation separates the floral axis from the lower pedicel, which attached the flower to a stem. Microsporangia are in the anthers. Microspores, or mother cells form inside the microsporangia. The microspore undergoes meiosis, producing four cells, each of which becomes a grain of pollen with a hard coating. The pollen grain undergoes mitosis, producing a generative cell and a tube cell. Macrospores form inside vase-like carpel, in the ovules, which are in the ovaries. The macrospores undergo meiosis, producing four cells. The cells then undergo mitosis, producing three antipodals, two polar nuclei, and egg and two synergids, each with a nucleus. Together, these cells are called the megagametophyte, or embryo sac. Pollination occurs when a pollen grain lands on the stigma, the flat structure at the top of the carpel. The tube nucleus grows into the long style, to the ovary. There, the generative cell of the sperm fertilizes the egg.">
            <a:extLst>
              <a:ext uri="{FF2B5EF4-FFF2-40B4-BE49-F238E27FC236}">
                <a16:creationId xmlns:a16="http://schemas.microsoft.com/office/drawing/2014/main" id="{02B315A6-6408-6820-E08C-75BCFA8C952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8748" y="999178"/>
            <a:ext cx="4548022" cy="530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088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353791" y="1072052"/>
            <a:ext cx="4128521" cy="5342347"/>
          </a:xfrm>
        </p:spPr>
        <p:txBody>
          <a:bodyPr>
            <a:normAutofit/>
          </a:bodyPr>
          <a:lstStyle/>
          <a:p>
            <a:pPr>
              <a:spcBef>
                <a:spcPts val="0"/>
              </a:spcBef>
            </a:pPr>
            <a:r>
              <a:rPr lang="en-US" sz="1600" dirty="0"/>
              <a:t>The female inflorescence is at the upper left. The male inflorescence is at the lower right. </a:t>
            </a:r>
          </a:p>
          <a:p>
            <a:pPr>
              <a:spcBef>
                <a:spcPts val="0"/>
              </a:spcBef>
            </a:pPr>
            <a:r>
              <a:rPr lang="en-US" sz="1200" dirty="0"/>
              <a:t>(credit: Stephen J. </a:t>
            </a:r>
            <a:r>
              <a:rPr lang="en-US" sz="1200" dirty="0" err="1"/>
              <a:t>Baskauf</a:t>
            </a:r>
            <a:r>
              <a:rPr lang="en-US" sz="1200" dirty="0"/>
              <a:t>, 2002. http://</a:t>
            </a:r>
            <a:r>
              <a:rPr lang="en-US" sz="1200" dirty="0" err="1"/>
              <a:t>bioimages.vanderbilt.edu</a:t>
            </a:r>
            <a:r>
              <a:rPr lang="en-US" sz="1200" dirty="0"/>
              <a:t>/</a:t>
            </a:r>
            <a:r>
              <a:rPr lang="en-US" sz="1200" dirty="0" err="1"/>
              <a:t>baskauf</a:t>
            </a:r>
            <a:r>
              <a:rPr lang="en-US" sz="1200" dirty="0"/>
              <a:t>/10593. </a:t>
            </a:r>
            <a:r>
              <a:rPr lang="en-US" sz="1200" dirty="0" err="1"/>
              <a:t>Morphbank</a:t>
            </a:r>
            <a:r>
              <a:rPr lang="en-US" sz="1200" dirty="0"/>
              <a:t> :: Biological Imaging (http://</a:t>
            </a:r>
            <a:r>
              <a:rPr lang="en-US" sz="1200" dirty="0" err="1"/>
              <a:t>www.morphbank.net</a:t>
            </a:r>
            <a:r>
              <a:rPr lang="en-US" sz="1200" dirty="0"/>
              <a:t>/, 29 June 2017). Florida State University, Department of Scientific Computing, Tallahassee, FL 32306-4026 USA)</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9458" name="Picture 2" descr="Image is of a river birch, Baskauf Betula. Seed pods hang from a branch, and appear to have the same composition and appearance of a cluster of grapes.">
            <a:extLst>
              <a:ext uri="{FF2B5EF4-FFF2-40B4-BE49-F238E27FC236}">
                <a16:creationId xmlns:a16="http://schemas.microsoft.com/office/drawing/2014/main" id="{7DF13E09-4641-CE11-9271-42143FE11F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1687" y="1072052"/>
            <a:ext cx="3448174" cy="5161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005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944155"/>
            <a:ext cx="7820625" cy="1389219"/>
          </a:xfrm>
        </p:spPr>
        <p:txBody>
          <a:bodyPr>
            <a:normAutofit/>
          </a:bodyPr>
          <a:lstStyle/>
          <a:p>
            <a:pPr>
              <a:spcBef>
                <a:spcPts val="0"/>
              </a:spcBef>
            </a:pPr>
            <a:r>
              <a:rPr lang="en-US" sz="1600" i="1" dirty="0"/>
              <a:t>Magnolia grandiflora </a:t>
            </a:r>
            <a:r>
              <a:rPr lang="en-US" sz="1600" dirty="0"/>
              <a:t>is shown. A cluster of carpels can be seen above the stamens, which have shed their pollen and begun to drop from the inflorescence. In the flower, the sepals and petals are undifferentiated and are collectively called tepals. </a:t>
            </a:r>
          </a:p>
          <a:p>
            <a:pPr>
              <a:spcBef>
                <a:spcPts val="0"/>
              </a:spcBef>
            </a:pPr>
            <a:r>
              <a:rPr lang="en-US" sz="1200" dirty="0"/>
              <a:t>(credit: </a:t>
            </a:r>
            <a:r>
              <a:rPr lang="en-US" sz="1200" dirty="0" err="1"/>
              <a:t>Ianaré</a:t>
            </a:r>
            <a:r>
              <a:rPr lang="en-US" sz="1200" dirty="0"/>
              <a:t> </a:t>
            </a:r>
            <a:r>
              <a:rPr lang="en-US" sz="1200" dirty="0" err="1"/>
              <a:t>Sévi</a:t>
            </a:r>
            <a:r>
              <a:rPr lang="en-US" sz="1200" dirty="0"/>
              <a:t>. http://</a:t>
            </a:r>
            <a:r>
              <a:rPr lang="en-US" sz="1200" dirty="0" err="1"/>
              <a:t>bioimages.vanderbilt.edu</a:t>
            </a:r>
            <a:r>
              <a:rPr lang="en-US" sz="1200" dirty="0"/>
              <a:t>/</a:t>
            </a:r>
            <a:r>
              <a:rPr lang="en-US" sz="1200" dirty="0" err="1"/>
              <a:t>baskauf</a:t>
            </a:r>
            <a:r>
              <a:rPr lang="en-US" sz="1200" dirty="0"/>
              <a:t>/10949)</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0482" name="Picture 2" descr="A white blooming flower with large, dark green leaves is shown.">
            <a:extLst>
              <a:ext uri="{FF2B5EF4-FFF2-40B4-BE49-F238E27FC236}">
                <a16:creationId xmlns:a16="http://schemas.microsoft.com/office/drawing/2014/main" id="{E61EAC74-ADB8-5358-4798-6C73F5D09C4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94033" y="1017677"/>
            <a:ext cx="5755931" cy="3845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38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174319" y="891211"/>
            <a:ext cx="3307994" cy="5428566"/>
          </a:xfrm>
        </p:spPr>
        <p:txBody>
          <a:bodyPr>
            <a:normAutofit fontScale="92500"/>
          </a:bodyPr>
          <a:lstStyle/>
          <a:p>
            <a:pPr>
              <a:spcBef>
                <a:spcPts val="0"/>
              </a:spcBef>
            </a:pPr>
            <a:r>
              <a:rPr lang="en-US" sz="1600" dirty="0"/>
              <a:t>The </a:t>
            </a:r>
            <a:r>
              <a:rPr lang="en-US" sz="1600" dirty="0">
                <a:solidFill>
                  <a:srgbClr val="72A510"/>
                </a:solidFill>
              </a:rPr>
              <a:t>(a)</a:t>
            </a:r>
            <a:r>
              <a:rPr lang="en-US" sz="1600" dirty="0"/>
              <a:t> common spicebush belongs to the </a:t>
            </a:r>
            <a:r>
              <a:rPr lang="en-US" sz="1600" i="1" dirty="0" err="1"/>
              <a:t>Laurales</a:t>
            </a:r>
            <a:r>
              <a:rPr lang="en-US" sz="1600" dirty="0"/>
              <a:t>, the same family as cinnamon and bay laurel. The fruit of </a:t>
            </a:r>
            <a:r>
              <a:rPr lang="en-US" sz="1600" dirty="0">
                <a:solidFill>
                  <a:srgbClr val="72A510"/>
                </a:solidFill>
              </a:rPr>
              <a:t>(b)</a:t>
            </a:r>
            <a:r>
              <a:rPr lang="en-US" sz="1600" dirty="0"/>
              <a:t> the </a:t>
            </a:r>
            <a:r>
              <a:rPr lang="en-US" sz="1600" i="1" dirty="0"/>
              <a:t>Piper nigrum </a:t>
            </a:r>
            <a:r>
              <a:rPr lang="en-US" sz="1600" dirty="0"/>
              <a:t>plant is black pepper, the main product that was traded along spice routes. Notice the small, unobtrusive, clustered flowers. The leaf venation resembles that of both the monocots (parallel) and the dicots (branched). </a:t>
            </a:r>
            <a:r>
              <a:rPr lang="en-US" sz="1600" dirty="0">
                <a:solidFill>
                  <a:srgbClr val="72A510"/>
                </a:solidFill>
              </a:rPr>
              <a:t>(c)</a:t>
            </a:r>
            <a:r>
              <a:rPr lang="en-US" sz="1600" dirty="0"/>
              <a:t> Water lilies, </a:t>
            </a:r>
            <a:r>
              <a:rPr lang="en-US" sz="1600" i="1" dirty="0"/>
              <a:t>Nymphaea lotus</a:t>
            </a:r>
            <a:r>
              <a:rPr lang="en-US" sz="1600" dirty="0"/>
              <a:t>. Although the leaves of the plant float on the surface of the water, their roots are in the underlying soil at the bottom of the lake. The aggregate fruit of a magnolia </a:t>
            </a:r>
            <a:r>
              <a:rPr lang="en-US" sz="1600" dirty="0">
                <a:solidFill>
                  <a:srgbClr val="72A510"/>
                </a:solidFill>
              </a:rPr>
              <a:t>(d)</a:t>
            </a:r>
            <a:r>
              <a:rPr lang="en-US" sz="1600" dirty="0"/>
              <a:t>. The fruit is in its final stage, with its red seeds just starting to appear. </a:t>
            </a:r>
          </a:p>
          <a:p>
            <a:pPr>
              <a:spcBef>
                <a:spcPts val="0"/>
              </a:spcBef>
            </a:pPr>
            <a:r>
              <a:rPr lang="en-US" sz="1300" dirty="0"/>
              <a:t>(credit a: modification of work by Cory </a:t>
            </a:r>
            <a:r>
              <a:rPr lang="en-US" sz="1300" dirty="0" err="1"/>
              <a:t>Zanker</a:t>
            </a:r>
            <a:r>
              <a:rPr lang="en-US" sz="1300" dirty="0"/>
              <a:t>; credit b: modification of work by Franz Eugen Köhler; credit c: modification of work by </a:t>
            </a:r>
            <a:r>
              <a:rPr lang="en-US" sz="1300" dirty="0" err="1"/>
              <a:t>Rl</a:t>
            </a:r>
            <a:r>
              <a:rPr lang="en-US" sz="1300" dirty="0"/>
              <a:t>/Wikimedia Commons. d: modification of work by "Coastside2"/Wikimedia Commons)</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1506" name="Picture 2" descr="Photo A depicts a common spicebush plant with bright red berries growing at the tips of red stems. Illustration B shows a pepper plant with teardrop-shaped leaves and tiny flowers clustered on a long stem. Photo C shows lotus plants with broad, circular leaves and white flowers growing in water. Photo D shows red magnolia seeds clustered in an egg-shaped pink sac scattered with small, brown spikes.">
            <a:extLst>
              <a:ext uri="{FF2B5EF4-FFF2-40B4-BE49-F238E27FC236}">
                <a16:creationId xmlns:a16="http://schemas.microsoft.com/office/drawing/2014/main" id="{4CEAACAF-5FFB-06AB-E178-135FA9AE00E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9905" y="985833"/>
            <a:ext cx="4344110" cy="5428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341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Under monocots, the first photo shows rice, which has long, think blade-like leaves and clusters of seeds on long stems. The second photo shows wheat, which is similar in appearance to rice. The third photo shows a banana tree, with bunches of green bananas growing upward. Under dicots, the first photo shows leafy cabbages growing in a garden. The second shows light brown, oval-shaped beans with dark brown flecks. The third photo shows peaches growing on a tree.">
            <a:extLst>
              <a:ext uri="{FF2B5EF4-FFF2-40B4-BE49-F238E27FC236}">
                <a16:creationId xmlns:a16="http://schemas.microsoft.com/office/drawing/2014/main" id="{EDC28A2A-4A24-3C4B-EACF-A9AA802756C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27972" y="911625"/>
            <a:ext cx="5288054" cy="362635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61687" y="4665519"/>
            <a:ext cx="7820625" cy="1667856"/>
          </a:xfrm>
        </p:spPr>
        <p:txBody>
          <a:bodyPr>
            <a:normAutofit/>
          </a:bodyPr>
          <a:lstStyle/>
          <a:p>
            <a:pPr>
              <a:spcBef>
                <a:spcPts val="0"/>
              </a:spcBef>
            </a:pPr>
            <a:r>
              <a:rPr lang="en-US" sz="1600" dirty="0"/>
              <a:t>The world’s major crops are flowering plants. </a:t>
            </a:r>
            <a:r>
              <a:rPr lang="en-US" sz="1600" dirty="0">
                <a:solidFill>
                  <a:srgbClr val="72A510"/>
                </a:solidFill>
              </a:rPr>
              <a:t>(a)</a:t>
            </a:r>
            <a:r>
              <a:rPr lang="en-US" sz="1600" dirty="0"/>
              <a:t> Rice, </a:t>
            </a:r>
            <a:r>
              <a:rPr lang="en-US" sz="1600" dirty="0">
                <a:solidFill>
                  <a:srgbClr val="72A510"/>
                </a:solidFill>
              </a:rPr>
              <a:t>(b)</a:t>
            </a:r>
            <a:r>
              <a:rPr lang="en-US" sz="1600" dirty="0"/>
              <a:t> wheat, and </a:t>
            </a:r>
            <a:r>
              <a:rPr lang="en-US" sz="1600" dirty="0">
                <a:solidFill>
                  <a:srgbClr val="72A510"/>
                </a:solidFill>
              </a:rPr>
              <a:t>(c)</a:t>
            </a:r>
            <a:r>
              <a:rPr lang="en-US" sz="1600" dirty="0"/>
              <a:t> bananas are monocots, while </a:t>
            </a:r>
            <a:r>
              <a:rPr lang="en-US" sz="1600" dirty="0">
                <a:solidFill>
                  <a:srgbClr val="72A510"/>
                </a:solidFill>
              </a:rPr>
              <a:t>(d)</a:t>
            </a:r>
            <a:r>
              <a:rPr lang="en-US" sz="1600" dirty="0"/>
              <a:t> cabbage, </a:t>
            </a:r>
            <a:r>
              <a:rPr lang="en-US" sz="1600" dirty="0">
                <a:solidFill>
                  <a:srgbClr val="72A510"/>
                </a:solidFill>
              </a:rPr>
              <a:t>(e)</a:t>
            </a:r>
            <a:r>
              <a:rPr lang="en-US" sz="1600" dirty="0"/>
              <a:t> beans, and </a:t>
            </a:r>
            <a:r>
              <a:rPr lang="en-US" sz="1600" dirty="0">
                <a:solidFill>
                  <a:srgbClr val="72A510"/>
                </a:solidFill>
              </a:rPr>
              <a:t>(f)</a:t>
            </a:r>
            <a:r>
              <a:rPr lang="en-US" sz="1600" dirty="0"/>
              <a:t> peaches are dicots. </a:t>
            </a:r>
          </a:p>
          <a:p>
            <a:pPr>
              <a:spcBef>
                <a:spcPts val="0"/>
              </a:spcBef>
            </a:pPr>
            <a:r>
              <a:rPr lang="en-US" sz="1200" dirty="0"/>
              <a:t>(credit a: modification of work by David Nance, USDA ARS; credit b, c: modification of work by Rosendahl; credit d: modification of work by Bill </a:t>
            </a:r>
            <a:r>
              <a:rPr lang="en-US" sz="1200" dirty="0" err="1"/>
              <a:t>Tarpenning</a:t>
            </a:r>
            <a:r>
              <a:rPr lang="en-US" sz="1200" dirty="0"/>
              <a:t>, USDA; credit e: modification of work by Scott Bauer, USDA ARS; credit f: modification of work by Keith Weller, USDA)</a:t>
            </a:r>
            <a:endParaRPr lang="en-US" sz="9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418570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61687" y="4478483"/>
            <a:ext cx="7820625" cy="1854892"/>
          </a:xfrm>
        </p:spPr>
        <p:txBody>
          <a:bodyPr>
            <a:normAutofit/>
          </a:bodyPr>
          <a:lstStyle/>
          <a:p>
            <a:pPr>
              <a:spcBef>
                <a:spcPts val="0"/>
              </a:spcBef>
            </a:pPr>
            <a:r>
              <a:rPr lang="en-US" sz="1600" dirty="0">
                <a:solidFill>
                  <a:srgbClr val="72A510"/>
                </a:solidFill>
              </a:rPr>
              <a:t>(a)</a:t>
            </a:r>
            <a:r>
              <a:rPr lang="en-US" sz="1600" dirty="0"/>
              <a:t> Spines and </a:t>
            </a:r>
            <a:r>
              <a:rPr lang="en-US" sz="1600" dirty="0">
                <a:solidFill>
                  <a:srgbClr val="72A510"/>
                </a:solidFill>
              </a:rPr>
              <a:t>(b)</a:t>
            </a:r>
            <a:r>
              <a:rPr lang="en-US" sz="1600" dirty="0"/>
              <a:t> thorns are examples of plant defenses. </a:t>
            </a:r>
          </a:p>
          <a:p>
            <a:pPr>
              <a:spcBef>
                <a:spcPts val="0"/>
              </a:spcBef>
            </a:pPr>
            <a:r>
              <a:rPr lang="en-US" sz="1200" dirty="0"/>
              <a:t>(credit a: modification of work by Jon Sullivan; credit b: modification of work by I. </a:t>
            </a:r>
            <a:r>
              <a:rPr lang="en-US" sz="1200" dirty="0" err="1"/>
              <a:t>Sáček</a:t>
            </a:r>
            <a:r>
              <a:rPr lang="en-US" sz="1200" dirty="0"/>
              <a:t>, Sr.)</a:t>
            </a:r>
            <a:endParaRPr lang="en-US" sz="105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 name="Picture 2" descr="Photo A shows a green cactus. It is covered in clusters of long, slender spines that are pale white and have visible sharp points. Photo B shows a green fuzzy stem with several short green thorns protruding from it.">
            <a:extLst>
              <a:ext uri="{FF2B5EF4-FFF2-40B4-BE49-F238E27FC236}">
                <a16:creationId xmlns:a16="http://schemas.microsoft.com/office/drawing/2014/main" id="{F667CCC8-044C-0381-C05A-A775AC67288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5384" y="1138239"/>
            <a:ext cx="7273227" cy="323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310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 Photo shows a fat, yellow and black bumblebee drinking nectar from a purple and yellow flower.">
            <a:extLst>
              <a:ext uri="{FF2B5EF4-FFF2-40B4-BE49-F238E27FC236}">
                <a16:creationId xmlns:a16="http://schemas.microsoft.com/office/drawing/2014/main" id="{77569F3A-3FAE-8911-7885-2C2B595FAE9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61255" y="1082616"/>
            <a:ext cx="4621487" cy="365301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4"/>
          </p:nvPr>
        </p:nvSpPr>
        <p:spPr>
          <a:xfrm>
            <a:off x="609601" y="4831773"/>
            <a:ext cx="7872712" cy="1488004"/>
          </a:xfrm>
        </p:spPr>
        <p:txBody>
          <a:bodyPr>
            <a:normAutofit/>
          </a:bodyPr>
          <a:lstStyle/>
          <a:p>
            <a:pPr>
              <a:spcBef>
                <a:spcPts val="0"/>
              </a:spcBef>
            </a:pPr>
            <a:r>
              <a:rPr lang="en-US" sz="1600" dirty="0"/>
              <a:t>As a bee collects nectar from a flower, it is dusted by pollen, which it then disperses to other flowers. </a:t>
            </a:r>
          </a:p>
          <a:p>
            <a:pPr>
              <a:spcBef>
                <a:spcPts val="0"/>
              </a:spcBef>
            </a:pPr>
            <a:r>
              <a:rPr lang="en-US" sz="1200" dirty="0"/>
              <a:t>(credit: John </a:t>
            </a:r>
            <a:r>
              <a:rPr lang="en-US" sz="1200" dirty="0" err="1"/>
              <a:t>Severns</a:t>
            </a:r>
            <a:r>
              <a:rPr lang="en-US" sz="1200" dirty="0"/>
              <a:t>)</a:t>
            </a:r>
            <a:endParaRPr lang="en-US" sz="1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26.21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67052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652655" y="891211"/>
            <a:ext cx="2829658" cy="5428566"/>
          </a:xfrm>
        </p:spPr>
        <p:txBody>
          <a:bodyPr>
            <a:normAutofit/>
          </a:bodyPr>
          <a:lstStyle/>
          <a:p>
            <a:pPr>
              <a:spcBef>
                <a:spcPts val="0"/>
              </a:spcBef>
            </a:pPr>
            <a:r>
              <a:rPr lang="en-US" sz="1500" dirty="0"/>
              <a:t>Humans rely on plants for a variety of reasons. </a:t>
            </a:r>
            <a:r>
              <a:rPr lang="en-US" sz="1500" dirty="0">
                <a:solidFill>
                  <a:srgbClr val="72A510"/>
                </a:solidFill>
              </a:rPr>
              <a:t>(a)</a:t>
            </a:r>
            <a:r>
              <a:rPr lang="en-US" sz="1500" dirty="0"/>
              <a:t> Cacao beans were introduced to Europe from the New World, where they were used by Mesoamerican civilizations. Combined with sugar, another plant product, chocolate is a popular food. </a:t>
            </a:r>
            <a:r>
              <a:rPr lang="en-US" sz="1500" dirty="0">
                <a:solidFill>
                  <a:srgbClr val="72A510"/>
                </a:solidFill>
              </a:rPr>
              <a:t>(b)</a:t>
            </a:r>
            <a:r>
              <a:rPr lang="en-US" sz="1500" dirty="0"/>
              <a:t> Flowers like the tulip are cultivated for their beauty. </a:t>
            </a:r>
            <a:r>
              <a:rPr lang="en-US" sz="1500" dirty="0">
                <a:solidFill>
                  <a:srgbClr val="72A510"/>
                </a:solidFill>
              </a:rPr>
              <a:t>(c)</a:t>
            </a:r>
            <a:r>
              <a:rPr lang="en-US" sz="1500" dirty="0"/>
              <a:t> Quinine, extracted from cinchona trees, is used to treat malaria, to reduce fever, and to alleviate pain. </a:t>
            </a:r>
            <a:r>
              <a:rPr lang="en-US" sz="1500" dirty="0">
                <a:solidFill>
                  <a:srgbClr val="72A510"/>
                </a:solidFill>
              </a:rPr>
              <a:t>(d)</a:t>
            </a:r>
            <a:r>
              <a:rPr lang="en-US" sz="1500" dirty="0"/>
              <a:t> Alice Ball developed a way to use a plant-based substance to treat leprosy. </a:t>
            </a:r>
          </a:p>
          <a:p>
            <a:pPr>
              <a:spcBef>
                <a:spcPts val="0"/>
              </a:spcBef>
            </a:pPr>
            <a:r>
              <a:rPr lang="en-US" sz="1300" dirty="0"/>
              <a:t>(credit a: modification of work by "</a:t>
            </a:r>
            <a:r>
              <a:rPr lang="en-US" sz="1300" dirty="0" err="1"/>
              <a:t>Everjean</a:t>
            </a:r>
            <a:r>
              <a:rPr lang="en-US" sz="1300" dirty="0"/>
              <a:t>"/Flickr; credit b: modification of work by Rosendahl; credit c: modification of work by Franz Eugen Köhler; credit d: University of Hawaii)</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26.22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26626" name="Picture 2" descr="Photo A shows small, almond-shaped cacao seeds and the oval cacao fruit. Photo B shows a bouquet of purple and yellow tulips. Illustration C shows the teardrop-shaped leaves and small pink flowers of a cinchona tree. Photo D is a black-and-white photograph of Alice Ball in a university cap and gown.">
            <a:extLst>
              <a:ext uri="{FF2B5EF4-FFF2-40B4-BE49-F238E27FC236}">
                <a16:creationId xmlns:a16="http://schemas.microsoft.com/office/drawing/2014/main" id="{DB1708F0-4BAD-2940-3020-8D21A28B8B4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9905" y="985831"/>
            <a:ext cx="4810425" cy="5227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820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11993</TotalTime>
  <Words>2845</Words>
  <Application>Microsoft Office PowerPoint</Application>
  <PresentationFormat>On-screen Show (4:3)</PresentationFormat>
  <Paragraphs>114</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Black</vt:lpstr>
      <vt:lpstr>Calibri</vt:lpstr>
      <vt:lpstr>Neue Helvetica W01</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Sevans O365</cp:lastModifiedBy>
  <cp:revision>210</cp:revision>
  <dcterms:created xsi:type="dcterms:W3CDTF">2012-06-04T02:13:36Z</dcterms:created>
  <dcterms:modified xsi:type="dcterms:W3CDTF">2024-06-18T20:49:00Z</dcterms:modified>
</cp:coreProperties>
</file>