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51"/>
  </p:notesMasterIdLst>
  <p:handoutMasterIdLst>
    <p:handoutMasterId r:id="rId52"/>
  </p:handoutMasterIdLst>
  <p:sldIdLst>
    <p:sldId id="256" r:id="rId2"/>
    <p:sldId id="277" r:id="rId3"/>
    <p:sldId id="283" r:id="rId4"/>
    <p:sldId id="401" r:id="rId5"/>
    <p:sldId id="402" r:id="rId6"/>
    <p:sldId id="391" r:id="rId7"/>
    <p:sldId id="403" r:id="rId8"/>
    <p:sldId id="397" r:id="rId9"/>
    <p:sldId id="335" r:id="rId10"/>
    <p:sldId id="398" r:id="rId11"/>
    <p:sldId id="399" r:id="rId12"/>
    <p:sldId id="358" r:id="rId13"/>
    <p:sldId id="392" r:id="rId14"/>
    <p:sldId id="359" r:id="rId15"/>
    <p:sldId id="361" r:id="rId16"/>
    <p:sldId id="285" r:id="rId17"/>
    <p:sldId id="346" r:id="rId18"/>
    <p:sldId id="363" r:id="rId19"/>
    <p:sldId id="404" r:id="rId20"/>
    <p:sldId id="400" r:id="rId21"/>
    <p:sldId id="405" r:id="rId22"/>
    <p:sldId id="406" r:id="rId23"/>
    <p:sldId id="407" r:id="rId24"/>
    <p:sldId id="408" r:id="rId25"/>
    <p:sldId id="409" r:id="rId26"/>
    <p:sldId id="410" r:id="rId27"/>
    <p:sldId id="411" r:id="rId28"/>
    <p:sldId id="412" r:id="rId29"/>
    <p:sldId id="413" r:id="rId30"/>
    <p:sldId id="414" r:id="rId31"/>
    <p:sldId id="415" r:id="rId32"/>
    <p:sldId id="416" r:id="rId33"/>
    <p:sldId id="417" r:id="rId34"/>
    <p:sldId id="418" r:id="rId35"/>
    <p:sldId id="419" r:id="rId36"/>
    <p:sldId id="420" r:id="rId37"/>
    <p:sldId id="421" r:id="rId38"/>
    <p:sldId id="422" r:id="rId39"/>
    <p:sldId id="423" r:id="rId40"/>
    <p:sldId id="424" r:id="rId41"/>
    <p:sldId id="425" r:id="rId42"/>
    <p:sldId id="426" r:id="rId43"/>
    <p:sldId id="427" r:id="rId44"/>
    <p:sldId id="428" r:id="rId45"/>
    <p:sldId id="429" r:id="rId46"/>
    <p:sldId id="430" r:id="rId47"/>
    <p:sldId id="431" r:id="rId48"/>
    <p:sldId id="432" r:id="rId49"/>
    <p:sldId id="433"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49" autoAdjust="0"/>
    <p:restoredTop sz="94661" autoAdjust="0"/>
  </p:normalViewPr>
  <p:slideViewPr>
    <p:cSldViewPr snapToGrid="0" snapToObjects="1">
      <p:cViewPr varScale="1">
        <p:scale>
          <a:sx n="61" d="100"/>
          <a:sy n="61" d="100"/>
        </p:scale>
        <p:origin x="1366" y="2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6/18/2024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F0DEB6-C61C-1345-ADFE-A6893917EBAB}" type="datetimeFigureOut">
              <a:rPr lang="en-US" smtClean="0"/>
              <a:t>6/18/2024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8FCC1D-E846-6546-9792-E41562DB1034}" type="slidenum">
              <a:rPr lang="en-US" smtClean="0"/>
              <a:t>‹#›</a:t>
            </a:fld>
            <a:endParaRPr lang="en-US"/>
          </a:p>
        </p:txBody>
      </p:sp>
    </p:spTree>
    <p:extLst>
      <p:ext uri="{BB962C8B-B14F-4D97-AF65-F5344CB8AC3E}">
        <p14:creationId xmlns:p14="http://schemas.microsoft.com/office/powerpoint/2010/main" val="2650279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The sponge’s (a) basic body plan and (b) some of the specialized cell types found in sponges are shown.</a:t>
            </a:r>
            <a:endParaRPr lang="en-US" dirty="0"/>
          </a:p>
        </p:txBody>
      </p:sp>
      <p:sp>
        <p:nvSpPr>
          <p:cNvPr id="4" name="Slide Number Placeholder 3"/>
          <p:cNvSpPr>
            <a:spLocks noGrp="1"/>
          </p:cNvSpPr>
          <p:nvPr>
            <p:ph type="sldNum" sz="quarter" idx="5"/>
          </p:nvPr>
        </p:nvSpPr>
        <p:spPr/>
        <p:txBody>
          <a:bodyPr/>
          <a:lstStyle/>
          <a:p>
            <a:fld id="{748FCC1D-E846-6546-9792-E41562DB1034}" type="slidenum">
              <a:rPr lang="en-US" smtClean="0"/>
              <a:t>4</a:t>
            </a:fld>
            <a:endParaRPr lang="en-US"/>
          </a:p>
        </p:txBody>
      </p:sp>
    </p:spTree>
    <p:extLst>
      <p:ext uri="{BB962C8B-B14F-4D97-AF65-F5344CB8AC3E}">
        <p14:creationId xmlns:p14="http://schemas.microsoft.com/office/powerpoint/2010/main" val="2690471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Phylum Platyhelminthes was previously divided into four classes. (a) Class Turbellaria includes the free-living </a:t>
            </a:r>
            <a:r>
              <a:rPr lang="en-US" b="0" i="0" dirty="0" err="1">
                <a:solidFill>
                  <a:srgbClr val="424242"/>
                </a:solidFill>
                <a:effectLst/>
                <a:latin typeface="Neue Helvetica W01"/>
              </a:rPr>
              <a:t>polycladid</a:t>
            </a:r>
            <a:r>
              <a:rPr lang="en-US" b="0" i="0" dirty="0">
                <a:solidFill>
                  <a:srgbClr val="424242"/>
                </a:solidFill>
                <a:effectLst/>
                <a:latin typeface="Neue Helvetica W01"/>
              </a:rPr>
              <a:t> Bedford’s flatworm (</a:t>
            </a:r>
            <a:r>
              <a:rPr lang="en-US" b="0" i="1" dirty="0" err="1">
                <a:solidFill>
                  <a:srgbClr val="424242"/>
                </a:solidFill>
                <a:effectLst/>
                <a:latin typeface="Neue Helvetica W01"/>
              </a:rPr>
              <a:t>Pseudobiceros</a:t>
            </a:r>
            <a:r>
              <a:rPr lang="en-US" b="0" i="1" dirty="0">
                <a:solidFill>
                  <a:srgbClr val="424242"/>
                </a:solidFill>
                <a:effectLst/>
                <a:latin typeface="Neue Helvetica W01"/>
              </a:rPr>
              <a:t> </a:t>
            </a:r>
            <a:r>
              <a:rPr lang="en-US" b="0" i="1" dirty="0" err="1">
                <a:solidFill>
                  <a:srgbClr val="424242"/>
                </a:solidFill>
                <a:effectLst/>
                <a:latin typeface="Neue Helvetica W01"/>
              </a:rPr>
              <a:t>bedfordi</a:t>
            </a:r>
            <a:r>
              <a:rPr lang="en-US" b="0" i="0" dirty="0">
                <a:solidFill>
                  <a:srgbClr val="424242"/>
                </a:solidFill>
                <a:effectLst/>
                <a:latin typeface="Neue Helvetica W01"/>
              </a:rPr>
              <a:t>), which is about 8 to 10 cm in length. (b) The parasitic class </a:t>
            </a:r>
            <a:r>
              <a:rPr lang="en-US" b="0" i="0" dirty="0" err="1">
                <a:solidFill>
                  <a:srgbClr val="424242"/>
                </a:solidFill>
                <a:effectLst/>
                <a:latin typeface="Neue Helvetica W01"/>
              </a:rPr>
              <a:t>Monogenea</a:t>
            </a:r>
            <a:r>
              <a:rPr lang="en-US" b="0" i="0" dirty="0">
                <a:solidFill>
                  <a:srgbClr val="424242"/>
                </a:solidFill>
                <a:effectLst/>
                <a:latin typeface="Neue Helvetica W01"/>
              </a:rPr>
              <a:t> includes </a:t>
            </a:r>
            <a:r>
              <a:rPr lang="en-US" b="0" i="1" dirty="0" err="1">
                <a:solidFill>
                  <a:srgbClr val="424242"/>
                </a:solidFill>
                <a:effectLst/>
                <a:latin typeface="Neue Helvetica W01"/>
              </a:rPr>
              <a:t>Dactylogyrus</a:t>
            </a:r>
            <a:r>
              <a:rPr lang="en-US" b="0" i="0" dirty="0">
                <a:solidFill>
                  <a:srgbClr val="424242"/>
                </a:solidFill>
                <a:effectLst/>
                <a:latin typeface="Neue Helvetica W01"/>
              </a:rPr>
              <a:t> </a:t>
            </a:r>
            <a:r>
              <a:rPr lang="en-US" b="0" i="0" dirty="0" err="1">
                <a:solidFill>
                  <a:srgbClr val="424242"/>
                </a:solidFill>
                <a:effectLst/>
                <a:latin typeface="Neue Helvetica W01"/>
              </a:rPr>
              <a:t>spp</a:t>
            </a:r>
            <a:r>
              <a:rPr lang="en-US" b="0" i="0" dirty="0">
                <a:solidFill>
                  <a:srgbClr val="424242"/>
                </a:solidFill>
                <a:effectLst/>
                <a:latin typeface="Neue Helvetica W01"/>
              </a:rPr>
              <a:t>, commonly called gill flukes, which are about 0.2 mm in length and have two anchors, indicated by arrows used to attach the parasite on to the gills of host fish. (c) The class Trematoda includes </a:t>
            </a:r>
            <a:r>
              <a:rPr lang="en-US" b="0" i="1" dirty="0" err="1">
                <a:solidFill>
                  <a:srgbClr val="424242"/>
                </a:solidFill>
                <a:effectLst/>
                <a:latin typeface="Neue Helvetica W01"/>
              </a:rPr>
              <a:t>Fascioloides</a:t>
            </a:r>
            <a:r>
              <a:rPr lang="en-US" b="0" i="1" dirty="0">
                <a:solidFill>
                  <a:srgbClr val="424242"/>
                </a:solidFill>
                <a:effectLst/>
                <a:latin typeface="Neue Helvetica W01"/>
              </a:rPr>
              <a:t> magna</a:t>
            </a:r>
            <a:r>
              <a:rPr lang="en-US" b="0" i="0" dirty="0">
                <a:solidFill>
                  <a:srgbClr val="424242"/>
                </a:solidFill>
                <a:effectLst/>
                <a:latin typeface="Neue Helvetica W01"/>
              </a:rPr>
              <a:t> (right) and </a:t>
            </a:r>
            <a:r>
              <a:rPr lang="en-US" b="0" i="1" dirty="0">
                <a:solidFill>
                  <a:srgbClr val="424242"/>
                </a:solidFill>
                <a:effectLst/>
                <a:latin typeface="Neue Helvetica W01"/>
              </a:rPr>
              <a:t>Fasciola hepatica</a:t>
            </a:r>
            <a:r>
              <a:rPr lang="en-US" b="0" i="0" dirty="0">
                <a:solidFill>
                  <a:srgbClr val="424242"/>
                </a:solidFill>
                <a:effectLst/>
                <a:latin typeface="Neue Helvetica W01"/>
              </a:rPr>
              <a:t> (two specimens on left, also known as the common liver fluke). (d) Class </a:t>
            </a:r>
            <a:r>
              <a:rPr lang="en-US" b="0" i="0" dirty="0" err="1">
                <a:solidFill>
                  <a:srgbClr val="424242"/>
                </a:solidFill>
                <a:effectLst/>
                <a:latin typeface="Neue Helvetica W01"/>
              </a:rPr>
              <a:t>Cestoda</a:t>
            </a:r>
            <a:r>
              <a:rPr lang="en-US" b="0" i="0" dirty="0">
                <a:solidFill>
                  <a:srgbClr val="424242"/>
                </a:solidFill>
                <a:effectLst/>
                <a:latin typeface="Neue Helvetica W01"/>
              </a:rPr>
              <a:t> includes tapeworms such as this </a:t>
            </a:r>
            <a:r>
              <a:rPr lang="en-US" b="0" i="1" dirty="0">
                <a:solidFill>
                  <a:srgbClr val="424242"/>
                </a:solidFill>
                <a:effectLst/>
                <a:latin typeface="Neue Helvetica W01"/>
              </a:rPr>
              <a:t>Taenia </a:t>
            </a:r>
            <a:r>
              <a:rPr lang="en-US" b="0" i="1" dirty="0" err="1">
                <a:solidFill>
                  <a:srgbClr val="424242"/>
                </a:solidFill>
                <a:effectLst/>
                <a:latin typeface="Neue Helvetica W01"/>
              </a:rPr>
              <a:t>saginata</a:t>
            </a:r>
            <a:r>
              <a:rPr lang="en-US" b="0" i="0" dirty="0">
                <a:solidFill>
                  <a:srgbClr val="424242"/>
                </a:solidFill>
                <a:effectLst/>
                <a:latin typeface="Neue Helvetica W01"/>
              </a:rPr>
              <a:t>, infects both cattle and humans, and can reach 4 to 10 meters in length; the specimen shown here is about four meters long. </a:t>
            </a:r>
            <a:endParaRPr lang="en-US" dirty="0"/>
          </a:p>
        </p:txBody>
      </p:sp>
      <p:sp>
        <p:nvSpPr>
          <p:cNvPr id="4" name="Slide Number Placeholder 3"/>
          <p:cNvSpPr>
            <a:spLocks noGrp="1"/>
          </p:cNvSpPr>
          <p:nvPr>
            <p:ph type="sldNum" sz="quarter" idx="5"/>
          </p:nvPr>
        </p:nvSpPr>
        <p:spPr/>
        <p:txBody>
          <a:bodyPr/>
          <a:lstStyle/>
          <a:p>
            <a:fld id="{748FCC1D-E846-6546-9792-E41562DB1034}" type="slidenum">
              <a:rPr lang="en-US" smtClean="0"/>
              <a:t>16</a:t>
            </a:fld>
            <a:endParaRPr lang="en-US"/>
          </a:p>
        </p:txBody>
      </p:sp>
    </p:spTree>
    <p:extLst>
      <p:ext uri="{BB962C8B-B14F-4D97-AF65-F5344CB8AC3E}">
        <p14:creationId xmlns:p14="http://schemas.microsoft.com/office/powerpoint/2010/main" val="3240347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Tapeworm (</a:t>
            </a:r>
            <a:r>
              <a:rPr lang="en-US" sz="1200" i="1" dirty="0"/>
              <a:t>Taenia</a:t>
            </a:r>
            <a:r>
              <a:rPr lang="en-US" sz="1200" dirty="0"/>
              <a:t> spp.) infections occur when humans consume raw or undercooked infected meat. </a:t>
            </a:r>
          </a:p>
        </p:txBody>
      </p:sp>
      <p:sp>
        <p:nvSpPr>
          <p:cNvPr id="4" name="Slide Number Placeholder 3"/>
          <p:cNvSpPr>
            <a:spLocks noGrp="1"/>
          </p:cNvSpPr>
          <p:nvPr>
            <p:ph type="sldNum" sz="quarter" idx="5"/>
          </p:nvPr>
        </p:nvSpPr>
        <p:spPr/>
        <p:txBody>
          <a:bodyPr/>
          <a:lstStyle/>
          <a:p>
            <a:fld id="{748FCC1D-E846-6546-9792-E41562DB1034}" type="slidenum">
              <a:rPr lang="en-US" smtClean="0"/>
              <a:t>17</a:t>
            </a:fld>
            <a:endParaRPr lang="en-US"/>
          </a:p>
        </p:txBody>
      </p:sp>
    </p:spTree>
    <p:extLst>
      <p:ext uri="{BB962C8B-B14F-4D97-AF65-F5344CB8AC3E}">
        <p14:creationId xmlns:p14="http://schemas.microsoft.com/office/powerpoint/2010/main" val="2566759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Concepts </a:t>
            </a:r>
            <a:r>
              <a:rPr lang="en-US" sz="3500" cap="none" dirty="0"/>
              <a:t>of</a:t>
            </a:r>
            <a:r>
              <a:rPr lang="en-US" sz="3500" dirty="0"/>
              <a:t> Biology</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144"/>
            <a:ext cx="2010682" cy="260239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25139"/>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Figure"/>
          <p:cNvPicPr>
            <a:picLocks noChangeAspect="1"/>
          </p:cNvPicPr>
          <p:nvPr/>
        </p:nvPicPr>
        <p:blipFill>
          <a:blip r:embed="rId2" cstate="email">
            <a:extLst>
              <a:ext uri="{28A0092B-C50C-407E-A947-70E740481C1C}">
                <a14:useLocalDpi xmlns:a14="http://schemas.microsoft.com/office/drawing/2010/main" val="0"/>
              </a:ext>
            </a:extLst>
          </a:blip>
          <a:srcRect/>
          <a:stretch/>
        </p:blipFill>
        <p:spPr>
          <a:xfrm>
            <a:off x="3563703" y="2518312"/>
            <a:ext cx="2008789" cy="2602059"/>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0" y="1614625"/>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28 INVERTEBRATES</a:t>
            </a:r>
          </a:p>
          <a:p>
            <a:pPr algn="ctr"/>
            <a:r>
              <a:rPr lang="en-US" sz="1600" cap="none" dirty="0">
                <a:solidFill>
                  <a:schemeClr val="tx1"/>
                </a:solidFill>
                <a:latin typeface="+mn-lt"/>
              </a:rPr>
              <a:t>PowerPoint Image Slideshow</a:t>
            </a:r>
          </a:p>
          <a:p>
            <a:pPr algn="ctr"/>
            <a:endParaRPr lang="en-US" sz="1600" cap="none" dirty="0">
              <a:solidFill>
                <a:schemeClr val="tx1"/>
              </a:solidFill>
              <a:latin typeface="+mn-lt"/>
            </a:endParaRPr>
          </a:p>
        </p:txBody>
      </p:sp>
      <p:sp>
        <p:nvSpPr>
          <p:cNvPr id="2" name="Title">
            <a:extLst>
              <a:ext uri="{FF2B5EF4-FFF2-40B4-BE49-F238E27FC236}">
                <a16:creationId xmlns:a16="http://schemas.microsoft.com/office/drawing/2014/main" id="{836671AB-F4EE-422C-8852-F38EDA18405E}"/>
              </a:ext>
            </a:extLst>
          </p:cNvPr>
          <p:cNvSpPr>
            <a:spLocks noGrp="1"/>
          </p:cNvSpPr>
          <p:nvPr>
            <p:ph type="title" idx="4294967295"/>
          </p:nvPr>
        </p:nvSpPr>
        <p:spPr>
          <a:xfrm>
            <a:off x="0" y="690286"/>
            <a:ext cx="9144000" cy="734641"/>
          </a:xfrm>
        </p:spPr>
        <p:txBody>
          <a:bodyPr>
            <a:normAutofit/>
          </a:bodyPr>
          <a:lstStyle/>
          <a:p>
            <a:pPr algn="ctr"/>
            <a:r>
              <a:rPr lang="en-US" sz="3600" dirty="0"/>
              <a:t>BIOLOGY 2</a:t>
            </a:r>
            <a:r>
              <a:rPr lang="en-US" sz="3600" cap="none" dirty="0"/>
              <a:t>e</a:t>
            </a:r>
            <a:endParaRPr lang="en-US" sz="3600" dirty="0"/>
          </a:p>
        </p:txBody>
      </p:sp>
      <p:pic>
        <p:nvPicPr>
          <p:cNvPr id="6" name="Picture 5">
            <a:extLst>
              <a:ext uri="{FF2B5EF4-FFF2-40B4-BE49-F238E27FC236}">
                <a16:creationId xmlns:a16="http://schemas.microsoft.com/office/drawing/2014/main" id="{6A3D7EA7-B289-D14E-9A24-4BF72829344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F2CD2FB3-DFAF-4A44-9E46-267AF097C75F}"/>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7474" y="3741163"/>
            <a:ext cx="7686942" cy="2269201"/>
          </a:xfrm>
        </p:spPr>
        <p:txBody>
          <a:bodyPr>
            <a:noAutofit/>
          </a:bodyPr>
          <a:lstStyle/>
          <a:p>
            <a:r>
              <a:rPr lang="en-US" sz="1600" dirty="0"/>
              <a:t>Nearly 97 percent of animal species are invertebrates, including this sea star (</a:t>
            </a:r>
            <a:r>
              <a:rPr lang="en-US" sz="1600" i="1" dirty="0" err="1"/>
              <a:t>Novodinia</a:t>
            </a:r>
            <a:r>
              <a:rPr lang="en-US" sz="1600" i="1" dirty="0"/>
              <a:t> </a:t>
            </a:r>
            <a:r>
              <a:rPr lang="en-US" sz="1600" i="1" dirty="0" err="1"/>
              <a:t>antillensis</a:t>
            </a:r>
            <a:r>
              <a:rPr lang="en-US" sz="1600" dirty="0"/>
              <a:t>) </a:t>
            </a:r>
          </a:p>
          <a:p>
            <a:r>
              <a:rPr lang="en-US" sz="1200" dirty="0"/>
              <a:t>(credit: NOAA’s National Ocean Service)</a:t>
            </a:r>
            <a:endParaRPr lang="en-US" sz="1050" dirty="0"/>
          </a:p>
        </p:txBody>
      </p:sp>
      <p:sp>
        <p:nvSpPr>
          <p:cNvPr id="5" name="Figure Number"/>
          <p:cNvSpPr>
            <a:spLocks noGrp="1"/>
          </p:cNvSpPr>
          <p:nvPr>
            <p:ph type="title"/>
          </p:nvPr>
        </p:nvSpPr>
        <p:spPr/>
        <p:txBody>
          <a:bodyPr/>
          <a:lstStyle/>
          <a:p>
            <a:r>
              <a:rPr lang="en-US" dirty="0"/>
              <a:t>Figure 28.1 </a:t>
            </a:r>
          </a:p>
        </p:txBody>
      </p:sp>
      <p:pic>
        <p:nvPicPr>
          <p:cNvPr id="10" name="Picture 9">
            <a:extLst>
              <a:ext uri="{FF2B5EF4-FFF2-40B4-BE49-F238E27FC236}">
                <a16:creationId xmlns:a16="http://schemas.microsoft.com/office/drawing/2014/main" id="{113EA297-CD6E-4742-AF07-41BE8859E6E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e photo shows a purple and orange starfish on a sandy flat beach.">
            <a:extLst>
              <a:ext uri="{FF2B5EF4-FFF2-40B4-BE49-F238E27FC236}">
                <a16:creationId xmlns:a16="http://schemas.microsoft.com/office/drawing/2014/main" id="{7B027E7D-DC47-31B9-2613-12D90645CEB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4805" y="1168266"/>
            <a:ext cx="7975581" cy="2424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sclaimer">
            <a:extLst>
              <a:ext uri="{FF2B5EF4-FFF2-40B4-BE49-F238E27FC236}">
                <a16:creationId xmlns:a16="http://schemas.microsoft.com/office/drawing/2014/main" id="{F29A31CB-4546-4DC5-AE99-A0C539A0515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5223224"/>
            <a:ext cx="8062912" cy="1074834"/>
          </a:xfrm>
        </p:spPr>
        <p:txBody>
          <a:bodyPr>
            <a:noAutofit/>
          </a:bodyPr>
          <a:lstStyle/>
          <a:p>
            <a:r>
              <a:rPr lang="en-US" sz="1600" dirty="0"/>
              <a:t>Sponges are members of the phylum Porifera, which contains the simplest invertebrates. </a:t>
            </a:r>
          </a:p>
          <a:p>
            <a:r>
              <a:rPr lang="en-US" sz="1200" dirty="0"/>
              <a:t>(credit: Andrew Turner)</a:t>
            </a:r>
            <a:endParaRPr lang="en-US" sz="1050" dirty="0"/>
          </a:p>
        </p:txBody>
      </p:sp>
      <p:sp>
        <p:nvSpPr>
          <p:cNvPr id="5" name="Figure Number"/>
          <p:cNvSpPr>
            <a:spLocks noGrp="1"/>
          </p:cNvSpPr>
          <p:nvPr>
            <p:ph type="title"/>
          </p:nvPr>
        </p:nvSpPr>
        <p:spPr/>
        <p:txBody>
          <a:bodyPr/>
          <a:lstStyle/>
          <a:p>
            <a:r>
              <a:rPr lang="en-US" dirty="0"/>
              <a:t>Figure 28.2</a:t>
            </a:r>
          </a:p>
        </p:txBody>
      </p:sp>
      <p:pic>
        <p:nvPicPr>
          <p:cNvPr id="10" name="Picture 9">
            <a:extLst>
              <a:ext uri="{FF2B5EF4-FFF2-40B4-BE49-F238E27FC236}">
                <a16:creationId xmlns:a16="http://schemas.microsoft.com/office/drawing/2014/main" id="{DA1935AB-41F5-2D48-81F8-18F5E5A1BFB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e photo shows sponges on the ocean floor. The sponges are yellow with a bumpy surface, forming rounded clumps.">
            <a:extLst>
              <a:ext uri="{FF2B5EF4-FFF2-40B4-BE49-F238E27FC236}">
                <a16:creationId xmlns:a16="http://schemas.microsoft.com/office/drawing/2014/main" id="{B4DABC2C-632B-FB19-6BE4-EA34A4ECD3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0467" y="1035893"/>
            <a:ext cx="5403065" cy="4052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53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sclaimer">
            <a:extLst>
              <a:ext uri="{FF2B5EF4-FFF2-40B4-BE49-F238E27FC236}">
                <a16:creationId xmlns:a16="http://schemas.microsoft.com/office/drawing/2014/main" id="{F29A31CB-4546-4DC5-AE99-A0C539A0515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5" name="Figure Number"/>
          <p:cNvSpPr>
            <a:spLocks noGrp="1"/>
          </p:cNvSpPr>
          <p:nvPr>
            <p:ph type="title"/>
          </p:nvPr>
        </p:nvSpPr>
        <p:spPr/>
        <p:txBody>
          <a:bodyPr/>
          <a:lstStyle/>
          <a:p>
            <a:r>
              <a:rPr lang="en-US" dirty="0"/>
              <a:t>Figure 28.3</a:t>
            </a:r>
          </a:p>
        </p:txBody>
      </p:sp>
      <p:pic>
        <p:nvPicPr>
          <p:cNvPr id="10" name="Picture 9">
            <a:extLst>
              <a:ext uri="{FF2B5EF4-FFF2-40B4-BE49-F238E27FC236}">
                <a16:creationId xmlns:a16="http://schemas.microsoft.com/office/drawing/2014/main" id="{DA1935AB-41F5-2D48-81F8-18F5E5A1BFB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art a shows a cross-section of a sponge, which is vase-shaped. The central opening is called the spongocoel. The body is filled with a gel-like substance called mesohyl. Pores within the body, called ostia, allow water to enter the spongocoel. Water exits through a top opening called an osculum. Part b shows an enlarged view of the sponge body. The outer surface is covered with cells called pinacocytes, which form the skin. Pinacocytes consume large food particles by phagocytosis. The inner surface is lined with cells called choanocytes, which have flagella that move water through the body. The mesohyl is sandwiched between the outer and inner surfaces. Various cell types exist within this layer. These include collagen-secreting lophocytes, amoebocytes, which carry out a variety of functions, and oocytes. Sclerocytes within this layer produce silica spicules that extend outside the body of the sponge. Porocytes, hollow tube-shaped cells that span the body of the sponge, regulate movement of water through the ostia.">
            <a:extLst>
              <a:ext uri="{FF2B5EF4-FFF2-40B4-BE49-F238E27FC236}">
                <a16:creationId xmlns:a16="http://schemas.microsoft.com/office/drawing/2014/main" id="{DB25CE8D-5179-7533-AADF-57060E50B8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5496" y="900861"/>
            <a:ext cx="7233007" cy="5366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626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F2CD2FB3-DFAF-4A44-9E46-267AF097C75F}"/>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7474" y="3741163"/>
            <a:ext cx="7686942" cy="2269201"/>
          </a:xfrm>
        </p:spPr>
        <p:txBody>
          <a:bodyPr>
            <a:noAutofit/>
          </a:bodyPr>
          <a:lstStyle/>
          <a:p>
            <a:r>
              <a:rPr lang="en-US" sz="1600" dirty="0">
                <a:solidFill>
                  <a:srgbClr val="72A510"/>
                </a:solidFill>
              </a:rPr>
              <a:t>(a)</a:t>
            </a:r>
            <a:r>
              <a:rPr lang="en-US" sz="1600" dirty="0"/>
              <a:t> </a:t>
            </a:r>
            <a:r>
              <a:rPr lang="en-US" sz="1600" i="1" dirty="0" err="1"/>
              <a:t>Clathrina</a:t>
            </a:r>
            <a:r>
              <a:rPr lang="en-US" sz="1600" i="1" dirty="0"/>
              <a:t> </a:t>
            </a:r>
            <a:r>
              <a:rPr lang="en-US" sz="1600" i="1" dirty="0" err="1"/>
              <a:t>clathrus</a:t>
            </a:r>
            <a:r>
              <a:rPr lang="en-US" sz="1600" i="1" dirty="0"/>
              <a:t> </a:t>
            </a:r>
            <a:r>
              <a:rPr lang="en-US" sz="1600" dirty="0"/>
              <a:t>belongs to class </a:t>
            </a:r>
            <a:r>
              <a:rPr lang="en-US" sz="1600" dirty="0" err="1"/>
              <a:t>Calcarea</a:t>
            </a:r>
            <a:r>
              <a:rPr lang="en-US" sz="1600" dirty="0"/>
              <a:t>, </a:t>
            </a:r>
            <a:r>
              <a:rPr lang="en-US" sz="1600" dirty="0">
                <a:solidFill>
                  <a:srgbClr val="72A510"/>
                </a:solidFill>
              </a:rPr>
              <a:t>(b)</a:t>
            </a:r>
            <a:r>
              <a:rPr lang="en-US" sz="1600" dirty="0"/>
              <a:t> </a:t>
            </a:r>
            <a:r>
              <a:rPr lang="en-US" sz="1600" i="1" dirty="0" err="1"/>
              <a:t>Staurocalyptus</a:t>
            </a:r>
            <a:r>
              <a:rPr lang="en-US" sz="1600" dirty="0"/>
              <a:t> spp. (common name: yellow Picasso sponge) belongs to class </a:t>
            </a:r>
            <a:r>
              <a:rPr lang="en-US" sz="1600" dirty="0" err="1"/>
              <a:t>Hexactinellida</a:t>
            </a:r>
            <a:r>
              <a:rPr lang="en-US" sz="1600" dirty="0"/>
              <a:t>, and </a:t>
            </a:r>
            <a:r>
              <a:rPr lang="en-US" sz="1600" dirty="0">
                <a:solidFill>
                  <a:srgbClr val="72A510"/>
                </a:solidFill>
              </a:rPr>
              <a:t>(c)</a:t>
            </a:r>
            <a:r>
              <a:rPr lang="en-US" sz="1600" dirty="0"/>
              <a:t> </a:t>
            </a:r>
            <a:r>
              <a:rPr lang="en-US" sz="1600" i="1" dirty="0" err="1"/>
              <a:t>Acarnus</a:t>
            </a:r>
            <a:r>
              <a:rPr lang="en-US" sz="1600" i="1" dirty="0"/>
              <a:t> </a:t>
            </a:r>
            <a:r>
              <a:rPr lang="en-US" sz="1600" i="1" dirty="0" err="1"/>
              <a:t>erithacus</a:t>
            </a:r>
            <a:r>
              <a:rPr lang="en-US" sz="1600" dirty="0"/>
              <a:t> belongs to class </a:t>
            </a:r>
            <a:r>
              <a:rPr lang="en-US" sz="1600" dirty="0" err="1"/>
              <a:t>Demospongia</a:t>
            </a:r>
            <a:r>
              <a:rPr lang="en-US" sz="1600" dirty="0"/>
              <a:t>. </a:t>
            </a:r>
          </a:p>
          <a:p>
            <a:r>
              <a:rPr lang="en-US" sz="1200" dirty="0"/>
              <a:t>(credit a: modification of work by Parent </a:t>
            </a:r>
            <a:r>
              <a:rPr lang="en-US" sz="1200" dirty="0" err="1"/>
              <a:t>Géry</a:t>
            </a:r>
            <a:r>
              <a:rPr lang="en-US" sz="1200" dirty="0"/>
              <a:t>; credit b: modification of work by Monterey Bay Aquarium Research Institute, NOAA; credit c: modification of work by Sanctuary Integrated Monitoring Network, Monterey Bay National Marine Sanctuary, NOAA)</a:t>
            </a:r>
            <a:endParaRPr lang="en-US" sz="900" dirty="0"/>
          </a:p>
        </p:txBody>
      </p:sp>
      <p:sp>
        <p:nvSpPr>
          <p:cNvPr id="5" name="Figure Number"/>
          <p:cNvSpPr>
            <a:spLocks noGrp="1"/>
          </p:cNvSpPr>
          <p:nvPr>
            <p:ph type="title"/>
          </p:nvPr>
        </p:nvSpPr>
        <p:spPr/>
        <p:txBody>
          <a:bodyPr/>
          <a:lstStyle/>
          <a:p>
            <a:r>
              <a:rPr lang="en-US" dirty="0"/>
              <a:t>Figure 28.4 </a:t>
            </a:r>
          </a:p>
        </p:txBody>
      </p:sp>
      <p:pic>
        <p:nvPicPr>
          <p:cNvPr id="10" name="Picture 9">
            <a:extLst>
              <a:ext uri="{FF2B5EF4-FFF2-40B4-BE49-F238E27FC236}">
                <a16:creationId xmlns:a16="http://schemas.microsoft.com/office/drawing/2014/main" id="{113EA297-CD6E-4742-AF07-41BE8859E6E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Photo A shows Clathrina clathrus, a yellow sponge composed of many yarn-like strands fused together, giving the appearance of netting. Photo B shows Stauroclayptus, a cream-colored sponge with a pitcher shape. Photo C shows Acarnus erthacus, a flat orange sponge with protrusions that have the appearance of volcanoes. Each volcano-like protrusion has a pore in the middle.">
            <a:extLst>
              <a:ext uri="{FF2B5EF4-FFF2-40B4-BE49-F238E27FC236}">
                <a16:creationId xmlns:a16="http://schemas.microsoft.com/office/drawing/2014/main" id="{9C7259EE-EA68-1C2A-FD4E-5A7843FBA8C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4805" y="1232612"/>
            <a:ext cx="7965307" cy="234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48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582274"/>
            <a:ext cx="8062912" cy="1819994"/>
          </a:xfrm>
        </p:spPr>
        <p:txBody>
          <a:bodyPr>
            <a:normAutofit/>
          </a:bodyPr>
          <a:lstStyle/>
          <a:p>
            <a:r>
              <a:rPr lang="en-US" sz="1600" dirty="0">
                <a:solidFill>
                  <a:schemeClr val="tx1"/>
                </a:solidFill>
              </a:rPr>
              <a:t>Animals from the phylum Cnidaria have stinging cells called cnidocytes. Cnidocytes contain large organelles called </a:t>
            </a:r>
            <a:r>
              <a:rPr lang="en-US" sz="1600" dirty="0">
                <a:solidFill>
                  <a:srgbClr val="72A510"/>
                </a:solidFill>
              </a:rPr>
              <a:t>(a)</a:t>
            </a:r>
            <a:r>
              <a:rPr lang="en-US" sz="1600" dirty="0">
                <a:solidFill>
                  <a:schemeClr val="tx1"/>
                </a:solidFill>
              </a:rPr>
              <a:t> nematocysts that store a coiled thread and barb, the nematocyst. When the hairlike </a:t>
            </a:r>
            <a:r>
              <a:rPr lang="en-US" sz="1600" dirty="0" err="1">
                <a:solidFill>
                  <a:schemeClr val="tx1"/>
                </a:solidFill>
              </a:rPr>
              <a:t>cnidocil</a:t>
            </a:r>
            <a:r>
              <a:rPr lang="en-US" sz="1600" dirty="0">
                <a:solidFill>
                  <a:schemeClr val="tx1"/>
                </a:solidFill>
              </a:rPr>
              <a:t> on the cell surface is touched, even lightly, </a:t>
            </a:r>
            <a:r>
              <a:rPr lang="en-US" sz="1600" dirty="0">
                <a:solidFill>
                  <a:srgbClr val="72A510"/>
                </a:solidFill>
              </a:rPr>
              <a:t>(b) </a:t>
            </a:r>
            <a:r>
              <a:rPr lang="en-US" sz="1600" dirty="0">
                <a:solidFill>
                  <a:schemeClr val="tx1"/>
                </a:solidFill>
              </a:rPr>
              <a:t>the thread, barb, and a toxin are fired from the organelle.</a:t>
            </a:r>
            <a:endParaRPr lang="en-US" sz="1200" dirty="0">
              <a:solidFill>
                <a:schemeClr val="tx1"/>
              </a:solidFill>
            </a:endParaRPr>
          </a:p>
        </p:txBody>
      </p:sp>
      <p:sp>
        <p:nvSpPr>
          <p:cNvPr id="5" name="Figure Number"/>
          <p:cNvSpPr>
            <a:spLocks noGrp="1"/>
          </p:cNvSpPr>
          <p:nvPr>
            <p:ph type="title"/>
          </p:nvPr>
        </p:nvSpPr>
        <p:spPr/>
        <p:txBody>
          <a:bodyPr/>
          <a:lstStyle/>
          <a:p>
            <a:r>
              <a:rPr lang="en-US" dirty="0"/>
              <a:t>Figure 28.5</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The illustration shows a nematocyst before, shown as a; and after, shown as b, firing. The nematocyst is a large, oval organelle inside a rectangular cnidocyte cell. The nematocyst is flush with the plasma membrane, and a touch-sensitive hairlike projection extends from the nematocyst to the cell's exterior. Inside the nematocyst, a thread is coiled around an inverted barb. Upon firing, a lid on the nematocyst opens. The barb pops out of the cell and the thread uncoils.">
            <a:extLst>
              <a:ext uri="{FF2B5EF4-FFF2-40B4-BE49-F238E27FC236}">
                <a16:creationId xmlns:a16="http://schemas.microsoft.com/office/drawing/2014/main" id="{76227425-5DDB-3775-4588-B38A2877CFC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42918" y="930925"/>
            <a:ext cx="4458163" cy="3482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983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The illustration compares the medusa (a) and polyp (b) body plans. The medusa is dome-shaped, with tentacle-like appendages hanging down from the edges of the dome. The polyp looks like a tree, with a trunk at the bottom and branches at the top. Both the medusa and polyp have two tissue layers, with mesoglea in between. The mesoglea is thicker in the dome of the medusa than in the polyp. Both also have a central body cavity.">
            <a:extLst>
              <a:ext uri="{FF2B5EF4-FFF2-40B4-BE49-F238E27FC236}">
                <a16:creationId xmlns:a16="http://schemas.microsoft.com/office/drawing/2014/main" id="{2940ECC4-89EC-F428-99BD-6C140301EB78}"/>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45706" y="900103"/>
            <a:ext cx="5052585" cy="3482940"/>
          </a:xfrm>
          <a:prstGeom prst="rect">
            <a:avLst/>
          </a:prstGeom>
          <a:noFill/>
          <a:extLst>
            <a:ext uri="{909E8E84-426E-40DD-AFC4-6F175D3DCCD1}">
              <a14:hiddenFill xmlns:a14="http://schemas.microsoft.com/office/drawing/2010/main">
                <a:solidFill>
                  <a:srgbClr val="FFFFFF"/>
                </a:solidFill>
              </a14:hiddenFill>
            </a:ext>
          </a:extLst>
        </p:spPr>
      </p:pic>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582274"/>
            <a:ext cx="8062912" cy="1819994"/>
          </a:xfrm>
        </p:spPr>
        <p:txBody>
          <a:bodyPr>
            <a:normAutofit/>
          </a:bodyPr>
          <a:lstStyle/>
          <a:p>
            <a:r>
              <a:rPr lang="en-US" sz="1600" dirty="0">
                <a:solidFill>
                  <a:schemeClr val="tx1"/>
                </a:solidFill>
              </a:rPr>
              <a:t>Cnidarians have two distinct body plans, the medusa </a:t>
            </a:r>
            <a:r>
              <a:rPr lang="en-US" sz="1600" dirty="0">
                <a:solidFill>
                  <a:srgbClr val="72A510"/>
                </a:solidFill>
              </a:rPr>
              <a:t>(a)</a:t>
            </a:r>
            <a:r>
              <a:rPr lang="en-US" sz="1600" dirty="0">
                <a:solidFill>
                  <a:schemeClr val="tx1"/>
                </a:solidFill>
              </a:rPr>
              <a:t> and the polyp </a:t>
            </a:r>
            <a:r>
              <a:rPr lang="en-US" sz="1600" dirty="0">
                <a:solidFill>
                  <a:srgbClr val="72A510"/>
                </a:solidFill>
              </a:rPr>
              <a:t>(b)</a:t>
            </a:r>
            <a:r>
              <a:rPr lang="en-US" sz="1600" dirty="0">
                <a:solidFill>
                  <a:schemeClr val="tx1"/>
                </a:solidFill>
              </a:rPr>
              <a:t>. All cnidarians have two membrane layers, with a jelly-like mesoglea between them.</a:t>
            </a:r>
            <a:endParaRPr lang="en-US" sz="1200" dirty="0">
              <a:solidFill>
                <a:schemeClr val="tx1"/>
              </a:solidFill>
            </a:endParaRPr>
          </a:p>
        </p:txBody>
      </p:sp>
      <p:sp>
        <p:nvSpPr>
          <p:cNvPr id="5" name="Figure Number"/>
          <p:cNvSpPr>
            <a:spLocks noGrp="1"/>
          </p:cNvSpPr>
          <p:nvPr>
            <p:ph type="title"/>
          </p:nvPr>
        </p:nvSpPr>
        <p:spPr/>
        <p:txBody>
          <a:bodyPr/>
          <a:lstStyle/>
          <a:p>
            <a:r>
              <a:rPr lang="en-US" dirty="0"/>
              <a:t>Figure 28.6</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593557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469258" y="972021"/>
            <a:ext cx="3554859" cy="4010945"/>
          </a:xfrm>
        </p:spPr>
        <p:txBody>
          <a:bodyPr>
            <a:normAutofit/>
          </a:bodyPr>
          <a:lstStyle/>
          <a:p>
            <a:r>
              <a:rPr lang="en-US" sz="1600" dirty="0">
                <a:solidFill>
                  <a:schemeClr val="tx1"/>
                </a:solidFill>
              </a:rPr>
              <a:t>The colonial sessile form of </a:t>
            </a:r>
            <a:r>
              <a:rPr lang="en-US" sz="1600" i="1" dirty="0">
                <a:solidFill>
                  <a:schemeClr val="tx1"/>
                </a:solidFill>
              </a:rPr>
              <a:t>Obelia </a:t>
            </a:r>
            <a:r>
              <a:rPr lang="en-US" sz="1600" i="1" dirty="0" err="1">
                <a:solidFill>
                  <a:schemeClr val="tx1"/>
                </a:solidFill>
              </a:rPr>
              <a:t>geniculata</a:t>
            </a:r>
            <a:r>
              <a:rPr lang="en-US" sz="1600" dirty="0">
                <a:solidFill>
                  <a:schemeClr val="tx1"/>
                </a:solidFill>
              </a:rPr>
              <a:t> has two types of polyps: </a:t>
            </a:r>
            <a:r>
              <a:rPr lang="en-US" sz="1600" dirty="0" err="1">
                <a:solidFill>
                  <a:schemeClr val="tx1"/>
                </a:solidFill>
              </a:rPr>
              <a:t>gastrozooids</a:t>
            </a:r>
            <a:r>
              <a:rPr lang="en-US" sz="1600" dirty="0">
                <a:solidFill>
                  <a:schemeClr val="tx1"/>
                </a:solidFill>
              </a:rPr>
              <a:t>, which are adapted for capturing prey, and </a:t>
            </a:r>
            <a:r>
              <a:rPr lang="en-US" sz="1600" dirty="0" err="1">
                <a:solidFill>
                  <a:schemeClr val="tx1"/>
                </a:solidFill>
              </a:rPr>
              <a:t>gonozooids</a:t>
            </a:r>
            <a:r>
              <a:rPr lang="en-US" sz="1600" dirty="0">
                <a:solidFill>
                  <a:schemeClr val="tx1"/>
                </a:solidFill>
              </a:rPr>
              <a:t>, which asexually bud to produce medusae.</a:t>
            </a:r>
            <a:endParaRPr lang="en-US" sz="1200" dirty="0">
              <a:solidFill>
                <a:schemeClr val="tx1"/>
              </a:solidFill>
            </a:endParaRPr>
          </a:p>
        </p:txBody>
      </p:sp>
      <p:sp>
        <p:nvSpPr>
          <p:cNvPr id="5" name="Figure Number"/>
          <p:cNvSpPr>
            <a:spLocks noGrp="1"/>
          </p:cNvSpPr>
          <p:nvPr>
            <p:ph type="title"/>
          </p:nvPr>
        </p:nvSpPr>
        <p:spPr/>
        <p:txBody>
          <a:bodyPr/>
          <a:lstStyle/>
          <a:p>
            <a:r>
              <a:rPr lang="en-US" dirty="0"/>
              <a:t>Figure 28.7</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Illustration a shows Obelia geniculata, which has a body composed of branching polyps of two different types; a gastrozooid, which has strand like extensions that form in the shape of a cup; and gonozooid, which is shown as many oval shaped sphere filled with small circular elements.">
            <a:extLst>
              <a:ext uri="{FF2B5EF4-FFF2-40B4-BE49-F238E27FC236}">
                <a16:creationId xmlns:a16="http://schemas.microsoft.com/office/drawing/2014/main" id="{E5A72502-2ACA-8865-CFE2-CEA1978D3D1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2245" y="985043"/>
            <a:ext cx="3756226" cy="5282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983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9A4798F1-E391-41D4-84E1-4137877299B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5306958"/>
            <a:ext cx="8062912" cy="1126132"/>
          </a:xfrm>
        </p:spPr>
        <p:txBody>
          <a:bodyPr>
            <a:normAutofit/>
          </a:bodyPr>
          <a:lstStyle/>
          <a:p>
            <a:r>
              <a:rPr lang="en-US" sz="1600" dirty="0"/>
              <a:t>The sea anemone is shown </a:t>
            </a:r>
            <a:r>
              <a:rPr lang="en-US" sz="1600" dirty="0">
                <a:solidFill>
                  <a:srgbClr val="72A510"/>
                </a:solidFill>
              </a:rPr>
              <a:t>(a)</a:t>
            </a:r>
            <a:r>
              <a:rPr lang="en-US" sz="1600" dirty="0"/>
              <a:t> photographed and </a:t>
            </a:r>
            <a:r>
              <a:rPr lang="en-US" sz="1600" dirty="0">
                <a:solidFill>
                  <a:srgbClr val="72A510"/>
                </a:solidFill>
              </a:rPr>
              <a:t>(b)</a:t>
            </a:r>
            <a:r>
              <a:rPr lang="en-US" sz="1600" dirty="0"/>
              <a:t> in a diagram illustrating its morphology. </a:t>
            </a:r>
          </a:p>
          <a:p>
            <a:r>
              <a:rPr lang="en-US" sz="1200" dirty="0"/>
              <a:t>(credit a: modification of work by “Dancing With Ghosts”/Flickr; credit b: modification of work by NOAA)</a:t>
            </a:r>
            <a:endParaRPr lang="en-US" sz="1050" dirty="0"/>
          </a:p>
        </p:txBody>
      </p:sp>
      <p:sp>
        <p:nvSpPr>
          <p:cNvPr id="5" name="Figure Number"/>
          <p:cNvSpPr>
            <a:spLocks noGrp="1"/>
          </p:cNvSpPr>
          <p:nvPr>
            <p:ph type="title"/>
          </p:nvPr>
        </p:nvSpPr>
        <p:spPr/>
        <p:txBody>
          <a:bodyPr/>
          <a:lstStyle/>
          <a:p>
            <a:r>
              <a:rPr lang="en-US" dirty="0"/>
              <a:t>Figure 28.8</a:t>
            </a:r>
          </a:p>
        </p:txBody>
      </p:sp>
      <p:pic>
        <p:nvPicPr>
          <p:cNvPr id="10" name="Picture 9">
            <a:extLst>
              <a:ext uri="{FF2B5EF4-FFF2-40B4-BE49-F238E27FC236}">
                <a16:creationId xmlns:a16="http://schemas.microsoft.com/office/drawing/2014/main" id="{5DC7EDB3-53AB-3340-A925-370EA01E7AE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Part a shows a photo of a sea anemone with a pink, oval body surrounded by thick, waving tentacles. Part b shows a cross-section of a sea anemone, which has a tube-shaped body with an opening called a gastrovascular cavity at its center. Ribbon-like septa divide this cavity into segments. A mesogleal layer separates the inner surface of the anemone from the outer surface. A mouth is located at the top of the gastrovascular cavity. Tentacles that contain stinging cnidocytes surround the mouth.">
            <a:extLst>
              <a:ext uri="{FF2B5EF4-FFF2-40B4-BE49-F238E27FC236}">
                <a16:creationId xmlns:a16="http://schemas.microsoft.com/office/drawing/2014/main" id="{4FD22FF4-082C-6332-C3BC-D2A544CFCCF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19958" y="930925"/>
            <a:ext cx="5704084" cy="4345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394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9A4798F1-E391-41D4-84E1-4137877299B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397339"/>
            <a:ext cx="8062912" cy="2035751"/>
          </a:xfrm>
        </p:spPr>
        <p:txBody>
          <a:bodyPr>
            <a:normAutofit/>
          </a:bodyPr>
          <a:lstStyle/>
          <a:p>
            <a:r>
              <a:rPr lang="en-US" sz="1600" dirty="0"/>
              <a:t>A jelly is shown </a:t>
            </a:r>
            <a:r>
              <a:rPr lang="en-US" sz="1600" dirty="0">
                <a:solidFill>
                  <a:srgbClr val="72A510"/>
                </a:solidFill>
              </a:rPr>
              <a:t>(a)</a:t>
            </a:r>
            <a:r>
              <a:rPr lang="en-US" sz="1600" dirty="0"/>
              <a:t> photographed and </a:t>
            </a:r>
            <a:r>
              <a:rPr lang="en-US" sz="1600" dirty="0">
                <a:solidFill>
                  <a:srgbClr val="72A510"/>
                </a:solidFill>
              </a:rPr>
              <a:t>(b)</a:t>
            </a:r>
            <a:r>
              <a:rPr lang="en-US" sz="1600" dirty="0"/>
              <a:t> in a diagram illustrating its morphology. </a:t>
            </a:r>
          </a:p>
          <a:p>
            <a:r>
              <a:rPr lang="en-US" sz="1200" dirty="0"/>
              <a:t>(credit a: modification of work by “Jimg944”/Flickr; credit b: modification of work by Mariana Ruiz Villareal)</a:t>
            </a:r>
          </a:p>
        </p:txBody>
      </p:sp>
      <p:sp>
        <p:nvSpPr>
          <p:cNvPr id="5" name="Figure Number"/>
          <p:cNvSpPr>
            <a:spLocks noGrp="1"/>
          </p:cNvSpPr>
          <p:nvPr>
            <p:ph type="title"/>
          </p:nvPr>
        </p:nvSpPr>
        <p:spPr/>
        <p:txBody>
          <a:bodyPr/>
          <a:lstStyle/>
          <a:p>
            <a:r>
              <a:rPr lang="en-US" dirty="0"/>
              <a:t>Figure 28.9</a:t>
            </a:r>
          </a:p>
        </p:txBody>
      </p:sp>
      <p:pic>
        <p:nvPicPr>
          <p:cNvPr id="10" name="Picture 9">
            <a:extLst>
              <a:ext uri="{FF2B5EF4-FFF2-40B4-BE49-F238E27FC236}">
                <a16:creationId xmlns:a16="http://schemas.microsoft.com/office/drawing/2014/main" id="{5DC7EDB3-53AB-3340-A925-370EA01E7AE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Part a shows a photo of a bright red jellyfish with a dome-shaped body. Long tentacles drift from the bottom edge of the dome, and ribbon-like appendages trail from the middle of the body. Part b shows a cross-section of a jellyfish, which has nematocyst-bearing tentacles hanging from the bottom of the dome. Underneath the middle of the dome is an opening that serves as both a mouth and an anus. The opening leads to a gastrovascular cavity that is lined with a gastrodermis. The outer surface of the body is covered with an epidermis. Between the epidermis and gastrodermis is the mesoglea.">
            <a:extLst>
              <a:ext uri="{FF2B5EF4-FFF2-40B4-BE49-F238E27FC236}">
                <a16:creationId xmlns:a16="http://schemas.microsoft.com/office/drawing/2014/main" id="{B745CBC4-B50B-4EFD-5ACF-FA1C7D068CE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75175" y="1161315"/>
            <a:ext cx="7193650" cy="3096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444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The illustration shows the lifecycle of a jellyfish, which begins when sperm fertilizes an egg, forming a zygote. The zygote divides and grows into a planula larva, which looks like a swimming millipede. The planula larva anchors itself to the sea bottom and grows into a tube-shaped polyp. The polyp forms tentacles. Buds break off from the polyp and become dome-shaped ephyra, which resemble small jellyfish. The ephyra grow into medusas, the mature forms of the jellyfish.">
            <a:extLst>
              <a:ext uri="{FF2B5EF4-FFF2-40B4-BE49-F238E27FC236}">
                <a16:creationId xmlns:a16="http://schemas.microsoft.com/office/drawing/2014/main" id="{AFB8AED5-0D7E-FC48-7848-BC96891B3A6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55127" y="986320"/>
            <a:ext cx="5133824" cy="5178174"/>
          </a:xfrm>
          <a:prstGeom prst="rect">
            <a:avLst/>
          </a:prstGeom>
          <a:noFill/>
          <a:extLst>
            <a:ext uri="{909E8E84-426E-40DD-AFC4-6F175D3DCCD1}">
              <a14:hiddenFill xmlns:a14="http://schemas.microsoft.com/office/drawing/2010/main">
                <a:solidFill>
                  <a:srgbClr val="FFFFFF"/>
                </a:solidFill>
              </a14:hiddenFill>
            </a:ext>
          </a:extLst>
        </p:spPr>
      </p:pic>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5825447" y="986320"/>
            <a:ext cx="2161386" cy="5166973"/>
          </a:xfrm>
        </p:spPr>
        <p:txBody>
          <a:bodyPr>
            <a:normAutofit/>
          </a:bodyPr>
          <a:lstStyle/>
          <a:p>
            <a:r>
              <a:rPr lang="en-US" sz="1600" dirty="0">
                <a:solidFill>
                  <a:schemeClr val="tx1"/>
                </a:solidFill>
              </a:rPr>
              <a:t>The lifecycle of most jellyfish includes two stages: the medusa stage and the polyp stage. The polyp reproduces asexually by budding, and the medusa reproduces sexually. </a:t>
            </a:r>
          </a:p>
          <a:p>
            <a:r>
              <a:rPr lang="en-US" sz="1200" dirty="0">
                <a:solidFill>
                  <a:schemeClr val="tx1"/>
                </a:solidFill>
              </a:rPr>
              <a:t>(credit “medusa”: modification of work by Francesco </a:t>
            </a:r>
            <a:r>
              <a:rPr lang="en-US" sz="1200" dirty="0" err="1">
                <a:solidFill>
                  <a:schemeClr val="tx1"/>
                </a:solidFill>
              </a:rPr>
              <a:t>Crippa</a:t>
            </a:r>
            <a:r>
              <a:rPr lang="en-US" sz="1200" dirty="0">
                <a:solidFill>
                  <a:schemeClr val="tx1"/>
                </a:solidFill>
              </a:rPr>
              <a:t>)</a:t>
            </a:r>
          </a:p>
        </p:txBody>
      </p:sp>
      <p:sp>
        <p:nvSpPr>
          <p:cNvPr id="5" name="Figure Number"/>
          <p:cNvSpPr>
            <a:spLocks noGrp="1"/>
          </p:cNvSpPr>
          <p:nvPr>
            <p:ph type="title"/>
          </p:nvPr>
        </p:nvSpPr>
        <p:spPr/>
        <p:txBody>
          <a:bodyPr/>
          <a:lstStyle/>
          <a:p>
            <a:r>
              <a:rPr lang="en-US" dirty="0"/>
              <a:t>Figure 28.10</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371109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9E4853D-5613-494E-8659-F27F31A3314E}"/>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297088"/>
            <a:ext cx="8062912" cy="2074358"/>
          </a:xfrm>
        </p:spPr>
        <p:txBody>
          <a:bodyPr>
            <a:normAutofit lnSpcReduction="10000"/>
          </a:bodyPr>
          <a:lstStyle/>
          <a:p>
            <a:r>
              <a:rPr lang="en-US" sz="1600" dirty="0"/>
              <a:t>The </a:t>
            </a:r>
            <a:r>
              <a:rPr lang="en-US" sz="1600" dirty="0">
                <a:solidFill>
                  <a:srgbClr val="72A510"/>
                </a:solidFill>
              </a:rPr>
              <a:t>(a)</a:t>
            </a:r>
            <a:r>
              <a:rPr lang="en-US" sz="1600" dirty="0"/>
              <a:t> tiny cubozoan jelly Malo </a:t>
            </a:r>
            <a:r>
              <a:rPr lang="en-US" sz="1600" dirty="0" err="1"/>
              <a:t>kingi</a:t>
            </a:r>
            <a:r>
              <a:rPr lang="en-US" sz="1600" dirty="0"/>
              <a:t> is thimble-shaped and, like all cubozoan jellies, </a:t>
            </a:r>
            <a:r>
              <a:rPr lang="en-US" sz="1600" dirty="0">
                <a:solidFill>
                  <a:srgbClr val="72A510"/>
                </a:solidFill>
              </a:rPr>
              <a:t>(b)</a:t>
            </a:r>
            <a:r>
              <a:rPr lang="en-US" sz="1600" dirty="0"/>
              <a:t> has four muscular </a:t>
            </a:r>
            <a:r>
              <a:rPr lang="en-US" sz="1600" dirty="0" err="1"/>
              <a:t>pedalia</a:t>
            </a:r>
            <a:r>
              <a:rPr lang="en-US" sz="1600" dirty="0"/>
              <a:t> to which the tentacles attach. M. </a:t>
            </a:r>
            <a:r>
              <a:rPr lang="en-US" sz="1600" dirty="0" err="1"/>
              <a:t>kingi</a:t>
            </a:r>
            <a:r>
              <a:rPr lang="en-US" sz="1600" dirty="0"/>
              <a:t> is one of two species of jellies known to cause Irukandji syndrome, a condition characterized by excruciating muscle pain, vomiting, increased heart rate, and psychological symptoms. Two people in Australia, where Irukandji jellies are most commonly found, are believed to have died from Irukandji stings. </a:t>
            </a:r>
            <a:r>
              <a:rPr lang="en-US" sz="1600" dirty="0">
                <a:solidFill>
                  <a:srgbClr val="72A510"/>
                </a:solidFill>
              </a:rPr>
              <a:t>(c)</a:t>
            </a:r>
            <a:r>
              <a:rPr lang="en-US" sz="1600" dirty="0"/>
              <a:t> A sign on a beach in northern Australia warns swimmers of the danger. </a:t>
            </a:r>
          </a:p>
          <a:p>
            <a:r>
              <a:rPr lang="en-US" sz="1300" dirty="0"/>
              <a:t>(credit c: modification of work by Peter Shanks)</a:t>
            </a:r>
          </a:p>
        </p:txBody>
      </p:sp>
      <p:sp>
        <p:nvSpPr>
          <p:cNvPr id="5" name="Figure Number"/>
          <p:cNvSpPr>
            <a:spLocks noGrp="1"/>
          </p:cNvSpPr>
          <p:nvPr>
            <p:ph type="title"/>
          </p:nvPr>
        </p:nvSpPr>
        <p:spPr/>
        <p:txBody>
          <a:bodyPr/>
          <a:lstStyle/>
          <a:p>
            <a:r>
              <a:rPr lang="en-US" dirty="0"/>
              <a:t>Figure 28.11</a:t>
            </a:r>
          </a:p>
        </p:txBody>
      </p:sp>
      <p:pic>
        <p:nvPicPr>
          <p:cNvPr id="9" name="Picture 8">
            <a:extLst>
              <a:ext uri="{FF2B5EF4-FFF2-40B4-BE49-F238E27FC236}">
                <a16:creationId xmlns:a16="http://schemas.microsoft.com/office/drawing/2014/main" id="{30B51A4A-BB79-4240-B7BC-1EB78CD059E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Photo A shows a person holding a small vial with a white jelly inside. The jelly is no bigger than a human fingernail. Illustration B shows a thimble-shaped jelly with two thick protrusions visible on either side. Tentacles radiate from the protrusions, and more tentacles radiate from the back. Photo C shows a sign posted on a beach beside the ocean that reads,danger, no swimming; with a picture of a jelly.">
            <a:extLst>
              <a:ext uri="{FF2B5EF4-FFF2-40B4-BE49-F238E27FC236}">
                <a16:creationId xmlns:a16="http://schemas.microsoft.com/office/drawing/2014/main" id="{F8002AEA-32DB-A1EC-30E3-32E4F5A9F7D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1970" y="1046186"/>
            <a:ext cx="7860059" cy="3167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223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930DD01E-C625-47DD-91A8-A902ED6396C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5743254" y="930925"/>
            <a:ext cx="2400888" cy="5433665"/>
          </a:xfrm>
        </p:spPr>
        <p:txBody>
          <a:bodyPr>
            <a:noAutofit/>
          </a:bodyPr>
          <a:lstStyle/>
          <a:p>
            <a:r>
              <a:rPr lang="en-US" sz="1600" dirty="0">
                <a:solidFill>
                  <a:schemeClr val="tx1"/>
                </a:solidFill>
              </a:rPr>
              <a:t>The </a:t>
            </a:r>
            <a:r>
              <a:rPr lang="en-US" sz="1600" i="1" dirty="0" err="1">
                <a:solidFill>
                  <a:schemeClr val="tx1"/>
                </a:solidFill>
              </a:rPr>
              <a:t>Tubularia</a:t>
            </a:r>
            <a:r>
              <a:rPr lang="en-US" sz="1600" i="1" dirty="0">
                <a:solidFill>
                  <a:schemeClr val="tx1"/>
                </a:solidFill>
              </a:rPr>
              <a:t> </a:t>
            </a:r>
            <a:r>
              <a:rPr lang="en-US" sz="1600" i="1" dirty="0" err="1">
                <a:solidFill>
                  <a:schemeClr val="tx1"/>
                </a:solidFill>
              </a:rPr>
              <a:t>indivisa</a:t>
            </a:r>
            <a:r>
              <a:rPr lang="en-US" sz="1600" i="1" dirty="0">
                <a:solidFill>
                  <a:schemeClr val="tx1"/>
                </a:solidFill>
              </a:rPr>
              <a:t> </a:t>
            </a:r>
            <a:r>
              <a:rPr lang="en-US" sz="1600" dirty="0">
                <a:solidFill>
                  <a:srgbClr val="72A510"/>
                </a:solidFill>
              </a:rPr>
              <a:t>(a)</a:t>
            </a:r>
            <a:r>
              <a:rPr lang="en-US" sz="1600" dirty="0">
                <a:solidFill>
                  <a:schemeClr val="tx1"/>
                </a:solidFill>
              </a:rPr>
              <a:t>, siphonophore colonies </a:t>
            </a:r>
            <a:r>
              <a:rPr lang="en-US" sz="1600" i="1" dirty="0" err="1">
                <a:solidFill>
                  <a:schemeClr val="tx1"/>
                </a:solidFill>
              </a:rPr>
              <a:t>Physalia</a:t>
            </a:r>
            <a:r>
              <a:rPr lang="en-US" sz="1600" dirty="0">
                <a:solidFill>
                  <a:schemeClr val="tx1"/>
                </a:solidFill>
              </a:rPr>
              <a:t> </a:t>
            </a:r>
            <a:r>
              <a:rPr lang="en-US" sz="1600" dirty="0">
                <a:solidFill>
                  <a:srgbClr val="72A510"/>
                </a:solidFill>
              </a:rPr>
              <a:t>(b)</a:t>
            </a:r>
            <a:r>
              <a:rPr lang="en-US" sz="1600" dirty="0">
                <a:solidFill>
                  <a:schemeClr val="tx1"/>
                </a:solidFill>
              </a:rPr>
              <a:t> </a:t>
            </a:r>
            <a:r>
              <a:rPr lang="en-US" sz="1600" i="1" dirty="0">
                <a:solidFill>
                  <a:schemeClr val="tx1"/>
                </a:solidFill>
              </a:rPr>
              <a:t>physalis</a:t>
            </a:r>
            <a:r>
              <a:rPr lang="en-US" sz="1600" dirty="0">
                <a:solidFill>
                  <a:schemeClr val="tx1"/>
                </a:solidFill>
              </a:rPr>
              <a:t>, known as the Portuguese man o‘ war and </a:t>
            </a:r>
            <a:r>
              <a:rPr lang="en-US" sz="1600" i="1" dirty="0">
                <a:solidFill>
                  <a:schemeClr val="tx1"/>
                </a:solidFill>
              </a:rPr>
              <a:t>Velella bae </a:t>
            </a:r>
            <a:r>
              <a:rPr lang="en-US" sz="1600" dirty="0">
                <a:solidFill>
                  <a:srgbClr val="72A510"/>
                </a:solidFill>
              </a:rPr>
              <a:t>(c)</a:t>
            </a:r>
            <a:r>
              <a:rPr lang="en-US" sz="1600" dirty="0">
                <a:solidFill>
                  <a:schemeClr val="tx1"/>
                </a:solidFill>
              </a:rPr>
              <a:t>, and the solitary polyp </a:t>
            </a:r>
            <a:r>
              <a:rPr lang="en-US" sz="1600" i="1" dirty="0">
                <a:solidFill>
                  <a:schemeClr val="tx1"/>
                </a:solidFill>
              </a:rPr>
              <a:t>Hydra</a:t>
            </a:r>
            <a:r>
              <a:rPr lang="en-US" sz="1600" dirty="0">
                <a:solidFill>
                  <a:schemeClr val="tx1"/>
                </a:solidFill>
              </a:rPr>
              <a:t> </a:t>
            </a:r>
            <a:r>
              <a:rPr lang="en-US" sz="1600" dirty="0">
                <a:solidFill>
                  <a:srgbClr val="72A510"/>
                </a:solidFill>
              </a:rPr>
              <a:t>(d)</a:t>
            </a:r>
            <a:r>
              <a:rPr lang="en-US" sz="1600" dirty="0">
                <a:solidFill>
                  <a:schemeClr val="tx1"/>
                </a:solidFill>
              </a:rPr>
              <a:t> have different body shapes but all belong to the family Hydrozoa. </a:t>
            </a:r>
          </a:p>
          <a:p>
            <a:r>
              <a:rPr lang="en-US" sz="1200" dirty="0">
                <a:solidFill>
                  <a:schemeClr val="tx1"/>
                </a:solidFill>
              </a:rPr>
              <a:t>(credit a: modification of work by Bernard </a:t>
            </a:r>
            <a:r>
              <a:rPr lang="en-US" sz="1200" dirty="0" err="1">
                <a:solidFill>
                  <a:schemeClr val="tx1"/>
                </a:solidFill>
              </a:rPr>
              <a:t>Picton</a:t>
            </a:r>
            <a:r>
              <a:rPr lang="en-US" sz="1200" dirty="0">
                <a:solidFill>
                  <a:schemeClr val="tx1"/>
                </a:solidFill>
              </a:rPr>
              <a:t>/Wikimedia Commons; credit b: modification of work by NOAA; scale-bar data from Matt Russell)</a:t>
            </a:r>
          </a:p>
        </p:txBody>
      </p:sp>
      <p:sp>
        <p:nvSpPr>
          <p:cNvPr id="5" name="Figure Number"/>
          <p:cNvSpPr>
            <a:spLocks noGrp="1"/>
          </p:cNvSpPr>
          <p:nvPr>
            <p:ph type="title"/>
          </p:nvPr>
        </p:nvSpPr>
        <p:spPr/>
        <p:txBody>
          <a:bodyPr>
            <a:normAutofit/>
          </a:bodyPr>
          <a:lstStyle/>
          <a:p>
            <a:r>
              <a:rPr lang="en-US" sz="2400" dirty="0">
                <a:solidFill>
                  <a:srgbClr val="6CB255"/>
                </a:solidFill>
              </a:rPr>
              <a:t>Figure 28.12</a:t>
            </a:r>
          </a:p>
        </p:txBody>
      </p:sp>
      <p:pic>
        <p:nvPicPr>
          <p:cNvPr id="7" name="Picture 6">
            <a:extLst>
              <a:ext uri="{FF2B5EF4-FFF2-40B4-BE49-F238E27FC236}">
                <a16:creationId xmlns:a16="http://schemas.microsoft.com/office/drawing/2014/main" id="{835D8E61-0D5B-724A-92D4-848FE6A2242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Photo a shows Tubularia indivisa, which has a body composed of branching polyps. Photo b shows a Portuguese Man O War, which has ribbon-like tentacles dangling from a clear, bulbous structure, resembling an inflated plastic bag. Photo c shows Velella bae, which resembles a flying saucer with a blue bottom and a clear, dome-shaped top. Photo d shows a hydra with long tentacles, extending from a tube-shaped body.">
            <a:extLst>
              <a:ext uri="{FF2B5EF4-FFF2-40B4-BE49-F238E27FC236}">
                <a16:creationId xmlns:a16="http://schemas.microsoft.com/office/drawing/2014/main" id="{CEE7174C-7E31-B5EE-4926-40D7A094AE2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7902" y="996343"/>
            <a:ext cx="5077467" cy="5368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509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F8B54900-37D6-45E8-9A30-0A0594D3DBAC}"/>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119937"/>
            <a:ext cx="8062912" cy="2313153"/>
          </a:xfrm>
        </p:spPr>
        <p:txBody>
          <a:bodyPr>
            <a:noAutofit/>
          </a:bodyPr>
          <a:lstStyle/>
          <a:p>
            <a:r>
              <a:rPr lang="en-US" sz="1600" dirty="0"/>
              <a:t>Flatworms exhibit significant diversity. </a:t>
            </a:r>
            <a:r>
              <a:rPr lang="en-US" sz="1600" dirty="0">
                <a:solidFill>
                  <a:srgbClr val="72A510"/>
                </a:solidFill>
              </a:rPr>
              <a:t>(a)</a:t>
            </a:r>
            <a:r>
              <a:rPr lang="en-US" sz="1600" dirty="0"/>
              <a:t> A blue Pseudoceros flatworm (</a:t>
            </a:r>
            <a:r>
              <a:rPr lang="en-US" sz="1600" i="1" dirty="0"/>
              <a:t>Pseudoceros </a:t>
            </a:r>
            <a:r>
              <a:rPr lang="en-US" sz="1600" i="1" dirty="0" err="1"/>
              <a:t>bifurcus</a:t>
            </a:r>
            <a:r>
              <a:rPr lang="en-US" sz="1600" dirty="0"/>
              <a:t>); </a:t>
            </a:r>
            <a:r>
              <a:rPr lang="en-US" sz="1600" dirty="0">
                <a:solidFill>
                  <a:srgbClr val="72A510"/>
                </a:solidFill>
              </a:rPr>
              <a:t>(b)</a:t>
            </a:r>
            <a:r>
              <a:rPr lang="en-US" sz="1600" dirty="0"/>
              <a:t> gold speckled flatworm (</a:t>
            </a:r>
            <a:r>
              <a:rPr lang="en-US" sz="1600" i="1" dirty="0" err="1"/>
              <a:t>Thysanozoon</a:t>
            </a:r>
            <a:r>
              <a:rPr lang="en-US" sz="1600" i="1" dirty="0"/>
              <a:t> </a:t>
            </a:r>
            <a:r>
              <a:rPr lang="en-US" sz="1600" i="1" dirty="0" err="1"/>
              <a:t>nigropapillosum</a:t>
            </a:r>
            <a:r>
              <a:rPr lang="en-US" sz="1600" dirty="0"/>
              <a:t>). </a:t>
            </a:r>
          </a:p>
          <a:p>
            <a:r>
              <a:rPr lang="en-US" sz="1200" dirty="0"/>
              <a:t>(credit a: modification of work by Stephen Childs; b: modification of work by </a:t>
            </a:r>
            <a:r>
              <a:rPr lang="en-US" sz="1200" dirty="0" err="1"/>
              <a:t>Pril</a:t>
            </a:r>
            <a:r>
              <a:rPr lang="en-US" sz="1200" dirty="0"/>
              <a:t> Fish)</a:t>
            </a:r>
            <a:endParaRPr lang="en-US" sz="1050" dirty="0"/>
          </a:p>
        </p:txBody>
      </p:sp>
      <p:sp>
        <p:nvSpPr>
          <p:cNvPr id="5" name="Figure Number"/>
          <p:cNvSpPr>
            <a:spLocks noGrp="1"/>
          </p:cNvSpPr>
          <p:nvPr>
            <p:ph type="title"/>
          </p:nvPr>
        </p:nvSpPr>
        <p:spPr/>
        <p:txBody>
          <a:bodyPr/>
          <a:lstStyle/>
          <a:p>
            <a:r>
              <a:rPr lang="en-US" dirty="0"/>
              <a:t>Figure 28.13</a:t>
            </a:r>
          </a:p>
        </p:txBody>
      </p:sp>
      <p:pic>
        <p:nvPicPr>
          <p:cNvPr id="9" name="Picture 8">
            <a:extLst>
              <a:ext uri="{FF2B5EF4-FFF2-40B4-BE49-F238E27FC236}">
                <a16:creationId xmlns:a16="http://schemas.microsoft.com/office/drawing/2014/main" id="{3E79DA84-8CCB-BC4C-9CD0-7D6DE0DE4C5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This image shows two flatworms with significant physical diversity.  One flatworm is brightly colored, and is long and tubular.  The other flatworm is broad, and flat, and a dark color.">
            <a:extLst>
              <a:ext uri="{FF2B5EF4-FFF2-40B4-BE49-F238E27FC236}">
                <a16:creationId xmlns:a16="http://schemas.microsoft.com/office/drawing/2014/main" id="{41DC6613-020B-EA5B-B208-8CDEFC459DE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3220" y="1231574"/>
            <a:ext cx="7966892" cy="2788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863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E05BE97-ACCF-45A2-A176-0F183EF8B6AD}"/>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766078"/>
            <a:ext cx="8062912" cy="1667011"/>
          </a:xfrm>
        </p:spPr>
        <p:txBody>
          <a:bodyPr>
            <a:normAutofit/>
          </a:bodyPr>
          <a:lstStyle/>
          <a:p>
            <a:r>
              <a:rPr lang="en-US" sz="1600" i="1" dirty="0"/>
              <a:t>Planaria</a:t>
            </a:r>
            <a:r>
              <a:rPr lang="en-US" sz="1600" dirty="0"/>
              <a:t>, a free-living flatworm, is a flatworm that has a gastrovascular cavity with one opening that serves as both mouth and anus. The excretory system is made up of flame cells and tubules connected to excretory pores on both sides of the body. The nervous system is composed of two interconnected nerve cords running the length of the body, with cerebral ganglia and eyespots at the anterior end.</a:t>
            </a:r>
            <a:endParaRPr lang="en-US" sz="1200" dirty="0"/>
          </a:p>
        </p:txBody>
      </p:sp>
      <p:sp>
        <p:nvSpPr>
          <p:cNvPr id="5" name="Figure Number"/>
          <p:cNvSpPr>
            <a:spLocks noGrp="1"/>
          </p:cNvSpPr>
          <p:nvPr>
            <p:ph type="title"/>
          </p:nvPr>
        </p:nvSpPr>
        <p:spPr/>
        <p:txBody>
          <a:bodyPr/>
          <a:lstStyle/>
          <a:p>
            <a:r>
              <a:rPr lang="en-US" dirty="0"/>
              <a:t>Figure 28.14</a:t>
            </a:r>
          </a:p>
        </p:txBody>
      </p:sp>
      <p:pic>
        <p:nvPicPr>
          <p:cNvPr id="9" name="Picture 8">
            <a:extLst>
              <a:ext uri="{FF2B5EF4-FFF2-40B4-BE49-F238E27FC236}">
                <a16:creationId xmlns:a16="http://schemas.microsoft.com/office/drawing/2014/main" id="{C8DE7A90-5C5A-6B45-9A21-ACAF92FA090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Illustration shows the digestive, nervous and excretory systems in a flat, worm-like planaria. The digestive system starts at the ventral mouth opening in the middle of the animal, and then extends to the head through the middle of the body, and toward the along the sides of the body. Many lateral branches occur along the digestive system. The nervous system has 2 cerebral ganglia at the eyes in the head, and 2 ventral nerve cords with transverse connections along the length of the body to the tail. The excretory system is arranged in 2 long mesh-like structures down each side of the body.">
            <a:extLst>
              <a:ext uri="{FF2B5EF4-FFF2-40B4-BE49-F238E27FC236}">
                <a16:creationId xmlns:a16="http://schemas.microsoft.com/office/drawing/2014/main" id="{430CF918-9CAD-98BD-D9E4-3B657799772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09892" y="1064116"/>
            <a:ext cx="6324216" cy="3538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49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sclaimer">
            <a:extLst>
              <a:ext uri="{FF2B5EF4-FFF2-40B4-BE49-F238E27FC236}">
                <a16:creationId xmlns:a16="http://schemas.microsoft.com/office/drawing/2014/main" id="{C8EF2EF1-884B-4A6E-8D45-D3FF3277F72D}"/>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6688476" y="900861"/>
            <a:ext cx="1831636" cy="5532229"/>
          </a:xfrm>
        </p:spPr>
        <p:txBody>
          <a:bodyPr>
            <a:noAutofit/>
          </a:bodyPr>
          <a:lstStyle/>
          <a:p>
            <a:r>
              <a:rPr lang="en-US" sz="1200" dirty="0"/>
              <a:t>(credit a: modification of work by Jan </a:t>
            </a:r>
            <a:r>
              <a:rPr lang="en-US" sz="1200" dirty="0" err="1"/>
              <a:t>Derk</a:t>
            </a:r>
            <a:r>
              <a:rPr lang="en-US" sz="1200" dirty="0"/>
              <a:t>; credit d: modification of work by CDC)</a:t>
            </a:r>
          </a:p>
        </p:txBody>
      </p:sp>
      <p:sp>
        <p:nvSpPr>
          <p:cNvPr id="5" name="Figure Number"/>
          <p:cNvSpPr>
            <a:spLocks noGrp="1"/>
          </p:cNvSpPr>
          <p:nvPr>
            <p:ph type="title"/>
          </p:nvPr>
        </p:nvSpPr>
        <p:spPr/>
        <p:txBody>
          <a:bodyPr/>
          <a:lstStyle/>
          <a:p>
            <a:r>
              <a:rPr lang="en-US" dirty="0"/>
              <a:t>Figure 28.15</a:t>
            </a:r>
          </a:p>
        </p:txBody>
      </p:sp>
      <p:pic>
        <p:nvPicPr>
          <p:cNvPr id="10" name="Picture 9">
            <a:extLst>
              <a:ext uri="{FF2B5EF4-FFF2-40B4-BE49-F238E27FC236}">
                <a16:creationId xmlns:a16="http://schemas.microsoft.com/office/drawing/2014/main" id="{D203ED8D-97FB-2448-B0C3-9620C9EF86E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Photo A shows a Bedford's flatworm from the class Turbellaria. The worm has the appearance of a fringed ribbon, black with pink stripes, swimming above the sand. Photo B shows a Dactylogyrus from the class Monogenea. The worm's body is a long, thin translucent oval with bulges at one end that give the appearance of a head. Three dark spots appear in the head, and four more dark spots three-quarters appear of the way down the body. Anchors that enable the worm to latch onto gills are located near these spots. Photo C shows a foot- shaped brown worm. Photo D shows a long, thin ribbon-like white worm.">
            <a:extLst>
              <a:ext uri="{FF2B5EF4-FFF2-40B4-BE49-F238E27FC236}">
                <a16:creationId xmlns:a16="http://schemas.microsoft.com/office/drawing/2014/main" id="{9E6CBFC4-116A-9B5B-D10C-2B13434EF11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9425" y="935400"/>
            <a:ext cx="6050369" cy="5362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719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The tapeworm life cycle begins when eggs or tapeworm segments, called proglottids, pass from human feces into the environment. Taenia saginata infects cattle and Taenia solium infects pigs when they eat contaminated vegetation. The embryo penetrates the animal intestinal wall and takes up residence in muscle tissue, where it transforms into the larval form. Humans who consume raw or undercooked infected meat become infected when the tapeworm attaches itself to the intestinal wall via suckers or hooks on the scolex, or head. The mature worm produces proglottids and eggs, which pass from the body in feces, completing the cycle.">
            <a:extLst>
              <a:ext uri="{FF2B5EF4-FFF2-40B4-BE49-F238E27FC236}">
                <a16:creationId xmlns:a16="http://schemas.microsoft.com/office/drawing/2014/main" id="{73F466E0-B753-43DB-6530-DF6150BDDD1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79509" y="1072382"/>
            <a:ext cx="6584982" cy="5189187"/>
          </a:xfrm>
          <a:prstGeom prst="rect">
            <a:avLst/>
          </a:prstGeom>
          <a:noFill/>
          <a:extLst>
            <a:ext uri="{909E8E84-426E-40DD-AFC4-6F175D3DCCD1}">
              <a14:hiddenFill xmlns:a14="http://schemas.microsoft.com/office/drawing/2010/main">
                <a:solidFill>
                  <a:srgbClr val="FFFFFF"/>
                </a:solidFill>
              </a14:hiddenFill>
            </a:ext>
          </a:extLst>
        </p:spPr>
      </p:pic>
      <p:sp>
        <p:nvSpPr>
          <p:cNvPr id="6" name="Disclaimer">
            <a:extLst>
              <a:ext uri="{FF2B5EF4-FFF2-40B4-BE49-F238E27FC236}">
                <a16:creationId xmlns:a16="http://schemas.microsoft.com/office/drawing/2014/main" id="{D3680A3D-809E-4FE1-BEA9-6A64F64C376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5" name="Figure Number"/>
          <p:cNvSpPr>
            <a:spLocks noGrp="1"/>
          </p:cNvSpPr>
          <p:nvPr>
            <p:ph type="title"/>
          </p:nvPr>
        </p:nvSpPr>
        <p:spPr/>
        <p:txBody>
          <a:bodyPr/>
          <a:lstStyle/>
          <a:p>
            <a:r>
              <a:rPr lang="en-US" dirty="0"/>
              <a:t>Figure 28.16</a:t>
            </a:r>
          </a:p>
        </p:txBody>
      </p:sp>
      <p:pic>
        <p:nvPicPr>
          <p:cNvPr id="10" name="Picture 9">
            <a:extLst>
              <a:ext uri="{FF2B5EF4-FFF2-40B4-BE49-F238E27FC236}">
                <a16:creationId xmlns:a16="http://schemas.microsoft.com/office/drawing/2014/main" id="{F31E3424-98C2-9446-97D0-1DE04922B60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2" name="Figure Legend">
            <a:extLst>
              <a:ext uri="{FF2B5EF4-FFF2-40B4-BE49-F238E27FC236}">
                <a16:creationId xmlns:a16="http://schemas.microsoft.com/office/drawing/2014/main" id="{73C5B161-121D-B7DA-2CD8-8DA666A4A1B8}"/>
              </a:ext>
            </a:extLst>
          </p:cNvPr>
          <p:cNvSpPr txBox="1">
            <a:spLocks/>
          </p:cNvSpPr>
          <p:nvPr/>
        </p:nvSpPr>
        <p:spPr>
          <a:xfrm>
            <a:off x="5139228" y="6011371"/>
            <a:ext cx="2768572" cy="283845"/>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200" dirty="0"/>
              <a:t>(credit: modification of work by CDC)</a:t>
            </a:r>
          </a:p>
        </p:txBody>
      </p:sp>
    </p:spTree>
    <p:extLst>
      <p:ext uri="{BB962C8B-B14F-4D97-AF65-F5344CB8AC3E}">
        <p14:creationId xmlns:p14="http://schemas.microsoft.com/office/powerpoint/2010/main" val="2816621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385113"/>
            <a:ext cx="7844319" cy="2149251"/>
          </a:xfrm>
        </p:spPr>
        <p:txBody>
          <a:bodyPr>
            <a:normAutofit/>
          </a:bodyPr>
          <a:lstStyle/>
          <a:p>
            <a:r>
              <a:rPr lang="en-US" sz="1600" dirty="0"/>
              <a:t>Shown are examples from two of the three classes of rotifer. </a:t>
            </a:r>
            <a:r>
              <a:rPr lang="en-US" sz="1600" dirty="0">
                <a:solidFill>
                  <a:srgbClr val="72A510"/>
                </a:solidFill>
              </a:rPr>
              <a:t>(a)</a:t>
            </a:r>
            <a:r>
              <a:rPr lang="en-US" sz="1600" dirty="0"/>
              <a:t> Species from the class </a:t>
            </a:r>
            <a:r>
              <a:rPr lang="en-US" sz="1600" dirty="0" err="1"/>
              <a:t>Bdelloidea</a:t>
            </a:r>
            <a:r>
              <a:rPr lang="en-US" sz="1600" dirty="0"/>
              <a:t> are characterized by a large corona. The whole animals in the center of this scanning electron micrograph are shown surrounded by several sets of jaws from the </a:t>
            </a:r>
            <a:r>
              <a:rPr lang="en-US" sz="1600" dirty="0" err="1"/>
              <a:t>mastax</a:t>
            </a:r>
            <a:r>
              <a:rPr lang="en-US" sz="1600" dirty="0"/>
              <a:t> of rotifers. </a:t>
            </a:r>
            <a:r>
              <a:rPr lang="en-US" sz="1600" dirty="0">
                <a:solidFill>
                  <a:srgbClr val="72A510"/>
                </a:solidFill>
              </a:rPr>
              <a:t>(b)</a:t>
            </a:r>
            <a:r>
              <a:rPr lang="en-US" sz="1600" dirty="0"/>
              <a:t> </a:t>
            </a:r>
            <a:r>
              <a:rPr lang="en-US" sz="1600" i="1" dirty="0" err="1"/>
              <a:t>Polyarthra</a:t>
            </a:r>
            <a:r>
              <a:rPr lang="en-US" sz="1600" dirty="0"/>
              <a:t>, from the largest rotifer class Monogononta, has a smaller corona than bdelloid rotifers, and a single gonad, which give the class its name. </a:t>
            </a:r>
          </a:p>
          <a:p>
            <a:r>
              <a:rPr lang="en-US" sz="1300" dirty="0"/>
              <a:t>(credit a: modification of work by Diego </a:t>
            </a:r>
            <a:r>
              <a:rPr lang="en-US" sz="1300" dirty="0" err="1"/>
              <a:t>Fontaneto</a:t>
            </a:r>
            <a:r>
              <a:rPr lang="en-US" sz="1300" dirty="0"/>
              <a:t>; credit b: modification of work by U.S. EPA; scale-bar data from Cory </a:t>
            </a:r>
            <a:r>
              <a:rPr lang="en-US" sz="1300" dirty="0" err="1"/>
              <a:t>Zanker</a:t>
            </a:r>
            <a:r>
              <a:rPr lang="en-US" sz="1300" dirty="0"/>
              <a:t>)</a:t>
            </a:r>
          </a:p>
        </p:txBody>
      </p:sp>
      <p:sp>
        <p:nvSpPr>
          <p:cNvPr id="5" name="Figure Number"/>
          <p:cNvSpPr>
            <a:spLocks noGrp="1"/>
          </p:cNvSpPr>
          <p:nvPr>
            <p:ph type="title"/>
          </p:nvPr>
        </p:nvSpPr>
        <p:spPr/>
        <p:txBody>
          <a:bodyPr/>
          <a:lstStyle/>
          <a:p>
            <a:r>
              <a:rPr lang="en-US" dirty="0"/>
              <a:t>Figure 28.17</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Scanning electron micrograph A shows rotifers from the class Bdelloidea, which have a long, tube-shaped body with a fringe surrounding the mouth. Light micrograph B shows that Polyarthra from the class Monogononta is shorter and wider than the bdelloid rotifers, with a smaller fringe.">
            <a:extLst>
              <a:ext uri="{FF2B5EF4-FFF2-40B4-BE49-F238E27FC236}">
                <a16:creationId xmlns:a16="http://schemas.microsoft.com/office/drawing/2014/main" id="{8BE08B1D-2F1E-85DB-1FAB-601ED58D56C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64336" y="1070219"/>
            <a:ext cx="6815328" cy="3145536"/>
          </a:xfrm>
          <a:prstGeom prst="rect">
            <a:avLst/>
          </a:prstGeom>
        </p:spPr>
      </p:pic>
    </p:spTree>
    <p:extLst>
      <p:ext uri="{BB962C8B-B14F-4D97-AF65-F5344CB8AC3E}">
        <p14:creationId xmlns:p14="http://schemas.microsoft.com/office/powerpoint/2010/main" val="3129268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5885979"/>
            <a:ext cx="7566917" cy="503433"/>
          </a:xfrm>
        </p:spPr>
        <p:txBody>
          <a:bodyPr>
            <a:normAutofit/>
          </a:bodyPr>
          <a:lstStyle/>
          <a:p>
            <a:r>
              <a:rPr lang="en-US" sz="1600" dirty="0">
                <a:solidFill>
                  <a:schemeClr val="tx1"/>
                </a:solidFill>
              </a:rPr>
              <a:t>This illustration shows the anatomy of a bdelloid rotifer.</a:t>
            </a:r>
          </a:p>
        </p:txBody>
      </p:sp>
      <p:sp>
        <p:nvSpPr>
          <p:cNvPr id="5" name="Figure Number"/>
          <p:cNvSpPr>
            <a:spLocks noGrp="1"/>
          </p:cNvSpPr>
          <p:nvPr>
            <p:ph type="title"/>
          </p:nvPr>
        </p:nvSpPr>
        <p:spPr/>
        <p:txBody>
          <a:bodyPr/>
          <a:lstStyle/>
          <a:p>
            <a:r>
              <a:rPr lang="en-US" dirty="0"/>
              <a:t>Figure 28.18</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The illustration shows long, tube-shaped animal with a crown-like corona on top. Cilia fringe the top of the corona. Between the two lobes of the corona is the mouth, which leads to the stomach, intestine, and anus. The mastax surround the mouth, and beneath the mastax is a digestive gland. The pseudocoel surrounds the stomach. At the bottom if the animal is a foot that stands on two toes.">
            <a:extLst>
              <a:ext uri="{FF2B5EF4-FFF2-40B4-BE49-F238E27FC236}">
                <a16:creationId xmlns:a16="http://schemas.microsoft.com/office/drawing/2014/main" id="{2A563045-B322-F09D-9F56-7B207A40509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804798" y="1063755"/>
            <a:ext cx="3534403" cy="4659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387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5189864"/>
            <a:ext cx="7844319" cy="1119938"/>
          </a:xfrm>
        </p:spPr>
        <p:txBody>
          <a:bodyPr>
            <a:normAutofit/>
          </a:bodyPr>
          <a:lstStyle/>
          <a:p>
            <a:r>
              <a:rPr lang="en-US" sz="1600" dirty="0"/>
              <a:t>The proboscis worm (</a:t>
            </a:r>
            <a:r>
              <a:rPr lang="en-US" sz="1600" i="1" dirty="0" err="1"/>
              <a:t>Parborlasia</a:t>
            </a:r>
            <a:r>
              <a:rPr lang="en-US" sz="1600" i="1" dirty="0"/>
              <a:t> </a:t>
            </a:r>
            <a:r>
              <a:rPr lang="en-US" sz="1600" i="1" dirty="0" err="1"/>
              <a:t>corrugatus</a:t>
            </a:r>
            <a:r>
              <a:rPr lang="en-US" sz="1600" dirty="0"/>
              <a:t>) is a scavenger that combs the sea floor for food. The species is a member of the phylum Nemertea. The specimen shown here was photographed in the Ross Sea, Antarctica. </a:t>
            </a:r>
          </a:p>
          <a:p>
            <a:r>
              <a:rPr lang="en-US" sz="1200" dirty="0"/>
              <a:t>(credit: Henry Kaiser, National Science Foundation)</a:t>
            </a:r>
          </a:p>
        </p:txBody>
      </p:sp>
      <p:sp>
        <p:nvSpPr>
          <p:cNvPr id="5" name="Figure Number"/>
          <p:cNvSpPr>
            <a:spLocks noGrp="1"/>
          </p:cNvSpPr>
          <p:nvPr>
            <p:ph type="title"/>
          </p:nvPr>
        </p:nvSpPr>
        <p:spPr/>
        <p:txBody>
          <a:bodyPr/>
          <a:lstStyle/>
          <a:p>
            <a:r>
              <a:rPr lang="en-US" dirty="0"/>
              <a:t>Figure 28.19</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The photo shows a worm that resembles intestines, sitting on the muddy ocean floor.  The worm is a long tubular creature whose body overlaps itself, and its surface appears to be twisted at parts.">
            <a:extLst>
              <a:ext uri="{FF2B5EF4-FFF2-40B4-BE49-F238E27FC236}">
                <a16:creationId xmlns:a16="http://schemas.microsoft.com/office/drawing/2014/main" id="{82ED19DF-AEF9-FFB9-8F42-2E3B7A6E7D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8776" y="1014040"/>
            <a:ext cx="5526448" cy="4144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129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3637052"/>
            <a:ext cx="7844319" cy="1366463"/>
          </a:xfrm>
        </p:spPr>
        <p:txBody>
          <a:bodyPr>
            <a:normAutofit/>
          </a:bodyPr>
          <a:lstStyle/>
          <a:p>
            <a:r>
              <a:rPr lang="en-US" sz="1600" dirty="0"/>
              <a:t>The anatomy of a Nemertean is shown.</a:t>
            </a:r>
            <a:endParaRPr lang="en-US" sz="1200" dirty="0"/>
          </a:p>
        </p:txBody>
      </p:sp>
      <p:sp>
        <p:nvSpPr>
          <p:cNvPr id="5" name="Figure Number"/>
          <p:cNvSpPr>
            <a:spLocks noGrp="1"/>
          </p:cNvSpPr>
          <p:nvPr>
            <p:ph type="title"/>
          </p:nvPr>
        </p:nvSpPr>
        <p:spPr/>
        <p:txBody>
          <a:bodyPr/>
          <a:lstStyle/>
          <a:p>
            <a:r>
              <a:rPr lang="en-US" dirty="0"/>
              <a:t>Figure 28.20</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The illustration shows worm-shaped animal with fringe-like sensory papillae at one end. The mouth, which is part way down the body, leads to a stomach and intestine, then empties into an anus at the far end. The cerebral ganglia are located above the mouth. Lateral nerve cords run down either side of the animal from the central ganglia. The proboscis is a long, thin structure inside a cavity called the rhynchocoel.">
            <a:extLst>
              <a:ext uri="{FF2B5EF4-FFF2-40B4-BE49-F238E27FC236}">
                <a16:creationId xmlns:a16="http://schemas.microsoft.com/office/drawing/2014/main" id="{A639ACEC-D0D2-9CA9-88ED-B87277B1842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418601" y="1640541"/>
            <a:ext cx="4306798" cy="1849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932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294598"/>
            <a:ext cx="7844319" cy="2015204"/>
          </a:xfrm>
        </p:spPr>
        <p:txBody>
          <a:bodyPr>
            <a:normAutofit/>
          </a:bodyPr>
          <a:lstStyle/>
          <a:p>
            <a:r>
              <a:rPr lang="en-US" sz="1600" dirty="0"/>
              <a:t>There are many species and variations of </a:t>
            </a:r>
            <a:r>
              <a:rPr lang="en-US" sz="1600" dirty="0" err="1"/>
              <a:t>molluscs</a:t>
            </a:r>
            <a:r>
              <a:rPr lang="en-US" sz="1600" dirty="0"/>
              <a:t>; this illustration shows the anatomy of an aquatic gastropod. In a terrestrial gastropod, the mantle cavity itself would serve as a respiratory organ.</a:t>
            </a:r>
            <a:endParaRPr lang="en-US" sz="1200" dirty="0"/>
          </a:p>
        </p:txBody>
      </p:sp>
      <p:sp>
        <p:nvSpPr>
          <p:cNvPr id="5" name="Figure Number"/>
          <p:cNvSpPr>
            <a:spLocks noGrp="1"/>
          </p:cNvSpPr>
          <p:nvPr>
            <p:ph type="title"/>
          </p:nvPr>
        </p:nvSpPr>
        <p:spPr/>
        <p:txBody>
          <a:bodyPr/>
          <a:lstStyle/>
          <a:p>
            <a:r>
              <a:rPr lang="en-US" dirty="0"/>
              <a:t>Figure 28.21</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illustration shows a cross-section of a snail. The body of the snail is called the visceral mass. The mouth leads to a crop, then to the stomach, which is toward the back of the animal. The intestines are located above the stomach. The intestines continue forward, and empty into a cavity above the front part of the visceral mass. Two nerve cords wrap around the esophagus and extend back along the bottom of the animal. The gill is located in the cavity in the shell, and connects to the heart in the visceral mass. The coelom is near the heart. The visceral mass is surrounded by a mantle. A shell covers the mantle.">
            <a:extLst>
              <a:ext uri="{FF2B5EF4-FFF2-40B4-BE49-F238E27FC236}">
                <a16:creationId xmlns:a16="http://schemas.microsoft.com/office/drawing/2014/main" id="{30B59816-87A6-4340-D670-D9113BB944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3623" y="1154104"/>
            <a:ext cx="4996754" cy="2887250"/>
          </a:xfrm>
          <a:prstGeom prst="rect">
            <a:avLst/>
          </a:prstGeom>
        </p:spPr>
      </p:pic>
    </p:spTree>
    <p:extLst>
      <p:ext uri="{BB962C8B-B14F-4D97-AF65-F5344CB8AC3E}">
        <p14:creationId xmlns:p14="http://schemas.microsoft.com/office/powerpoint/2010/main" val="723251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5024062"/>
            <a:ext cx="7844319" cy="1285739"/>
          </a:xfrm>
        </p:spPr>
        <p:txBody>
          <a:bodyPr>
            <a:normAutofit/>
          </a:bodyPr>
          <a:lstStyle/>
          <a:p>
            <a:r>
              <a:rPr lang="en-US" sz="1600" dirty="0"/>
              <a:t>This chiton from the class </a:t>
            </a:r>
            <a:r>
              <a:rPr lang="en-US" sz="1600" dirty="0" err="1"/>
              <a:t>Polyplacaphora</a:t>
            </a:r>
            <a:r>
              <a:rPr lang="en-US" sz="1600" dirty="0"/>
              <a:t> has the eight-plated shell for which its class is named. </a:t>
            </a:r>
          </a:p>
          <a:p>
            <a:r>
              <a:rPr lang="en-US" sz="1200" dirty="0"/>
              <a:t>(credit: Jerry </a:t>
            </a:r>
            <a:r>
              <a:rPr lang="en-US" sz="1200" dirty="0" err="1"/>
              <a:t>Kirkhart</a:t>
            </a:r>
            <a:r>
              <a:rPr lang="en-US" sz="1200" dirty="0"/>
              <a:t>)</a:t>
            </a:r>
            <a:endParaRPr lang="en-US" sz="1050" dirty="0"/>
          </a:p>
        </p:txBody>
      </p:sp>
      <p:sp>
        <p:nvSpPr>
          <p:cNvPr id="5" name="Figure Number"/>
          <p:cNvSpPr>
            <a:spLocks noGrp="1"/>
          </p:cNvSpPr>
          <p:nvPr>
            <p:ph type="title"/>
          </p:nvPr>
        </p:nvSpPr>
        <p:spPr/>
        <p:txBody>
          <a:bodyPr/>
          <a:lstStyle/>
          <a:p>
            <a:r>
              <a:rPr lang="en-US" dirty="0"/>
              <a:t>Figure 28.22</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The photo shows a chiton, which has an oval body with plate-like armor divided into segments.">
            <a:extLst>
              <a:ext uri="{FF2B5EF4-FFF2-40B4-BE49-F238E27FC236}">
                <a16:creationId xmlns:a16="http://schemas.microsoft.com/office/drawing/2014/main" id="{69D0C92C-0359-04B3-42F5-D367F7F2E9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8957" y="1114122"/>
            <a:ext cx="5766085" cy="3826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960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119938"/>
            <a:ext cx="7844319" cy="2189864"/>
          </a:xfrm>
        </p:spPr>
        <p:txBody>
          <a:bodyPr>
            <a:normAutofit/>
          </a:bodyPr>
          <a:lstStyle/>
          <a:p>
            <a:r>
              <a:rPr lang="en-US" sz="1600" dirty="0"/>
              <a:t>These mussels </a:t>
            </a:r>
            <a:r>
              <a:rPr lang="en-US" sz="1600" dirty="0">
                <a:solidFill>
                  <a:srgbClr val="72A510"/>
                </a:solidFill>
              </a:rPr>
              <a:t>(a)</a:t>
            </a:r>
            <a:r>
              <a:rPr lang="en-US" sz="1600" dirty="0"/>
              <a:t>, found in the intertidal zone in Cornwall, England, show the bivalve shell. The scallop </a:t>
            </a:r>
            <a:r>
              <a:rPr lang="en-US" sz="1600" i="1" dirty="0" err="1"/>
              <a:t>Argopecten</a:t>
            </a:r>
            <a:r>
              <a:rPr lang="en-US" sz="1600" i="1" dirty="0"/>
              <a:t> </a:t>
            </a:r>
            <a:r>
              <a:rPr lang="en-US" sz="1600" i="1" dirty="0" err="1"/>
              <a:t>irradians</a:t>
            </a:r>
            <a:r>
              <a:rPr lang="en-US" sz="1600" i="1" dirty="0"/>
              <a:t> </a:t>
            </a:r>
            <a:r>
              <a:rPr lang="en-US" sz="1600" dirty="0">
                <a:solidFill>
                  <a:srgbClr val="72A510"/>
                </a:solidFill>
              </a:rPr>
              <a:t>(b)</a:t>
            </a:r>
            <a:r>
              <a:rPr lang="en-US" sz="1600" dirty="0"/>
              <a:t> has a fluted shell and conspicuous eyespots. </a:t>
            </a:r>
          </a:p>
          <a:p>
            <a:r>
              <a:rPr lang="en-US" sz="1200" dirty="0"/>
              <a:t>(credit a: Mark A. Wilson; credit b: Rachael Norris and Marina </a:t>
            </a:r>
            <a:r>
              <a:rPr lang="en-US" sz="1200" dirty="0" err="1"/>
              <a:t>Freudzon</a:t>
            </a:r>
            <a:r>
              <a:rPr lang="en-US" sz="1200" dirty="0"/>
              <a:t>)</a:t>
            </a:r>
            <a:endParaRPr lang="en-US" sz="900" dirty="0"/>
          </a:p>
        </p:txBody>
      </p:sp>
      <p:sp>
        <p:nvSpPr>
          <p:cNvPr id="5" name="Figure Number"/>
          <p:cNvSpPr>
            <a:spLocks noGrp="1"/>
          </p:cNvSpPr>
          <p:nvPr>
            <p:ph type="title"/>
          </p:nvPr>
        </p:nvSpPr>
        <p:spPr/>
        <p:txBody>
          <a:bodyPr/>
          <a:lstStyle/>
          <a:p>
            <a:r>
              <a:rPr lang="en-US" dirty="0"/>
              <a:t>Figure 28.23</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The photo shows black and gray mussels clustered together. Image b is a scallop, with its eyespots clearly noticable along the edge of its mantle.">
            <a:extLst>
              <a:ext uri="{FF2B5EF4-FFF2-40B4-BE49-F238E27FC236}">
                <a16:creationId xmlns:a16="http://schemas.microsoft.com/office/drawing/2014/main" id="{C5BC643F-68E5-C190-8705-0C4394D32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544" y="1427658"/>
            <a:ext cx="8062912" cy="2579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72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119938"/>
            <a:ext cx="7844319" cy="2189864"/>
          </a:xfrm>
        </p:spPr>
        <p:txBody>
          <a:bodyPr>
            <a:normAutofit/>
          </a:bodyPr>
          <a:lstStyle/>
          <a:p>
            <a:r>
              <a:rPr lang="en-US" sz="1600" dirty="0"/>
              <a:t>Snails </a:t>
            </a:r>
            <a:r>
              <a:rPr lang="en-US" sz="1600" dirty="0">
                <a:solidFill>
                  <a:srgbClr val="72A510"/>
                </a:solidFill>
              </a:rPr>
              <a:t>(a)</a:t>
            </a:r>
            <a:r>
              <a:rPr lang="en-US" sz="1600" dirty="0"/>
              <a:t> and slugs </a:t>
            </a:r>
            <a:r>
              <a:rPr lang="en-US" sz="1600" dirty="0">
                <a:solidFill>
                  <a:srgbClr val="72A510"/>
                </a:solidFill>
              </a:rPr>
              <a:t>(b)</a:t>
            </a:r>
            <a:r>
              <a:rPr lang="en-US" sz="1600" dirty="0"/>
              <a:t> are both gastropods, but slugs lack a shell. </a:t>
            </a:r>
          </a:p>
          <a:p>
            <a:r>
              <a:rPr lang="en-US" sz="1200" dirty="0"/>
              <a:t>(credit a: modification of work by Murray Stevenson; credit b: modification of work by Rosendahl)</a:t>
            </a:r>
            <a:endParaRPr lang="en-US" sz="700" dirty="0"/>
          </a:p>
        </p:txBody>
      </p:sp>
      <p:sp>
        <p:nvSpPr>
          <p:cNvPr id="5" name="Figure Number"/>
          <p:cNvSpPr>
            <a:spLocks noGrp="1"/>
          </p:cNvSpPr>
          <p:nvPr>
            <p:ph type="title"/>
          </p:nvPr>
        </p:nvSpPr>
        <p:spPr/>
        <p:txBody>
          <a:bodyPr/>
          <a:lstStyle/>
          <a:p>
            <a:r>
              <a:rPr lang="en-US" dirty="0"/>
              <a:t>Figure 28.24</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3796" name="Picture 4" descr="The photo on the left shows a land snail with a coiled shell and long tentacles. The photo on the right shows a slug, which looks like a snail without a shell.">
            <a:extLst>
              <a:ext uri="{FF2B5EF4-FFF2-40B4-BE49-F238E27FC236}">
                <a16:creationId xmlns:a16="http://schemas.microsoft.com/office/drawing/2014/main" id="{77054A32-1932-C679-B931-173B35C8D7F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91042" y="1427658"/>
            <a:ext cx="6361916" cy="2653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235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286765"/>
            <a:ext cx="7844319" cy="2023037"/>
          </a:xfrm>
        </p:spPr>
        <p:txBody>
          <a:bodyPr>
            <a:normAutofit/>
          </a:bodyPr>
          <a:lstStyle/>
          <a:p>
            <a:r>
              <a:rPr lang="en-US" sz="1600" dirty="0"/>
              <a:t>During embryonic development of some gastropods, the visceral mass undergoes torsion, or counterclockwise rotation of the visceral anatomical features. As a result, the anus of the adult animal is located over the head. Although torsion is always counterclockwise, the shell may coil in either direction; thus coiling of a shell is NOT the same as torsion of the visceral mass.</a:t>
            </a:r>
            <a:endParaRPr lang="en-US" sz="700" dirty="0"/>
          </a:p>
        </p:txBody>
      </p:sp>
      <p:sp>
        <p:nvSpPr>
          <p:cNvPr id="5" name="Figure Number"/>
          <p:cNvSpPr>
            <a:spLocks noGrp="1"/>
          </p:cNvSpPr>
          <p:nvPr>
            <p:ph type="title"/>
          </p:nvPr>
        </p:nvSpPr>
        <p:spPr/>
        <p:txBody>
          <a:bodyPr/>
          <a:lstStyle/>
          <a:p>
            <a:r>
              <a:rPr lang="en-US" dirty="0"/>
              <a:t>Figure 28.25</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5842" name="Picture 2" descr="Illustration A shows a side view of a snail. The digestive system starts at the mouth, and continues to the stomach toward the back of the shell. The stomach empties into the intestines, which continue forward along the upper inside edge of the shell and end a cavity above the mouth. Illustration B shows a top view of a snail. From the mouth, the digestive tract curves toward the left, then hooks around to the right and goes back toward the front of the creature.">
            <a:extLst>
              <a:ext uri="{FF2B5EF4-FFF2-40B4-BE49-F238E27FC236}">
                <a16:creationId xmlns:a16="http://schemas.microsoft.com/office/drawing/2014/main" id="{09D5AC36-031C-CCF7-1425-AA9B635F473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05827" y="983053"/>
            <a:ext cx="4532345" cy="3262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829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The photo shows Conus on the sea floor. The shape of the shell resembles that of a pasta shell. A snout sticks out the front end.">
            <a:extLst>
              <a:ext uri="{FF2B5EF4-FFF2-40B4-BE49-F238E27FC236}">
                <a16:creationId xmlns:a16="http://schemas.microsoft.com/office/drawing/2014/main" id="{DECF95B0-249F-32F3-1D85-DA91556394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3113" y="983053"/>
            <a:ext cx="4837772" cy="3651538"/>
          </a:xfrm>
          <a:prstGeom prst="rect">
            <a:avLst/>
          </a:prstGeom>
          <a:noFill/>
          <a:extLst>
            <a:ext uri="{909E8E84-426E-40DD-AFC4-6F175D3DCCD1}">
              <a14:hiddenFill xmlns:a14="http://schemas.microsoft.com/office/drawing/2010/main">
                <a:solidFill>
                  <a:srgbClr val="FFFFFF"/>
                </a:solidFill>
              </a14:hiddenFill>
            </a:ext>
          </a:extLst>
        </p:spPr>
      </p:pic>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665413"/>
            <a:ext cx="7844319" cy="1675211"/>
          </a:xfrm>
        </p:spPr>
        <p:txBody>
          <a:bodyPr>
            <a:normAutofit/>
          </a:bodyPr>
          <a:lstStyle/>
          <a:p>
            <a:r>
              <a:rPr lang="en-US" sz="1600" dirty="0"/>
              <a:t>Members of the genus </a:t>
            </a:r>
            <a:r>
              <a:rPr lang="en-US" sz="1600" i="1" dirty="0"/>
              <a:t>Conus</a:t>
            </a:r>
            <a:r>
              <a:rPr lang="en-US" sz="1600" dirty="0"/>
              <a:t> produce neurotoxins that may one day have medical uses. The tube above the eyes is a siphon used both to circulate water over the gills and to sample the water for chemical evidence of prey nearby. Note the eyes below the siphon. The proboscis, through which the venomous harpoon is projected, is located between the eyes. </a:t>
            </a:r>
          </a:p>
          <a:p>
            <a:r>
              <a:rPr lang="en-US" sz="1200" dirty="0"/>
              <a:t>(credit: David Burdick, NOAA)</a:t>
            </a:r>
            <a:endParaRPr lang="en-US" sz="500" dirty="0"/>
          </a:p>
        </p:txBody>
      </p:sp>
      <p:sp>
        <p:nvSpPr>
          <p:cNvPr id="5" name="Figure Number"/>
          <p:cNvSpPr>
            <a:spLocks noGrp="1"/>
          </p:cNvSpPr>
          <p:nvPr>
            <p:ph type="title"/>
          </p:nvPr>
        </p:nvSpPr>
        <p:spPr/>
        <p:txBody>
          <a:bodyPr/>
          <a:lstStyle/>
          <a:p>
            <a:r>
              <a:rPr lang="en-US" dirty="0"/>
              <a:t>Figure 28.26</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841927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6801491" y="993327"/>
            <a:ext cx="1718621" cy="5347297"/>
          </a:xfrm>
        </p:spPr>
        <p:txBody>
          <a:bodyPr>
            <a:normAutofit/>
          </a:bodyPr>
          <a:lstStyle/>
          <a:p>
            <a:r>
              <a:rPr lang="en-US" sz="1600" dirty="0"/>
              <a:t>The </a:t>
            </a:r>
            <a:r>
              <a:rPr lang="en-US" sz="1600" dirty="0">
                <a:solidFill>
                  <a:srgbClr val="72A510"/>
                </a:solidFill>
              </a:rPr>
              <a:t>(a)</a:t>
            </a:r>
            <a:r>
              <a:rPr lang="en-US" sz="1600" dirty="0"/>
              <a:t> nautilus, </a:t>
            </a:r>
            <a:r>
              <a:rPr lang="en-US" sz="1600" dirty="0">
                <a:solidFill>
                  <a:srgbClr val="72A510"/>
                </a:solidFill>
              </a:rPr>
              <a:t>(b)</a:t>
            </a:r>
            <a:r>
              <a:rPr lang="en-US" sz="1600" dirty="0"/>
              <a:t> giant cuttlefish, </a:t>
            </a:r>
            <a:r>
              <a:rPr lang="en-US" sz="1600" dirty="0">
                <a:solidFill>
                  <a:srgbClr val="72A510"/>
                </a:solidFill>
              </a:rPr>
              <a:t>(c)</a:t>
            </a:r>
            <a:r>
              <a:rPr lang="en-US" sz="1600" dirty="0"/>
              <a:t> reef squid, and </a:t>
            </a:r>
            <a:r>
              <a:rPr lang="en-US" sz="1600" dirty="0">
                <a:solidFill>
                  <a:srgbClr val="72A510"/>
                </a:solidFill>
              </a:rPr>
              <a:t>(d)</a:t>
            </a:r>
            <a:r>
              <a:rPr lang="en-US" sz="1600" dirty="0"/>
              <a:t> blue-ring octopus are all members of the class Cephalopoda. </a:t>
            </a:r>
          </a:p>
          <a:p>
            <a:r>
              <a:rPr lang="en-US" sz="1200" dirty="0"/>
              <a:t>(credit a: modification of work by J. </a:t>
            </a:r>
            <a:r>
              <a:rPr lang="en-US" sz="1200" dirty="0" err="1"/>
              <a:t>Baecker</a:t>
            </a:r>
            <a:r>
              <a:rPr lang="en-US" sz="1200" dirty="0"/>
              <a:t>; credit b: modification of work by Adrian </a:t>
            </a:r>
            <a:r>
              <a:rPr lang="en-US" sz="1200" dirty="0" err="1"/>
              <a:t>Mohedano</a:t>
            </a:r>
            <a:r>
              <a:rPr lang="en-US" sz="1200" dirty="0"/>
              <a:t>; credit c: modification of work by Silke Baron; credit d: modification of work by Angell Williams)</a:t>
            </a:r>
          </a:p>
        </p:txBody>
      </p:sp>
      <p:sp>
        <p:nvSpPr>
          <p:cNvPr id="5" name="Figure Number"/>
          <p:cNvSpPr>
            <a:spLocks noGrp="1"/>
          </p:cNvSpPr>
          <p:nvPr>
            <p:ph type="title"/>
          </p:nvPr>
        </p:nvSpPr>
        <p:spPr/>
        <p:txBody>
          <a:bodyPr/>
          <a:lstStyle/>
          <a:p>
            <a:r>
              <a:rPr lang="en-US" dirty="0"/>
              <a:t>Figure 28.27</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9938" name="Picture 2" descr="Part a shows a nautilus with a coiled, brown-and-white striped shell. Tentacles stick out from the front end. Part b shows a cuttlefish with a squat body and short tentacles that blends into its surroundings. Part c shows a reef squid with an eye located behind its long beak. Long, thick tentacles project back from the body. Part d shows an octopus with bright blue rings all over its body.">
            <a:extLst>
              <a:ext uri="{FF2B5EF4-FFF2-40B4-BE49-F238E27FC236}">
                <a16:creationId xmlns:a16="http://schemas.microsoft.com/office/drawing/2014/main" id="{70DA8E5B-62E9-050E-AB76-24D49EBF598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7008" y="993327"/>
            <a:ext cx="6117491" cy="5273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2752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798031"/>
            <a:ext cx="7844319" cy="1542593"/>
          </a:xfrm>
        </p:spPr>
        <p:txBody>
          <a:bodyPr>
            <a:normAutofit/>
          </a:bodyPr>
          <a:lstStyle/>
          <a:p>
            <a:r>
              <a:rPr lang="en-US" sz="1600" i="1" dirty="0" err="1"/>
              <a:t>Antalis</a:t>
            </a:r>
            <a:r>
              <a:rPr lang="en-US" sz="1600" i="1" dirty="0"/>
              <a:t> vulgaris </a:t>
            </a:r>
            <a:r>
              <a:rPr lang="en-US" sz="1600" dirty="0"/>
              <a:t>shows the classic </a:t>
            </a:r>
            <a:r>
              <a:rPr lang="en-US" sz="1600" dirty="0" err="1"/>
              <a:t>Dentaliidae</a:t>
            </a:r>
            <a:r>
              <a:rPr lang="en-US" sz="1600" dirty="0"/>
              <a:t> shape that gives these animals their common name of “tusk shell.” </a:t>
            </a:r>
          </a:p>
          <a:p>
            <a:r>
              <a:rPr lang="en-US" sz="1200" dirty="0"/>
              <a:t>(credit: Georges </a:t>
            </a:r>
            <a:r>
              <a:rPr lang="en-US" sz="1200" dirty="0" err="1"/>
              <a:t>Jansoone</a:t>
            </a:r>
            <a:r>
              <a:rPr lang="en-US" sz="1200" dirty="0"/>
              <a:t>)</a:t>
            </a:r>
          </a:p>
        </p:txBody>
      </p:sp>
      <p:sp>
        <p:nvSpPr>
          <p:cNvPr id="5" name="Figure Number"/>
          <p:cNvSpPr>
            <a:spLocks noGrp="1"/>
          </p:cNvSpPr>
          <p:nvPr>
            <p:ph type="title"/>
          </p:nvPr>
        </p:nvSpPr>
        <p:spPr/>
        <p:txBody>
          <a:bodyPr/>
          <a:lstStyle/>
          <a:p>
            <a:r>
              <a:rPr lang="en-US" dirty="0"/>
              <a:t>Figure 28.28</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1986" name="Picture 2" descr="The photo shows white shells shaped like tusks; hollow tubes that taper from broad to thin.">
            <a:extLst>
              <a:ext uri="{FF2B5EF4-FFF2-40B4-BE49-F238E27FC236}">
                <a16:creationId xmlns:a16="http://schemas.microsoft.com/office/drawing/2014/main" id="{34AC7D06-EE60-ACE8-4D98-52D630AFDAB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07193" y="1054971"/>
            <a:ext cx="4729612" cy="3651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067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The clitellum is a swollen, smooth section of the earthworm.">
            <a:extLst>
              <a:ext uri="{FF2B5EF4-FFF2-40B4-BE49-F238E27FC236}">
                <a16:creationId xmlns:a16="http://schemas.microsoft.com/office/drawing/2014/main" id="{1CF9A08E-1A90-7F71-5D59-B8D21E86DAD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161567" y="1041622"/>
            <a:ext cx="4820864" cy="3615648"/>
          </a:xfrm>
          <a:prstGeom prst="rect">
            <a:avLst/>
          </a:prstGeom>
          <a:noFill/>
          <a:extLst>
            <a:ext uri="{909E8E84-426E-40DD-AFC4-6F175D3DCCD1}">
              <a14:hiddenFill xmlns:a14="http://schemas.microsoft.com/office/drawing/2010/main">
                <a:solidFill>
                  <a:srgbClr val="FFFFFF"/>
                </a:solidFill>
              </a14:hiddenFill>
            </a:ext>
          </a:extLst>
        </p:spPr>
      </p:pic>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798031"/>
            <a:ext cx="7844319" cy="1542593"/>
          </a:xfrm>
        </p:spPr>
        <p:txBody>
          <a:bodyPr>
            <a:normAutofit/>
          </a:bodyPr>
          <a:lstStyle/>
          <a:p>
            <a:r>
              <a:rPr lang="en-US" sz="1600" dirty="0"/>
              <a:t>The clitellum, seen here as a protruding segment with different coloration than the rest of the body, is a structure that aids in oligochaete reproduction. </a:t>
            </a:r>
          </a:p>
          <a:p>
            <a:r>
              <a:rPr lang="en-US" sz="1200" dirty="0"/>
              <a:t>(credit: Rob </a:t>
            </a:r>
            <a:r>
              <a:rPr lang="en-US" sz="1200" dirty="0" err="1"/>
              <a:t>Hille</a:t>
            </a:r>
            <a:r>
              <a:rPr lang="en-US" sz="1200" dirty="0"/>
              <a:t>)</a:t>
            </a:r>
            <a:endParaRPr lang="en-US" sz="1050" dirty="0"/>
          </a:p>
        </p:txBody>
      </p:sp>
      <p:sp>
        <p:nvSpPr>
          <p:cNvPr id="5" name="Figure Number"/>
          <p:cNvSpPr>
            <a:spLocks noGrp="1"/>
          </p:cNvSpPr>
          <p:nvPr>
            <p:ph type="title"/>
          </p:nvPr>
        </p:nvSpPr>
        <p:spPr/>
        <p:txBody>
          <a:bodyPr/>
          <a:lstStyle/>
          <a:p>
            <a:r>
              <a:rPr lang="en-US" dirty="0"/>
              <a:t>Figure 28.29</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816984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The illustration shows a cross-section of an annelid. The body is divided into segmented compartments. A U-shaped intestine runs through the middle of the compartments, and two ventral nerve cords run along the bottom. In each segment, the nerve cords are connected to each other. A dorsal blood vessel sits on top of the intestine, and a ventral blood vessel rests beneath it. Other vessels connect the dorsal and ventral vessels together. The nephridium is connected to the barrier separating the compartments, and consists of a long coil connected to a trumpet-like bell.">
            <a:extLst>
              <a:ext uri="{FF2B5EF4-FFF2-40B4-BE49-F238E27FC236}">
                <a16:creationId xmlns:a16="http://schemas.microsoft.com/office/drawing/2014/main" id="{EAD3311D-42D7-32D2-8992-9602529F261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161567" y="1242672"/>
            <a:ext cx="4820864" cy="3624510"/>
          </a:xfrm>
          <a:prstGeom prst="rect">
            <a:avLst/>
          </a:prstGeom>
          <a:noFill/>
          <a:extLst>
            <a:ext uri="{909E8E84-426E-40DD-AFC4-6F175D3DCCD1}">
              <a14:hiddenFill xmlns:a14="http://schemas.microsoft.com/office/drawing/2010/main">
                <a:solidFill>
                  <a:srgbClr val="FFFFFF"/>
                </a:solidFill>
              </a14:hiddenFill>
            </a:ext>
          </a:extLst>
        </p:spPr>
      </p:pic>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554804" y="4962418"/>
            <a:ext cx="7448765" cy="1378206"/>
          </a:xfrm>
        </p:spPr>
        <p:txBody>
          <a:bodyPr>
            <a:normAutofit/>
          </a:bodyPr>
          <a:lstStyle/>
          <a:p>
            <a:r>
              <a:rPr lang="en-US" sz="1600" dirty="0"/>
              <a:t>This schematic drawing shows the basic anatomy of annelids in a cross-sectional view.</a:t>
            </a:r>
            <a:endParaRPr lang="en-US" sz="1050" dirty="0"/>
          </a:p>
        </p:txBody>
      </p:sp>
      <p:sp>
        <p:nvSpPr>
          <p:cNvPr id="5" name="Figure Number"/>
          <p:cNvSpPr>
            <a:spLocks noGrp="1"/>
          </p:cNvSpPr>
          <p:nvPr>
            <p:ph type="title"/>
          </p:nvPr>
        </p:nvSpPr>
        <p:spPr/>
        <p:txBody>
          <a:bodyPr/>
          <a:lstStyle/>
          <a:p>
            <a:r>
              <a:rPr lang="en-US" dirty="0"/>
              <a:t>Figure 28.30</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708904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3597951"/>
            <a:ext cx="7844319" cy="2711851"/>
          </a:xfrm>
        </p:spPr>
        <p:txBody>
          <a:bodyPr>
            <a:normAutofit/>
          </a:bodyPr>
          <a:lstStyle/>
          <a:p>
            <a:r>
              <a:rPr lang="en-US" sz="1600" dirty="0"/>
              <a:t>The </a:t>
            </a:r>
            <a:r>
              <a:rPr lang="en-US" sz="1600" dirty="0">
                <a:solidFill>
                  <a:srgbClr val="72A510"/>
                </a:solidFill>
              </a:rPr>
              <a:t>(a)</a:t>
            </a:r>
            <a:r>
              <a:rPr lang="en-US" sz="1600" dirty="0"/>
              <a:t> earthworm, </a:t>
            </a:r>
            <a:r>
              <a:rPr lang="en-US" sz="1600" dirty="0">
                <a:solidFill>
                  <a:srgbClr val="72A510"/>
                </a:solidFill>
              </a:rPr>
              <a:t>(b)</a:t>
            </a:r>
            <a:r>
              <a:rPr lang="en-US" sz="1600" dirty="0"/>
              <a:t> leech, and </a:t>
            </a:r>
            <a:r>
              <a:rPr lang="en-US" sz="1600" dirty="0">
                <a:solidFill>
                  <a:srgbClr val="72A510"/>
                </a:solidFill>
              </a:rPr>
              <a:t>(c)</a:t>
            </a:r>
            <a:r>
              <a:rPr lang="en-US" sz="1600" dirty="0"/>
              <a:t> </a:t>
            </a:r>
            <a:r>
              <a:rPr lang="en-US" sz="1600" dirty="0" err="1"/>
              <a:t>featherduster</a:t>
            </a:r>
            <a:r>
              <a:rPr lang="en-US" sz="1600" dirty="0"/>
              <a:t> are all annelids. The earthworm and leech are oligochaetes, while the </a:t>
            </a:r>
            <a:r>
              <a:rPr lang="en-US" sz="1600" dirty="0" err="1"/>
              <a:t>featherduster</a:t>
            </a:r>
            <a:r>
              <a:rPr lang="en-US" sz="1600" dirty="0"/>
              <a:t> worm is a tube-dwelling filter-feeding </a:t>
            </a:r>
            <a:r>
              <a:rPr lang="en-US" sz="1600" dirty="0" err="1"/>
              <a:t>polychaete</a:t>
            </a:r>
            <a:r>
              <a:rPr lang="en-US" sz="1600" dirty="0"/>
              <a:t>. </a:t>
            </a:r>
          </a:p>
          <a:p>
            <a:r>
              <a:rPr lang="en-US" sz="1200" dirty="0"/>
              <a:t>(credit a: modification of work by S. Shepherd; credit b: modification of work by “Sarah G...”/Flickr; credit c: modification of work by Chris </a:t>
            </a:r>
            <a:r>
              <a:rPr lang="en-US" sz="1200" dirty="0" err="1"/>
              <a:t>Gotschalk</a:t>
            </a:r>
            <a:r>
              <a:rPr lang="en-US" sz="1200" dirty="0"/>
              <a:t>, NOAA)</a:t>
            </a:r>
            <a:endParaRPr lang="en-US" sz="500" dirty="0"/>
          </a:p>
        </p:txBody>
      </p:sp>
      <p:sp>
        <p:nvSpPr>
          <p:cNvPr id="5" name="Figure Number"/>
          <p:cNvSpPr>
            <a:spLocks noGrp="1"/>
          </p:cNvSpPr>
          <p:nvPr>
            <p:ph type="title"/>
          </p:nvPr>
        </p:nvSpPr>
        <p:spPr/>
        <p:txBody>
          <a:bodyPr/>
          <a:lstStyle/>
          <a:p>
            <a:r>
              <a:rPr lang="en-US" dirty="0"/>
              <a:t>Figure 28.31</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8130" name="Picture 2" descr="Part a shows an earthworm, and part b shows a large leech trying to latch onto a persons hand. Part c shows a worm on that is anchored to the ocean floor. Featherlike appendages extend from the tube like body.">
            <a:extLst>
              <a:ext uri="{FF2B5EF4-FFF2-40B4-BE49-F238E27FC236}">
                <a16:creationId xmlns:a16="http://schemas.microsoft.com/office/drawing/2014/main" id="{F45D8A29-2F97-DCCC-B148-DECC6BEEEDB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9928" y="1391698"/>
            <a:ext cx="8144143" cy="213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192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469258" y="982295"/>
            <a:ext cx="3674885" cy="4052041"/>
          </a:xfrm>
        </p:spPr>
        <p:txBody>
          <a:bodyPr>
            <a:normAutofit/>
          </a:bodyPr>
          <a:lstStyle/>
          <a:p>
            <a:r>
              <a:rPr lang="en-US" sz="1600" dirty="0">
                <a:solidFill>
                  <a:schemeClr val="tx1"/>
                </a:solidFill>
              </a:rPr>
              <a:t>Scanning electron micrograph shows </a:t>
            </a:r>
            <a:r>
              <a:rPr lang="en-US" sz="1600" dirty="0">
                <a:solidFill>
                  <a:srgbClr val="72A510"/>
                </a:solidFill>
              </a:rPr>
              <a:t>(a) </a:t>
            </a:r>
            <a:r>
              <a:rPr lang="en-US" sz="1600" dirty="0">
                <a:solidFill>
                  <a:schemeClr val="tx1"/>
                </a:solidFill>
              </a:rPr>
              <a:t>the soybean cyst nematode (</a:t>
            </a:r>
            <a:r>
              <a:rPr lang="en-US" sz="1600" i="1" dirty="0" err="1">
                <a:solidFill>
                  <a:schemeClr val="tx1"/>
                </a:solidFill>
              </a:rPr>
              <a:t>Heterodera</a:t>
            </a:r>
            <a:r>
              <a:rPr lang="en-US" sz="1600" i="1" dirty="0">
                <a:solidFill>
                  <a:schemeClr val="tx1"/>
                </a:solidFill>
              </a:rPr>
              <a:t> </a:t>
            </a:r>
            <a:r>
              <a:rPr lang="en-US" sz="1600" i="1" dirty="0" err="1">
                <a:solidFill>
                  <a:schemeClr val="tx1"/>
                </a:solidFill>
              </a:rPr>
              <a:t>glycines</a:t>
            </a:r>
            <a:r>
              <a:rPr lang="en-US" sz="1600" dirty="0">
                <a:solidFill>
                  <a:schemeClr val="tx1"/>
                </a:solidFill>
              </a:rPr>
              <a:t>) and a nematode egg. </a:t>
            </a:r>
            <a:r>
              <a:rPr lang="en-US" sz="1600" dirty="0">
                <a:solidFill>
                  <a:srgbClr val="72A510"/>
                </a:solidFill>
              </a:rPr>
              <a:t>(b)</a:t>
            </a:r>
            <a:r>
              <a:rPr lang="en-US" sz="1600" dirty="0">
                <a:solidFill>
                  <a:schemeClr val="tx1"/>
                </a:solidFill>
              </a:rPr>
              <a:t> A schematic representation shows the anatomy of a typical nematode. </a:t>
            </a:r>
          </a:p>
          <a:p>
            <a:r>
              <a:rPr lang="en-US" sz="1200" dirty="0">
                <a:solidFill>
                  <a:schemeClr val="tx1"/>
                </a:solidFill>
              </a:rPr>
              <a:t>(credit a: modification of work by USDA ARS; scale-bar data from Matt Russell)</a:t>
            </a:r>
            <a:endParaRPr lang="en-US" sz="1050" dirty="0">
              <a:solidFill>
                <a:schemeClr val="tx1"/>
              </a:solidFill>
            </a:endParaRPr>
          </a:p>
        </p:txBody>
      </p:sp>
      <p:sp>
        <p:nvSpPr>
          <p:cNvPr id="5" name="Figure Number"/>
          <p:cNvSpPr>
            <a:spLocks noGrp="1"/>
          </p:cNvSpPr>
          <p:nvPr>
            <p:ph type="title"/>
          </p:nvPr>
        </p:nvSpPr>
        <p:spPr/>
        <p:txBody>
          <a:bodyPr/>
          <a:lstStyle/>
          <a:p>
            <a:r>
              <a:rPr lang="en-US" dirty="0"/>
              <a:t>Figure 28.32</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0178" name="Picture 2" descr="(a) Photo a shows a worm-shaped nematode next to a capsule-shaped nematode egg. (b)The illustration shows a cross-section of a nematode, which has a mouth at one end and an anus at the other. The mouth connects to a pharynx, then to an intestine. Dorsal and ventral nerves run along the top and bottom of the animal and join ring-like head ganglia at the front end. Testes run alongside the intestine toward the back of the animal.">
            <a:extLst>
              <a:ext uri="{FF2B5EF4-FFF2-40B4-BE49-F238E27FC236}">
                <a16:creationId xmlns:a16="http://schemas.microsoft.com/office/drawing/2014/main" id="{DAF3FE25-9320-3A57-C37F-75D2464715C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7546" y="1050190"/>
            <a:ext cx="3536295" cy="5233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979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3990301"/>
            <a:ext cx="7844319" cy="2097398"/>
          </a:xfrm>
        </p:spPr>
        <p:txBody>
          <a:bodyPr>
            <a:normAutofit/>
          </a:bodyPr>
          <a:lstStyle/>
          <a:p>
            <a:r>
              <a:rPr lang="en-US" sz="1600" dirty="0">
                <a:solidFill>
                  <a:srgbClr val="72A510"/>
                </a:solidFill>
              </a:rPr>
              <a:t>(a)</a:t>
            </a:r>
            <a:r>
              <a:rPr lang="en-US" sz="1600" dirty="0"/>
              <a:t> This light micrograph shows the bodies of a group of roundworms. These hermaphrodites consist of exactly 959 cells. </a:t>
            </a:r>
            <a:r>
              <a:rPr lang="en-US" sz="1600" dirty="0">
                <a:solidFill>
                  <a:srgbClr val="72A510"/>
                </a:solidFill>
              </a:rPr>
              <a:t>(b)</a:t>
            </a:r>
            <a:r>
              <a:rPr lang="en-US" sz="1600" dirty="0"/>
              <a:t> The life cycle of </a:t>
            </a:r>
            <a:r>
              <a:rPr lang="en-US" sz="1600" i="1" dirty="0"/>
              <a:t>C. elegans </a:t>
            </a:r>
            <a:r>
              <a:rPr lang="en-US" sz="1600" dirty="0"/>
              <a:t>has four juvenile stages (L1 through L4) and an adult stage. Under ideal conditions, the nematode spends a set amount of time at each juvenile stage, but under stressful conditions, it may enter a </a:t>
            </a:r>
            <a:r>
              <a:rPr lang="en-US" sz="1600" i="1" dirty="0" err="1"/>
              <a:t>dauer</a:t>
            </a:r>
            <a:r>
              <a:rPr lang="en-US" sz="1600" i="1" dirty="0"/>
              <a:t> state</a:t>
            </a:r>
            <a:r>
              <a:rPr lang="en-US" sz="1600" dirty="0"/>
              <a:t> that does not age significantly and is somewhat analogous to the diapausing state of some insects. </a:t>
            </a:r>
          </a:p>
          <a:p>
            <a:r>
              <a:rPr lang="en-US" sz="1200" dirty="0"/>
              <a:t>(credit a: modification of work by “</a:t>
            </a:r>
            <a:r>
              <a:rPr lang="en-US" sz="1200" dirty="0" err="1"/>
              <a:t>snickclunk</a:t>
            </a:r>
            <a:r>
              <a:rPr lang="en-US" sz="1200" dirty="0"/>
              <a:t>”/Flickr: credit b: modification of work by NIDDK, NIH; scale-bar data from Matt Russell)</a:t>
            </a:r>
            <a:endParaRPr lang="en-US" sz="300" dirty="0"/>
          </a:p>
        </p:txBody>
      </p:sp>
      <p:sp>
        <p:nvSpPr>
          <p:cNvPr id="5" name="Figure Number"/>
          <p:cNvSpPr>
            <a:spLocks noGrp="1"/>
          </p:cNvSpPr>
          <p:nvPr>
            <p:ph type="title"/>
          </p:nvPr>
        </p:nvSpPr>
        <p:spPr/>
        <p:txBody>
          <a:bodyPr/>
          <a:lstStyle/>
          <a:p>
            <a:r>
              <a:rPr lang="en-US" dirty="0"/>
              <a:t>Figure 28.33</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2226" name="Picture 2" descr="Photo (a) shows transparent worm about a millimeter in length. Illustration (b) shows the life cycle of C. elegans, which begins when the egg hatches, releasing a L1 juvenile. After 12 hours the L1 juvenile transforms into an L2 juvenile. After 7 hours the L2 juvenile transforms into an L3 juvenile. After another 7 hours the L3 juvenile transforms into an L4 juvenile. After 9 hours the L4 juvenile transforms into an adult. The hermaphroditic adult mates with another adult to produce fertilized eggs which hatch, completing the cycle.">
            <a:extLst>
              <a:ext uri="{FF2B5EF4-FFF2-40B4-BE49-F238E27FC236}">
                <a16:creationId xmlns:a16="http://schemas.microsoft.com/office/drawing/2014/main" id="{5967948E-2DD8-6E7A-ABAE-B293E8EB55F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1110" y="1208818"/>
            <a:ext cx="7561780" cy="2633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476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Part B shows the life cycle of the guinea worm, which begins when a person drinks unfiltered water containing copepods infected with guinea worm larvae. Larvae, which are released when the copepods die, penetrate the wall of the stomach and intestine. The worms mature and reproduce. Fertilized females migrate to the surface of the skin, where they discharge larvae into the water. Copepods consume the larvae. The copepods are consumed by humans, completing the cycle. About a year after infection, the female worm emerges from the skin.">
            <a:extLst>
              <a:ext uri="{FF2B5EF4-FFF2-40B4-BE49-F238E27FC236}">
                <a16:creationId xmlns:a16="http://schemas.microsoft.com/office/drawing/2014/main" id="{73F9CC28-A542-BD11-F4F0-0240D0B734ED}"/>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33556"/>
          <a:stretch/>
        </p:blipFill>
        <p:spPr bwMode="auto">
          <a:xfrm>
            <a:off x="3044278" y="1050026"/>
            <a:ext cx="5475834" cy="4214993"/>
          </a:xfrm>
          <a:prstGeom prst="rect">
            <a:avLst/>
          </a:prstGeom>
          <a:noFill/>
          <a:extLst>
            <a:ext uri="{909E8E84-426E-40DD-AFC4-6F175D3DCCD1}">
              <a14:hiddenFill xmlns:a14="http://schemas.microsoft.com/office/drawing/2010/main">
                <a:solidFill>
                  <a:srgbClr val="FFFFFF"/>
                </a:solidFill>
              </a14:hiddenFill>
            </a:ext>
          </a:extLst>
        </p:spPr>
      </p:pic>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5" name="Figure Number"/>
          <p:cNvSpPr>
            <a:spLocks noGrp="1"/>
          </p:cNvSpPr>
          <p:nvPr>
            <p:ph type="title"/>
          </p:nvPr>
        </p:nvSpPr>
        <p:spPr/>
        <p:txBody>
          <a:bodyPr/>
          <a:lstStyle/>
          <a:p>
            <a:r>
              <a:rPr lang="en-US" dirty="0"/>
              <a:t>Figure 28.34</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4276" name="Picture 4" descr="Part A shows an ankle with a guinea worm extending from a blister. The end of the worm is wrapped around a stick.">
            <a:extLst>
              <a:ext uri="{FF2B5EF4-FFF2-40B4-BE49-F238E27FC236}">
                <a16:creationId xmlns:a16="http://schemas.microsoft.com/office/drawing/2014/main" id="{DEDEA080-A56F-875E-5CBC-970CBCB46311}"/>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23510" r="23321" b="68421"/>
          <a:stretch/>
        </p:blipFill>
        <p:spPr bwMode="auto">
          <a:xfrm>
            <a:off x="457200" y="1050026"/>
            <a:ext cx="2399066" cy="1650733"/>
          </a:xfrm>
          <a:prstGeom prst="rect">
            <a:avLst/>
          </a:prstGeom>
          <a:noFill/>
          <a:extLst>
            <a:ext uri="{909E8E84-426E-40DD-AFC4-6F175D3DCCD1}">
              <a14:hiddenFill xmlns:a14="http://schemas.microsoft.com/office/drawing/2010/main">
                <a:solidFill>
                  <a:srgbClr val="FFFFFF"/>
                </a:solidFill>
              </a14:hiddenFill>
            </a:ext>
          </a:extLst>
        </p:spPr>
      </p:pic>
      <p:sp>
        <p:nvSpPr>
          <p:cNvPr id="2" name="Figure Legend">
            <a:extLst>
              <a:ext uri="{FF2B5EF4-FFF2-40B4-BE49-F238E27FC236}">
                <a16:creationId xmlns:a16="http://schemas.microsoft.com/office/drawing/2014/main" id="{229F5CE3-3304-BCD2-4A4F-59731CEE326A}"/>
              </a:ext>
            </a:extLst>
          </p:cNvPr>
          <p:cNvSpPr txBox="1">
            <a:spLocks/>
          </p:cNvSpPr>
          <p:nvPr/>
        </p:nvSpPr>
        <p:spPr>
          <a:xfrm>
            <a:off x="457200" y="2792172"/>
            <a:ext cx="2911641" cy="2857857"/>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600" dirty="0">
                <a:solidFill>
                  <a:schemeClr val="tx1"/>
                </a:solidFill>
              </a:rPr>
              <a:t>The guinea worm Dracunculus medinensis infects about 3.5 million people annually, mostly in Africa. </a:t>
            </a:r>
            <a:r>
              <a:rPr lang="en-US" sz="1600" dirty="0">
                <a:solidFill>
                  <a:srgbClr val="72A510"/>
                </a:solidFill>
              </a:rPr>
              <a:t>(a) </a:t>
            </a:r>
            <a:r>
              <a:rPr lang="en-US" sz="1600" dirty="0">
                <a:solidFill>
                  <a:schemeClr val="tx1"/>
                </a:solidFill>
              </a:rPr>
              <a:t>Here, the worm is wrapped around a stick so it can be slowly extracted. </a:t>
            </a:r>
            <a:r>
              <a:rPr lang="en-US" sz="1600" dirty="0">
                <a:solidFill>
                  <a:srgbClr val="72A510"/>
                </a:solidFill>
              </a:rPr>
              <a:t>(b) </a:t>
            </a:r>
            <a:r>
              <a:rPr lang="en-US" sz="1600" dirty="0">
                <a:solidFill>
                  <a:schemeClr val="tx1"/>
                </a:solidFill>
              </a:rPr>
              <a:t>Infection occurs when people consume water contaminated by infected copepods, but this</a:t>
            </a:r>
          </a:p>
        </p:txBody>
      </p:sp>
      <p:sp>
        <p:nvSpPr>
          <p:cNvPr id="8" name="Figure Legend">
            <a:extLst>
              <a:ext uri="{FF2B5EF4-FFF2-40B4-BE49-F238E27FC236}">
                <a16:creationId xmlns:a16="http://schemas.microsoft.com/office/drawing/2014/main" id="{3C6BECDE-9EA0-1699-387D-BEE401E8A840}"/>
              </a:ext>
            </a:extLst>
          </p:cNvPr>
          <p:cNvSpPr txBox="1">
            <a:spLocks/>
          </p:cNvSpPr>
          <p:nvPr/>
        </p:nvSpPr>
        <p:spPr>
          <a:xfrm>
            <a:off x="457201" y="5245768"/>
            <a:ext cx="7589520" cy="1168071"/>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600" dirty="0">
                <a:solidFill>
                  <a:schemeClr val="tx1"/>
                </a:solidFill>
              </a:rPr>
              <a:t>can easily be prevented by simple filtration systems. </a:t>
            </a:r>
          </a:p>
          <a:p>
            <a:r>
              <a:rPr lang="en-US" sz="1200" dirty="0">
                <a:solidFill>
                  <a:schemeClr val="tx1"/>
                </a:solidFill>
              </a:rPr>
              <a:t>(credit: modification of work by CDC)</a:t>
            </a:r>
            <a:endParaRPr lang="en-US" sz="100" dirty="0">
              <a:solidFill>
                <a:schemeClr val="tx1"/>
              </a:solidFill>
            </a:endParaRPr>
          </a:p>
        </p:txBody>
      </p:sp>
    </p:spTree>
    <p:extLst>
      <p:ext uri="{BB962C8B-B14F-4D97-AF65-F5344CB8AC3E}">
        <p14:creationId xmlns:p14="http://schemas.microsoft.com/office/powerpoint/2010/main" val="1940426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4754879"/>
            <a:ext cx="7844319" cy="1332819"/>
          </a:xfrm>
        </p:spPr>
        <p:txBody>
          <a:bodyPr>
            <a:normAutofit/>
          </a:bodyPr>
          <a:lstStyle/>
          <a:p>
            <a:r>
              <a:rPr lang="en-US" sz="1600" dirty="0">
                <a:solidFill>
                  <a:schemeClr val="tx1"/>
                </a:solidFill>
              </a:rPr>
              <a:t>Scanning </a:t>
            </a:r>
            <a:r>
              <a:rPr lang="en-US" sz="1600" dirty="0" err="1">
                <a:solidFill>
                  <a:schemeClr val="tx1"/>
                </a:solidFill>
              </a:rPr>
              <a:t>electronmicrograph</a:t>
            </a:r>
            <a:r>
              <a:rPr lang="en-US" sz="1600" dirty="0">
                <a:solidFill>
                  <a:schemeClr val="tx1"/>
                </a:solidFill>
              </a:rPr>
              <a:t> of </a:t>
            </a:r>
            <a:r>
              <a:rPr lang="en-US" sz="1600" i="1" dirty="0" err="1">
                <a:solidFill>
                  <a:schemeClr val="tx1"/>
                </a:solidFill>
              </a:rPr>
              <a:t>Milnesium</a:t>
            </a:r>
            <a:r>
              <a:rPr lang="en-US" sz="1600" i="1" dirty="0">
                <a:solidFill>
                  <a:schemeClr val="tx1"/>
                </a:solidFill>
              </a:rPr>
              <a:t> </a:t>
            </a:r>
            <a:r>
              <a:rPr lang="en-US" sz="1600" i="1" dirty="0" err="1">
                <a:solidFill>
                  <a:schemeClr val="tx1"/>
                </a:solidFill>
              </a:rPr>
              <a:t>tardigradum</a:t>
            </a:r>
            <a:r>
              <a:rPr lang="en-US" sz="1600" dirty="0">
                <a:solidFill>
                  <a:schemeClr val="tx1"/>
                </a:solidFill>
              </a:rPr>
              <a:t>. </a:t>
            </a:r>
          </a:p>
          <a:p>
            <a:r>
              <a:rPr lang="en-US" sz="1200" dirty="0">
                <a:solidFill>
                  <a:schemeClr val="tx1"/>
                </a:solidFill>
              </a:rPr>
              <a:t>(credit: </a:t>
            </a:r>
            <a:r>
              <a:rPr lang="en-US" sz="1200" dirty="0" err="1">
                <a:solidFill>
                  <a:schemeClr val="tx1"/>
                </a:solidFill>
              </a:rPr>
              <a:t>Schokraie</a:t>
            </a:r>
            <a:r>
              <a:rPr lang="en-US" sz="1200" dirty="0">
                <a:solidFill>
                  <a:schemeClr val="tx1"/>
                </a:solidFill>
              </a:rPr>
              <a:t> E, </a:t>
            </a:r>
            <a:r>
              <a:rPr lang="en-US" sz="1200" dirty="0" err="1">
                <a:solidFill>
                  <a:schemeClr val="tx1"/>
                </a:solidFill>
              </a:rPr>
              <a:t>Warnken</a:t>
            </a:r>
            <a:r>
              <a:rPr lang="en-US" sz="1200" dirty="0">
                <a:solidFill>
                  <a:schemeClr val="tx1"/>
                </a:solidFill>
              </a:rPr>
              <a:t> U, </a:t>
            </a:r>
            <a:r>
              <a:rPr lang="en-US" sz="1200" dirty="0" err="1">
                <a:solidFill>
                  <a:schemeClr val="tx1"/>
                </a:solidFill>
              </a:rPr>
              <a:t>Hotz-Wagenblatt</a:t>
            </a:r>
            <a:r>
              <a:rPr lang="en-US" sz="1200" dirty="0">
                <a:solidFill>
                  <a:schemeClr val="tx1"/>
                </a:solidFill>
              </a:rPr>
              <a:t> A, </a:t>
            </a:r>
            <a:r>
              <a:rPr lang="en-US" sz="1200" dirty="0" err="1">
                <a:solidFill>
                  <a:schemeClr val="tx1"/>
                </a:solidFill>
              </a:rPr>
              <a:t>Grohme</a:t>
            </a:r>
            <a:r>
              <a:rPr lang="en-US" sz="1200" dirty="0">
                <a:solidFill>
                  <a:schemeClr val="tx1"/>
                </a:solidFill>
              </a:rPr>
              <a:t> MA, </a:t>
            </a:r>
            <a:r>
              <a:rPr lang="en-US" sz="1200" dirty="0" err="1">
                <a:solidFill>
                  <a:schemeClr val="tx1"/>
                </a:solidFill>
              </a:rPr>
              <a:t>Hengherr</a:t>
            </a:r>
            <a:r>
              <a:rPr lang="en-US" sz="1200" dirty="0">
                <a:solidFill>
                  <a:schemeClr val="tx1"/>
                </a:solidFill>
              </a:rPr>
              <a:t> S, et al. (2012) -https://</a:t>
            </a:r>
            <a:r>
              <a:rPr lang="en-US" sz="1200" dirty="0" err="1">
                <a:solidFill>
                  <a:schemeClr val="tx1"/>
                </a:solidFill>
              </a:rPr>
              <a:t>commons.wikimedia.org</a:t>
            </a:r>
            <a:r>
              <a:rPr lang="en-US" sz="1200" dirty="0">
                <a:solidFill>
                  <a:schemeClr val="tx1"/>
                </a:solidFill>
              </a:rPr>
              <a:t>/w/</a:t>
            </a:r>
            <a:r>
              <a:rPr lang="en-US" sz="1200" dirty="0" err="1">
                <a:solidFill>
                  <a:schemeClr val="tx1"/>
                </a:solidFill>
              </a:rPr>
              <a:t>index.php?curid</a:t>
            </a:r>
            <a:r>
              <a:rPr lang="en-US" sz="1200" dirty="0">
                <a:solidFill>
                  <a:schemeClr val="tx1"/>
                </a:solidFill>
              </a:rPr>
              <a:t>=22716809)</a:t>
            </a:r>
          </a:p>
        </p:txBody>
      </p:sp>
      <p:sp>
        <p:nvSpPr>
          <p:cNvPr id="5" name="Figure Number"/>
          <p:cNvSpPr>
            <a:spLocks noGrp="1"/>
          </p:cNvSpPr>
          <p:nvPr>
            <p:ph type="title"/>
          </p:nvPr>
        </p:nvSpPr>
        <p:spPr/>
        <p:txBody>
          <a:bodyPr/>
          <a:lstStyle/>
          <a:p>
            <a:r>
              <a:rPr lang="en-US" dirty="0"/>
              <a:t>Figure 28.35</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6322" name="Picture 2" descr="The image displays an electron micrgraph of a water bear, or tardigrade.">
            <a:extLst>
              <a:ext uri="{FF2B5EF4-FFF2-40B4-BE49-F238E27FC236}">
                <a16:creationId xmlns:a16="http://schemas.microsoft.com/office/drawing/2014/main" id="{C3FAF2A3-70D2-CE87-6FEC-DFB61714EAA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25192" y="1066223"/>
            <a:ext cx="4693615" cy="360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5209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4610501"/>
            <a:ext cx="7844319" cy="1477197"/>
          </a:xfrm>
        </p:spPr>
        <p:txBody>
          <a:bodyPr>
            <a:normAutofit/>
          </a:bodyPr>
          <a:lstStyle/>
          <a:p>
            <a:r>
              <a:rPr lang="en-US" sz="1600" dirty="0">
                <a:solidFill>
                  <a:schemeClr val="tx1"/>
                </a:solidFill>
              </a:rPr>
              <a:t>Trilobites, like the one in this fossil, are an extinct group of arthropods. Their name “trilobite” refers to the three longitudinal lobes making up the body: right pleural lobe, axial lobe, and left pleural lobe.</a:t>
            </a:r>
          </a:p>
          <a:p>
            <a:r>
              <a:rPr lang="en-US" sz="1200" dirty="0">
                <a:solidFill>
                  <a:schemeClr val="tx1"/>
                </a:solidFill>
              </a:rPr>
              <a:t>(credit: Kevin Walsh)</a:t>
            </a:r>
          </a:p>
        </p:txBody>
      </p:sp>
      <p:sp>
        <p:nvSpPr>
          <p:cNvPr id="5" name="Figure Number"/>
          <p:cNvSpPr>
            <a:spLocks noGrp="1"/>
          </p:cNvSpPr>
          <p:nvPr>
            <p:ph type="title"/>
          </p:nvPr>
        </p:nvSpPr>
        <p:spPr/>
        <p:txBody>
          <a:bodyPr/>
          <a:lstStyle/>
          <a:p>
            <a:r>
              <a:rPr lang="en-US" dirty="0"/>
              <a:t>Figure 28.36</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8370" name="Picture 2" descr="The fossilized trilobite resembles a footprint, with a rounded front end and ridges extending across the body.">
            <a:extLst>
              <a:ext uri="{FF2B5EF4-FFF2-40B4-BE49-F238E27FC236}">
                <a16:creationId xmlns:a16="http://schemas.microsoft.com/office/drawing/2014/main" id="{69D53AA5-DD68-6D10-A52D-F4CA37701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111" y="1116810"/>
            <a:ext cx="5437204" cy="3358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787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4235115"/>
            <a:ext cx="7844319" cy="1918842"/>
          </a:xfrm>
        </p:spPr>
        <p:txBody>
          <a:bodyPr>
            <a:normAutofit/>
          </a:bodyPr>
          <a:lstStyle/>
          <a:p>
            <a:r>
              <a:rPr lang="en-US" sz="1600" dirty="0">
                <a:solidFill>
                  <a:schemeClr val="tx1"/>
                </a:solidFill>
              </a:rPr>
              <a:t>The book lungs of </a:t>
            </a:r>
            <a:r>
              <a:rPr lang="en-US" sz="1600" dirty="0">
                <a:solidFill>
                  <a:srgbClr val="72A510"/>
                </a:solidFill>
              </a:rPr>
              <a:t>(a)</a:t>
            </a:r>
            <a:r>
              <a:rPr lang="en-US" sz="1600" dirty="0">
                <a:solidFill>
                  <a:schemeClr val="tx1"/>
                </a:solidFill>
              </a:rPr>
              <a:t> arachnids are made up of alternating air pockets and hemocoel tissue shaped like a stack of books (hence the name, “book lung”). The book gills of </a:t>
            </a:r>
            <a:r>
              <a:rPr lang="en-US" sz="1600" dirty="0">
                <a:solidFill>
                  <a:srgbClr val="72A510"/>
                </a:solidFill>
              </a:rPr>
              <a:t>(b)</a:t>
            </a:r>
            <a:r>
              <a:rPr lang="en-US" sz="1600" dirty="0">
                <a:solidFill>
                  <a:schemeClr val="tx1"/>
                </a:solidFill>
              </a:rPr>
              <a:t> horseshoe crabs are similar to book lungs but are external so that gas exchange can occur with the surrounding water. </a:t>
            </a:r>
          </a:p>
          <a:p>
            <a:r>
              <a:rPr lang="en-US" sz="1200" dirty="0">
                <a:solidFill>
                  <a:schemeClr val="tx1"/>
                </a:solidFill>
              </a:rPr>
              <a:t>(credit a: modification of work by Ryan Wilson based on original work by John Henry Comstock; credit b: modification of work by Angel Schatz)</a:t>
            </a:r>
          </a:p>
        </p:txBody>
      </p:sp>
      <p:sp>
        <p:nvSpPr>
          <p:cNvPr id="5" name="Figure Number"/>
          <p:cNvSpPr>
            <a:spLocks noGrp="1"/>
          </p:cNvSpPr>
          <p:nvPr>
            <p:ph type="title"/>
          </p:nvPr>
        </p:nvSpPr>
        <p:spPr/>
        <p:txBody>
          <a:bodyPr/>
          <a:lstStyle/>
          <a:p>
            <a:r>
              <a:rPr lang="en-US" dirty="0"/>
              <a:t>Figure 28.37</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0418" name="Picture 2" descr="Part A is a diagram of a spider showing an outline of the body, with the heart and lung inside. The book lung looks like a book with many pages and is located just anterior to a spiracle in the ventral abdomen. The heart is a long tube located in the dorsal portion of the abdomen. Part B is a photo of the underside of a horseshoe crab. The book gills are 5 pairs of plates near the tail.">
            <a:extLst>
              <a:ext uri="{FF2B5EF4-FFF2-40B4-BE49-F238E27FC236}">
                <a16:creationId xmlns:a16="http://schemas.microsoft.com/office/drawing/2014/main" id="{C6CCCCBA-F7B5-E9BC-C68A-2DB08D2BF59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36783" y="975332"/>
            <a:ext cx="7270433" cy="3183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271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4610501"/>
            <a:ext cx="7844319" cy="1477197"/>
          </a:xfrm>
        </p:spPr>
        <p:txBody>
          <a:bodyPr>
            <a:normAutofit/>
          </a:bodyPr>
          <a:lstStyle/>
          <a:p>
            <a:r>
              <a:rPr lang="en-US" sz="1600" dirty="0">
                <a:solidFill>
                  <a:schemeClr val="tx1"/>
                </a:solidFill>
              </a:rPr>
              <a:t>Chelicerae (circled) are well developed in the scorpion.</a:t>
            </a:r>
          </a:p>
          <a:p>
            <a:r>
              <a:rPr lang="en-US" sz="1200" dirty="0">
                <a:solidFill>
                  <a:schemeClr val="tx1"/>
                </a:solidFill>
              </a:rPr>
              <a:t>(credit: Kevin Walsh)</a:t>
            </a:r>
          </a:p>
        </p:txBody>
      </p:sp>
      <p:sp>
        <p:nvSpPr>
          <p:cNvPr id="5" name="Figure Number"/>
          <p:cNvSpPr>
            <a:spLocks noGrp="1"/>
          </p:cNvSpPr>
          <p:nvPr>
            <p:ph type="title"/>
          </p:nvPr>
        </p:nvSpPr>
        <p:spPr/>
        <p:txBody>
          <a:bodyPr/>
          <a:lstStyle/>
          <a:p>
            <a:r>
              <a:rPr lang="en-US" dirty="0"/>
              <a:t>Figure 28.38</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2466" name="Picture 2" descr="A black, shiny scorpion is pictured, with its chelicerae circled in red.">
            <a:extLst>
              <a:ext uri="{FF2B5EF4-FFF2-40B4-BE49-F238E27FC236}">
                <a16:creationId xmlns:a16="http://schemas.microsoft.com/office/drawing/2014/main" id="{1441912C-A648-4716-8E48-F569C4613AF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58671" y="1116810"/>
            <a:ext cx="5022084" cy="3351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171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A large, tarantula-like spider is pictured.">
            <a:extLst>
              <a:ext uri="{FF2B5EF4-FFF2-40B4-BE49-F238E27FC236}">
                <a16:creationId xmlns:a16="http://schemas.microsoft.com/office/drawing/2014/main" id="{3D228668-0A90-4AC8-7634-C9375F1242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0293" y="1116810"/>
            <a:ext cx="5518839" cy="3347825"/>
          </a:xfrm>
          <a:prstGeom prst="rect">
            <a:avLst/>
          </a:prstGeom>
          <a:noFill/>
          <a:extLst>
            <a:ext uri="{909E8E84-426E-40DD-AFC4-6F175D3DCCD1}">
              <a14:hiddenFill xmlns:a14="http://schemas.microsoft.com/office/drawing/2010/main">
                <a:solidFill>
                  <a:srgbClr val="FFFFFF"/>
                </a:solidFill>
              </a14:hiddenFill>
            </a:ext>
          </a:extLst>
        </p:spPr>
      </p:pic>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4610501"/>
            <a:ext cx="7844319" cy="1477197"/>
          </a:xfrm>
        </p:spPr>
        <p:txBody>
          <a:bodyPr>
            <a:normAutofit/>
          </a:bodyPr>
          <a:lstStyle/>
          <a:p>
            <a:r>
              <a:rPr lang="en-US" sz="1600" dirty="0">
                <a:solidFill>
                  <a:schemeClr val="tx1"/>
                </a:solidFill>
              </a:rPr>
              <a:t>The trapdoor spider, like all spiders, is a member of the subphylum Chelicerata. </a:t>
            </a:r>
          </a:p>
          <a:p>
            <a:r>
              <a:rPr lang="en-US" sz="1200" dirty="0">
                <a:solidFill>
                  <a:schemeClr val="tx1"/>
                </a:solidFill>
              </a:rPr>
              <a:t>(credit: Marshal Hedin)</a:t>
            </a:r>
            <a:endParaRPr lang="en-US" sz="1050" dirty="0">
              <a:solidFill>
                <a:schemeClr val="tx1"/>
              </a:solidFill>
            </a:endParaRPr>
          </a:p>
        </p:txBody>
      </p:sp>
      <p:sp>
        <p:nvSpPr>
          <p:cNvPr id="5" name="Figure Number"/>
          <p:cNvSpPr>
            <a:spLocks noGrp="1"/>
          </p:cNvSpPr>
          <p:nvPr>
            <p:ph type="title"/>
          </p:nvPr>
        </p:nvSpPr>
        <p:spPr/>
        <p:txBody>
          <a:bodyPr/>
          <a:lstStyle/>
          <a:p>
            <a:r>
              <a:rPr lang="en-US" dirty="0"/>
              <a:t>Figure 28.39</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3059720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3955983"/>
            <a:ext cx="8053287" cy="2131715"/>
          </a:xfrm>
        </p:spPr>
        <p:txBody>
          <a:bodyPr>
            <a:normAutofit/>
          </a:bodyPr>
          <a:lstStyle/>
          <a:p>
            <a:r>
              <a:rPr lang="en-US" sz="1600" dirty="0">
                <a:solidFill>
                  <a:schemeClr val="tx1"/>
                </a:solidFill>
              </a:rPr>
              <a:t>The centipede </a:t>
            </a:r>
            <a:r>
              <a:rPr lang="en-US" sz="1600" i="1" dirty="0" err="1">
                <a:solidFill>
                  <a:schemeClr val="tx1"/>
                </a:solidFill>
              </a:rPr>
              <a:t>Scutigera</a:t>
            </a:r>
            <a:r>
              <a:rPr lang="en-US" sz="1600" i="1" dirty="0">
                <a:solidFill>
                  <a:schemeClr val="tx1"/>
                </a:solidFill>
              </a:rPr>
              <a:t> </a:t>
            </a:r>
            <a:r>
              <a:rPr lang="en-US" sz="1600" i="1" dirty="0" err="1">
                <a:solidFill>
                  <a:schemeClr val="tx1"/>
                </a:solidFill>
              </a:rPr>
              <a:t>coleoptrata</a:t>
            </a:r>
            <a:r>
              <a:rPr lang="en-US" sz="1600" i="1" dirty="0">
                <a:solidFill>
                  <a:schemeClr val="tx1"/>
                </a:solidFill>
              </a:rPr>
              <a:t> </a:t>
            </a:r>
            <a:r>
              <a:rPr lang="en-US" sz="1600" dirty="0">
                <a:solidFill>
                  <a:srgbClr val="72A510"/>
                </a:solidFill>
              </a:rPr>
              <a:t>(a)</a:t>
            </a:r>
            <a:r>
              <a:rPr lang="en-US" sz="1600" dirty="0">
                <a:solidFill>
                  <a:schemeClr val="tx1"/>
                </a:solidFill>
              </a:rPr>
              <a:t> has up to 15 pairs of legs. The North American millipede </a:t>
            </a:r>
            <a:r>
              <a:rPr lang="en-US" sz="1600" i="1" dirty="0" err="1">
                <a:solidFill>
                  <a:schemeClr val="tx1"/>
                </a:solidFill>
              </a:rPr>
              <a:t>Narceus</a:t>
            </a:r>
            <a:r>
              <a:rPr lang="en-US" sz="1600" i="1" dirty="0">
                <a:solidFill>
                  <a:schemeClr val="tx1"/>
                </a:solidFill>
              </a:rPr>
              <a:t> americanus </a:t>
            </a:r>
            <a:r>
              <a:rPr lang="en-US" sz="1600" dirty="0">
                <a:solidFill>
                  <a:srgbClr val="72A510"/>
                </a:solidFill>
              </a:rPr>
              <a:t>(b)</a:t>
            </a:r>
            <a:r>
              <a:rPr lang="en-US" sz="1600" dirty="0">
                <a:solidFill>
                  <a:schemeClr val="tx1"/>
                </a:solidFill>
              </a:rPr>
              <a:t> bears many legs, although not a thousand, as its name might suggest. </a:t>
            </a:r>
          </a:p>
          <a:p>
            <a:r>
              <a:rPr lang="en-US" sz="1200" dirty="0">
                <a:solidFill>
                  <a:schemeClr val="tx1"/>
                </a:solidFill>
              </a:rPr>
              <a:t>(credit a: modification of work by Bruce Marlin; credit b: modification of work by Cory </a:t>
            </a:r>
            <a:r>
              <a:rPr lang="en-US" sz="1200" dirty="0" err="1">
                <a:solidFill>
                  <a:schemeClr val="tx1"/>
                </a:solidFill>
              </a:rPr>
              <a:t>Zanker</a:t>
            </a:r>
            <a:r>
              <a:rPr lang="en-US" sz="1200" dirty="0">
                <a:solidFill>
                  <a:schemeClr val="tx1"/>
                </a:solidFill>
              </a:rPr>
              <a:t>)</a:t>
            </a:r>
          </a:p>
        </p:txBody>
      </p:sp>
      <p:sp>
        <p:nvSpPr>
          <p:cNvPr id="5" name="Figure Number"/>
          <p:cNvSpPr>
            <a:spLocks noGrp="1"/>
          </p:cNvSpPr>
          <p:nvPr>
            <p:ph type="title"/>
          </p:nvPr>
        </p:nvSpPr>
        <p:spPr/>
        <p:txBody>
          <a:bodyPr/>
          <a:lstStyle/>
          <a:p>
            <a:r>
              <a:rPr lang="en-US" dirty="0"/>
              <a:t>Figure 28.40</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6562" name="Picture 2" descr="Photo A shows a light brown centipede with 15 pairs of long, spindly legs. Photo B shows a black, worm-like millipede spiraled around a branch.">
            <a:extLst>
              <a:ext uri="{FF2B5EF4-FFF2-40B4-BE49-F238E27FC236}">
                <a16:creationId xmlns:a16="http://schemas.microsoft.com/office/drawing/2014/main" id="{39DC0F2D-F974-D624-39FA-CD7B764E1DD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6241" y="1112653"/>
            <a:ext cx="7686942" cy="2726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5739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3888595"/>
            <a:ext cx="8053287" cy="2199103"/>
          </a:xfrm>
        </p:spPr>
        <p:txBody>
          <a:bodyPr>
            <a:normAutofit/>
          </a:bodyPr>
          <a:lstStyle/>
          <a:p>
            <a:r>
              <a:rPr lang="en-US" sz="1600" dirty="0">
                <a:solidFill>
                  <a:schemeClr val="tx1"/>
                </a:solidFill>
              </a:rPr>
              <a:t>The </a:t>
            </a:r>
            <a:r>
              <a:rPr lang="en-US" sz="1600" dirty="0">
                <a:solidFill>
                  <a:srgbClr val="72A510"/>
                </a:solidFill>
              </a:rPr>
              <a:t>(a)</a:t>
            </a:r>
            <a:r>
              <a:rPr lang="en-US" sz="1600" dirty="0">
                <a:solidFill>
                  <a:schemeClr val="tx1"/>
                </a:solidFill>
              </a:rPr>
              <a:t> crab and </a:t>
            </a:r>
            <a:r>
              <a:rPr lang="en-US" sz="1600" dirty="0">
                <a:solidFill>
                  <a:srgbClr val="72A510"/>
                </a:solidFill>
              </a:rPr>
              <a:t>(b)</a:t>
            </a:r>
            <a:r>
              <a:rPr lang="en-US" sz="1600" dirty="0">
                <a:solidFill>
                  <a:schemeClr val="tx1"/>
                </a:solidFill>
              </a:rPr>
              <a:t> shrimp krill are both aquatic crustaceans. The </a:t>
            </a:r>
            <a:r>
              <a:rPr lang="en-US" sz="1600" dirty="0">
                <a:solidFill>
                  <a:srgbClr val="72A510"/>
                </a:solidFill>
              </a:rPr>
              <a:t>(c)</a:t>
            </a:r>
            <a:r>
              <a:rPr lang="en-US" sz="1600" dirty="0">
                <a:solidFill>
                  <a:schemeClr val="tx1"/>
                </a:solidFill>
              </a:rPr>
              <a:t> pill bug Armadillidium is a terrestrial crustacean. </a:t>
            </a:r>
          </a:p>
          <a:p>
            <a:r>
              <a:rPr lang="en-US" sz="1200" dirty="0">
                <a:solidFill>
                  <a:schemeClr val="tx1"/>
                </a:solidFill>
              </a:rPr>
              <a:t>(credit a: modification of work by William </a:t>
            </a:r>
            <a:r>
              <a:rPr lang="en-US" sz="1200" dirty="0" err="1">
                <a:solidFill>
                  <a:schemeClr val="tx1"/>
                </a:solidFill>
              </a:rPr>
              <a:t>Warby</a:t>
            </a:r>
            <a:r>
              <a:rPr lang="en-US" sz="1200" dirty="0">
                <a:solidFill>
                  <a:schemeClr val="tx1"/>
                </a:solidFill>
              </a:rPr>
              <a:t>; credit b: modification of work by Jon Sullivan; credit c: modification of work by Franco </a:t>
            </a:r>
            <a:r>
              <a:rPr lang="en-US" sz="1200" dirty="0" err="1">
                <a:solidFill>
                  <a:schemeClr val="tx1"/>
                </a:solidFill>
              </a:rPr>
              <a:t>Folini</a:t>
            </a:r>
            <a:r>
              <a:rPr lang="en-US" sz="1200" dirty="0">
                <a:solidFill>
                  <a:schemeClr val="tx1"/>
                </a:solidFill>
              </a:rPr>
              <a:t> https://</a:t>
            </a:r>
            <a:r>
              <a:rPr lang="en-US" sz="1200" dirty="0" err="1">
                <a:solidFill>
                  <a:schemeClr val="tx1"/>
                </a:solidFill>
              </a:rPr>
              <a:t>commons.wikimedia.org</a:t>
            </a:r>
            <a:r>
              <a:rPr lang="en-US" sz="1200" dirty="0">
                <a:solidFill>
                  <a:schemeClr val="tx1"/>
                </a:solidFill>
              </a:rPr>
              <a:t>/w/</a:t>
            </a:r>
            <a:r>
              <a:rPr lang="en-US" sz="1200" dirty="0" err="1">
                <a:solidFill>
                  <a:schemeClr val="tx1"/>
                </a:solidFill>
              </a:rPr>
              <a:t>index.php?curid</a:t>
            </a:r>
            <a:r>
              <a:rPr lang="en-US" sz="1200" dirty="0">
                <a:solidFill>
                  <a:schemeClr val="tx1"/>
                </a:solidFill>
              </a:rPr>
              <a:t>=789616)</a:t>
            </a:r>
            <a:endParaRPr lang="en-US" sz="1050" dirty="0">
              <a:solidFill>
                <a:schemeClr val="tx1"/>
              </a:solidFill>
            </a:endParaRPr>
          </a:p>
        </p:txBody>
      </p:sp>
      <p:sp>
        <p:nvSpPr>
          <p:cNvPr id="5" name="Figure Number"/>
          <p:cNvSpPr>
            <a:spLocks noGrp="1"/>
          </p:cNvSpPr>
          <p:nvPr>
            <p:ph type="title"/>
          </p:nvPr>
        </p:nvSpPr>
        <p:spPr/>
        <p:txBody>
          <a:bodyPr/>
          <a:lstStyle/>
          <a:p>
            <a:r>
              <a:rPr lang="en-US" dirty="0"/>
              <a:t>Figure 28.41</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8610" name="Picture 2" descr="Photo a shows a crab on land, and photo b shows a bright red shrimp in the water. Image c is of a pill bug walking on sand.">
            <a:extLst>
              <a:ext uri="{FF2B5EF4-FFF2-40B4-BE49-F238E27FC236}">
                <a16:creationId xmlns:a16="http://schemas.microsoft.com/office/drawing/2014/main" id="{0CEFAB59-038E-696C-E668-0CA6E3EA35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544" y="1467871"/>
            <a:ext cx="8062912" cy="2199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2666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5162227"/>
            <a:ext cx="8053287" cy="1270863"/>
          </a:xfrm>
        </p:spPr>
        <p:txBody>
          <a:bodyPr>
            <a:normAutofit/>
          </a:bodyPr>
          <a:lstStyle/>
          <a:p>
            <a:r>
              <a:rPr lang="en-US" sz="1600" dirty="0">
                <a:solidFill>
                  <a:schemeClr val="tx1"/>
                </a:solidFill>
              </a:rPr>
              <a:t>Arthropods may have </a:t>
            </a:r>
            <a:r>
              <a:rPr lang="en-US" sz="1600" dirty="0">
                <a:solidFill>
                  <a:srgbClr val="72A510"/>
                </a:solidFill>
              </a:rPr>
              <a:t>(a)</a:t>
            </a:r>
            <a:r>
              <a:rPr lang="en-US" sz="1600" dirty="0">
                <a:solidFill>
                  <a:schemeClr val="tx1"/>
                </a:solidFill>
              </a:rPr>
              <a:t> biramous (two-branched) appendages or </a:t>
            </a:r>
            <a:r>
              <a:rPr lang="en-US" sz="1600" dirty="0">
                <a:solidFill>
                  <a:srgbClr val="72A510"/>
                </a:solidFill>
              </a:rPr>
              <a:t>(b)</a:t>
            </a:r>
            <a:r>
              <a:rPr lang="en-US" sz="1600" dirty="0">
                <a:solidFill>
                  <a:schemeClr val="tx1"/>
                </a:solidFill>
              </a:rPr>
              <a:t> uniramous (one-branched) appendages. </a:t>
            </a:r>
          </a:p>
          <a:p>
            <a:r>
              <a:rPr lang="en-US" sz="1200" dirty="0">
                <a:solidFill>
                  <a:schemeClr val="tx1"/>
                </a:solidFill>
              </a:rPr>
              <a:t>(credit b: modification of work by Nicholas W. Beeson)</a:t>
            </a:r>
            <a:endParaRPr lang="en-US" sz="900" dirty="0">
              <a:solidFill>
                <a:schemeClr val="tx1"/>
              </a:solidFill>
            </a:endParaRPr>
          </a:p>
        </p:txBody>
      </p:sp>
      <p:sp>
        <p:nvSpPr>
          <p:cNvPr id="5" name="Figure Number"/>
          <p:cNvSpPr>
            <a:spLocks noGrp="1"/>
          </p:cNvSpPr>
          <p:nvPr>
            <p:ph type="title"/>
          </p:nvPr>
        </p:nvSpPr>
        <p:spPr/>
        <p:txBody>
          <a:bodyPr/>
          <a:lstStyle/>
          <a:p>
            <a:r>
              <a:rPr lang="en-US" dirty="0"/>
              <a:t>Figure 28.42</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0658" name="Picture 2" descr="Illustration A shows the biramous, or two-branched leg of a crayfish. Illustration B shows the uniramous, or one-branched leg of an insect.  From proximal to distal, the coxa is the portion of the leg that attaches to the body.  The trochanter is small and round and attaches to the coxa.  The femur is the largest part of the leg, and is long and somewhat oval.  The tibia resembles the femur in shape, but is much thinner.  The end of the leg are the tarsus sections.">
            <a:extLst>
              <a:ext uri="{FF2B5EF4-FFF2-40B4-BE49-F238E27FC236}">
                <a16:creationId xmlns:a16="http://schemas.microsoft.com/office/drawing/2014/main" id="{051AEC7B-1D4E-B1AB-026D-58D685C3329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76926" y="1101410"/>
            <a:ext cx="5390147" cy="3956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736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3667225"/>
            <a:ext cx="8053287" cy="2765866"/>
          </a:xfrm>
        </p:spPr>
        <p:txBody>
          <a:bodyPr>
            <a:normAutofit/>
          </a:bodyPr>
          <a:lstStyle/>
          <a:p>
            <a:r>
              <a:rPr lang="en-US" sz="1600" dirty="0">
                <a:solidFill>
                  <a:schemeClr val="tx1"/>
                </a:solidFill>
              </a:rPr>
              <a:t>The crayfish is an example of a crustacean. It has a carapace around the cephalothorax and the heart in the dorsal thorax area. </a:t>
            </a:r>
          </a:p>
          <a:p>
            <a:r>
              <a:rPr lang="en-US" sz="1200" dirty="0">
                <a:solidFill>
                  <a:schemeClr val="tx1"/>
                </a:solidFill>
              </a:rPr>
              <a:t>(credit: Jane Whitney)</a:t>
            </a:r>
            <a:endParaRPr lang="en-US" sz="700" dirty="0">
              <a:solidFill>
                <a:schemeClr val="tx1"/>
              </a:solidFill>
            </a:endParaRPr>
          </a:p>
        </p:txBody>
      </p:sp>
      <p:sp>
        <p:nvSpPr>
          <p:cNvPr id="5" name="Figure Number"/>
          <p:cNvSpPr>
            <a:spLocks noGrp="1"/>
          </p:cNvSpPr>
          <p:nvPr>
            <p:ph type="title"/>
          </p:nvPr>
        </p:nvSpPr>
        <p:spPr/>
        <p:txBody>
          <a:bodyPr/>
          <a:lstStyle/>
          <a:p>
            <a:r>
              <a:rPr lang="en-US" dirty="0"/>
              <a:t>Figure 28.43</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2706" name="Picture 2" descr="An illustration of a midsagittal cross section of a crayfish shows the carapace around the cephalothorax, and the heart in the dorsal thorax area.">
            <a:extLst>
              <a:ext uri="{FF2B5EF4-FFF2-40B4-BE49-F238E27FC236}">
                <a16:creationId xmlns:a16="http://schemas.microsoft.com/office/drawing/2014/main" id="{A72344B4-0709-247D-303C-AF9E7DB3945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55496" y="1662675"/>
            <a:ext cx="7233007" cy="1894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1375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4745256"/>
            <a:ext cx="8053287" cy="1553082"/>
          </a:xfrm>
        </p:spPr>
        <p:txBody>
          <a:bodyPr>
            <a:normAutofit/>
          </a:bodyPr>
          <a:lstStyle/>
          <a:p>
            <a:r>
              <a:rPr lang="en-US" sz="1600" dirty="0">
                <a:solidFill>
                  <a:schemeClr val="tx1"/>
                </a:solidFill>
              </a:rPr>
              <a:t>All crustaceans go through different larval stages. Shown are </a:t>
            </a:r>
            <a:r>
              <a:rPr lang="en-US" sz="1600" dirty="0">
                <a:solidFill>
                  <a:srgbClr val="72A510"/>
                </a:solidFill>
              </a:rPr>
              <a:t>(a) </a:t>
            </a:r>
            <a:r>
              <a:rPr lang="en-US" sz="1600" dirty="0">
                <a:solidFill>
                  <a:schemeClr val="tx1"/>
                </a:solidFill>
              </a:rPr>
              <a:t>the nauplius larval stage of a tadpole shrimp, </a:t>
            </a:r>
            <a:r>
              <a:rPr lang="en-US" sz="1600" dirty="0">
                <a:solidFill>
                  <a:srgbClr val="72A510"/>
                </a:solidFill>
              </a:rPr>
              <a:t>(b)</a:t>
            </a:r>
            <a:r>
              <a:rPr lang="en-US" sz="1600" dirty="0">
                <a:solidFill>
                  <a:schemeClr val="tx1"/>
                </a:solidFill>
              </a:rPr>
              <a:t> the cypris larval stage of a barnacle, and </a:t>
            </a:r>
            <a:r>
              <a:rPr lang="en-US" sz="1600" dirty="0">
                <a:solidFill>
                  <a:srgbClr val="72A510"/>
                </a:solidFill>
              </a:rPr>
              <a:t>(c)</a:t>
            </a:r>
            <a:r>
              <a:rPr lang="en-US" sz="1600" dirty="0">
                <a:solidFill>
                  <a:schemeClr val="tx1"/>
                </a:solidFill>
              </a:rPr>
              <a:t> the zoea larval stage of a green crab. </a:t>
            </a:r>
          </a:p>
          <a:p>
            <a:r>
              <a:rPr lang="en-US" sz="1200" dirty="0">
                <a:solidFill>
                  <a:schemeClr val="tx1"/>
                </a:solidFill>
              </a:rPr>
              <a:t>(credit a: modification of work by USGS; credit b: modification of work by Mª. C. </a:t>
            </a:r>
            <a:r>
              <a:rPr lang="en-US" sz="1200" dirty="0" err="1">
                <a:solidFill>
                  <a:schemeClr val="tx1"/>
                </a:solidFill>
              </a:rPr>
              <a:t>Mingorance</a:t>
            </a:r>
            <a:r>
              <a:rPr lang="en-US" sz="1200" dirty="0">
                <a:solidFill>
                  <a:schemeClr val="tx1"/>
                </a:solidFill>
              </a:rPr>
              <a:t> Rodríguez; credit c: modification of work by B. Kimmel based on original work by Ernst Haeckel)</a:t>
            </a:r>
            <a:endParaRPr lang="en-US" sz="500" dirty="0">
              <a:solidFill>
                <a:schemeClr val="tx1"/>
              </a:solidFill>
            </a:endParaRPr>
          </a:p>
        </p:txBody>
      </p:sp>
      <p:sp>
        <p:nvSpPr>
          <p:cNvPr id="5" name="Figure Number"/>
          <p:cNvSpPr>
            <a:spLocks noGrp="1"/>
          </p:cNvSpPr>
          <p:nvPr>
            <p:ph type="title"/>
          </p:nvPr>
        </p:nvSpPr>
        <p:spPr/>
        <p:txBody>
          <a:bodyPr/>
          <a:lstStyle/>
          <a:p>
            <a:r>
              <a:rPr lang="en-US" dirty="0"/>
              <a:t>Figure 28.44</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4754" name="Picture 2" descr="Micrograph a shows a shrimp nauplius larva, which has a teardrop-shaped body with tentacles and long, frilly arms at the wide end. Micrograph b shows a barnacle cypris larva, which is similar in shape to a clam. Micrograph c shows green crab zoea larva, which resembles a shrimp, with a large plated section covering its head, and its long tail tapering from from broader to thinner.">
            <a:extLst>
              <a:ext uri="{FF2B5EF4-FFF2-40B4-BE49-F238E27FC236}">
                <a16:creationId xmlns:a16="http://schemas.microsoft.com/office/drawing/2014/main" id="{C7DFA00B-86E6-2ABF-0B8E-1D78043EA6B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6766" y="1099772"/>
            <a:ext cx="7950467" cy="3481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2264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4812632"/>
            <a:ext cx="8053287" cy="1485706"/>
          </a:xfrm>
        </p:spPr>
        <p:txBody>
          <a:bodyPr>
            <a:normAutofit/>
          </a:bodyPr>
          <a:lstStyle/>
          <a:p>
            <a:r>
              <a:rPr lang="en-US" sz="1600" dirty="0">
                <a:solidFill>
                  <a:schemeClr val="tx1"/>
                </a:solidFill>
              </a:rPr>
              <a:t>In this basic anatomy of a hexapod insect, note that insects have a well-developed digestive system (yellow), a respiratory system (blue), a circulatory system (red), and a nervous system (purple). Note the multiple “hearts” and the segmental ganglia.</a:t>
            </a:r>
            <a:endParaRPr lang="en-US" sz="500" dirty="0">
              <a:solidFill>
                <a:schemeClr val="tx1"/>
              </a:solidFill>
            </a:endParaRPr>
          </a:p>
        </p:txBody>
      </p:sp>
      <p:sp>
        <p:nvSpPr>
          <p:cNvPr id="5" name="Figure Number"/>
          <p:cNvSpPr>
            <a:spLocks noGrp="1"/>
          </p:cNvSpPr>
          <p:nvPr>
            <p:ph type="title"/>
          </p:nvPr>
        </p:nvSpPr>
        <p:spPr/>
        <p:txBody>
          <a:bodyPr/>
          <a:lstStyle/>
          <a:p>
            <a:r>
              <a:rPr lang="en-US" dirty="0"/>
              <a:t>Figure 28.45</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6802" name="Picture 2" descr="The illustration shows the anatomy of a bee. The overall body plan consists of a head, a thorax, and an abdomen region, with antennae attached to the head. The digestive system consists of a mouth, pharynx, crop, stomach, intestine, and anus. The respiratory system consists of spiracles, or openings, along the side of the bee’s body that connect to tracheas that run up and join a larger dorsal tube that connects all the spiracles together. The circulatory system consists of a dorsal blood vessel that has multiple hearts along its length. The nervous system consists of cerebral ganglia in the head that connect to a ventral nerve cord with segmented ganglia. An ovary is illustrated and located in the dorsal mid abdomen portion of the body.">
            <a:extLst>
              <a:ext uri="{FF2B5EF4-FFF2-40B4-BE49-F238E27FC236}">
                <a16:creationId xmlns:a16="http://schemas.microsoft.com/office/drawing/2014/main" id="{8279DE7A-D524-0CC5-779F-3708583BF39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91243" y="1289142"/>
            <a:ext cx="5961514" cy="3388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6501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4254366"/>
            <a:ext cx="8053287" cy="2043972"/>
          </a:xfrm>
        </p:spPr>
        <p:txBody>
          <a:bodyPr>
            <a:normAutofit/>
          </a:bodyPr>
          <a:lstStyle/>
          <a:p>
            <a:r>
              <a:rPr lang="en-US" sz="1600" dirty="0">
                <a:solidFill>
                  <a:srgbClr val="72A510"/>
                </a:solidFill>
              </a:rPr>
              <a:t>(a)</a:t>
            </a:r>
            <a:r>
              <a:rPr lang="en-US" sz="1600" dirty="0">
                <a:solidFill>
                  <a:schemeClr val="tx1"/>
                </a:solidFill>
              </a:rPr>
              <a:t> The major deuterostome taxa. </a:t>
            </a:r>
            <a:r>
              <a:rPr lang="en-US" sz="1600" dirty="0">
                <a:solidFill>
                  <a:srgbClr val="72A510"/>
                </a:solidFill>
              </a:rPr>
              <a:t>(b)</a:t>
            </a:r>
            <a:r>
              <a:rPr lang="en-US" sz="1600" dirty="0">
                <a:solidFill>
                  <a:schemeClr val="tx1"/>
                </a:solidFill>
              </a:rPr>
              <a:t> pharyngeal slits in hemichordates and urochordates. </a:t>
            </a:r>
          </a:p>
          <a:p>
            <a:r>
              <a:rPr lang="en-US" sz="1200" dirty="0">
                <a:solidFill>
                  <a:schemeClr val="tx1"/>
                </a:solidFill>
              </a:rPr>
              <a:t>(credit a MAC; credit b modification of Gill Slits By Own work by </a:t>
            </a:r>
            <a:r>
              <a:rPr lang="en-US" sz="1200" dirty="0" err="1">
                <a:solidFill>
                  <a:schemeClr val="tx1"/>
                </a:solidFill>
              </a:rPr>
              <a:t>Zebra.element</a:t>
            </a:r>
            <a:r>
              <a:rPr lang="en-US" sz="1200" dirty="0">
                <a:solidFill>
                  <a:schemeClr val="tx1"/>
                </a:solidFill>
              </a:rPr>
              <a:t> [Public domain], via Wikimedia Commons)</a:t>
            </a:r>
            <a:endParaRPr lang="en-US" sz="300" dirty="0">
              <a:solidFill>
                <a:schemeClr val="tx1"/>
              </a:solidFill>
            </a:endParaRPr>
          </a:p>
        </p:txBody>
      </p:sp>
      <p:sp>
        <p:nvSpPr>
          <p:cNvPr id="5" name="Figure Number"/>
          <p:cNvSpPr>
            <a:spLocks noGrp="1"/>
          </p:cNvSpPr>
          <p:nvPr>
            <p:ph type="title"/>
          </p:nvPr>
        </p:nvSpPr>
        <p:spPr/>
        <p:txBody>
          <a:bodyPr/>
          <a:lstStyle/>
          <a:p>
            <a:r>
              <a:rPr lang="en-US" dirty="0"/>
              <a:t>Figure 28.46</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8850" name="Picture 2" descr="Part a shows the deuterostome taxa.  Deuterostomes lead to Ambulacraria and Chordates.  Ambulacraria lead to Echinoderms and Hemichordates.  Chordates lead to Cephalochordates, Urochordates, and Vertebrates.  Part b shows a hemichordates with a worm-like, helical body;  its pharyngeal slits appear on the top part of the helix.  And it also shows an Urochordate, a flattened creature with its pharyngeal slites across its flat front.">
            <a:extLst>
              <a:ext uri="{FF2B5EF4-FFF2-40B4-BE49-F238E27FC236}">
                <a16:creationId xmlns:a16="http://schemas.microsoft.com/office/drawing/2014/main" id="{71B483F1-73D8-167A-2A53-F8E652D0D00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55496" y="1531951"/>
            <a:ext cx="7233007" cy="2649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8075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5274644"/>
            <a:ext cx="8053287" cy="1023694"/>
          </a:xfrm>
        </p:spPr>
        <p:txBody>
          <a:bodyPr>
            <a:normAutofit/>
          </a:bodyPr>
          <a:lstStyle/>
          <a:p>
            <a:r>
              <a:rPr lang="en-US" sz="1600" dirty="0">
                <a:solidFill>
                  <a:schemeClr val="tx1"/>
                </a:solidFill>
              </a:rPr>
              <a:t>This diagram of a sea star shows the pentaradial pattern typical of adult echinoderms, and the water vascular system that is their defining characteristic.</a:t>
            </a:r>
          </a:p>
        </p:txBody>
      </p:sp>
      <p:sp>
        <p:nvSpPr>
          <p:cNvPr id="5" name="Figure Number"/>
          <p:cNvSpPr>
            <a:spLocks noGrp="1"/>
          </p:cNvSpPr>
          <p:nvPr>
            <p:ph type="title"/>
          </p:nvPr>
        </p:nvSpPr>
        <p:spPr/>
        <p:txBody>
          <a:bodyPr/>
          <a:lstStyle/>
          <a:p>
            <a:r>
              <a:rPr lang="en-US" dirty="0"/>
              <a:t>Figure 28.47</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0898" name="Picture 2" descr="The illustration shows a sea star, which has a mouth on the bottom and an anus on top, both in the middle of the star. The disk-shaped stomach is sandwiched between the mouth and anus. Two tubes radiate from the stomach to each arm, and many small digestive glands connect to these tubes. Beneath the stomach is a central ring canal that also connects to tubes that extend into each arm. Tube feet are attached to these tubes. Each tube foot resembles a medicine dropper, with a bulb-shaped ampulla at the top and an extension called a podium at the bottom. The bottom of the podium protrudes from the bottom of the starfish. There are many podia along the length of the arm, which allow the sea star to latch onto objects and walk. A structure called a madreporite connects to the central ring, and protrudes from the upper surface of the sea star, next to the anus.">
            <a:extLst>
              <a:ext uri="{FF2B5EF4-FFF2-40B4-BE49-F238E27FC236}">
                <a16:creationId xmlns:a16="http://schemas.microsoft.com/office/drawing/2014/main" id="{8EC2FBF6-FD03-76CC-FAEB-7ED60E8BC10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72255" y="1106905"/>
            <a:ext cx="6199489" cy="4075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5264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529389" y="5178393"/>
            <a:ext cx="7990722" cy="1187322"/>
          </a:xfrm>
        </p:spPr>
        <p:txBody>
          <a:bodyPr>
            <a:normAutofit/>
          </a:bodyPr>
          <a:lstStyle/>
          <a:p>
            <a:r>
              <a:rPr lang="en-US" sz="1400" dirty="0">
                <a:solidFill>
                  <a:schemeClr val="tx1"/>
                </a:solidFill>
              </a:rPr>
              <a:t>Different members of Echinodermata include the </a:t>
            </a:r>
            <a:r>
              <a:rPr lang="en-US" sz="1400" dirty="0">
                <a:solidFill>
                  <a:srgbClr val="72A510"/>
                </a:solidFill>
              </a:rPr>
              <a:t>(a)</a:t>
            </a:r>
            <a:r>
              <a:rPr lang="en-US" sz="1400" dirty="0">
                <a:solidFill>
                  <a:schemeClr val="tx1"/>
                </a:solidFill>
              </a:rPr>
              <a:t> sea star of class Asteroidea, </a:t>
            </a:r>
            <a:r>
              <a:rPr lang="en-US" sz="1400" dirty="0">
                <a:solidFill>
                  <a:srgbClr val="72A510"/>
                </a:solidFill>
              </a:rPr>
              <a:t>(b)</a:t>
            </a:r>
            <a:r>
              <a:rPr lang="en-US" sz="1400" dirty="0">
                <a:solidFill>
                  <a:schemeClr val="tx1"/>
                </a:solidFill>
              </a:rPr>
              <a:t> the brittle star of class Ophiuroidea, </a:t>
            </a:r>
            <a:r>
              <a:rPr lang="en-US" sz="1400" dirty="0">
                <a:solidFill>
                  <a:srgbClr val="72A510"/>
                </a:solidFill>
              </a:rPr>
              <a:t>(c)</a:t>
            </a:r>
            <a:r>
              <a:rPr lang="en-US" sz="1400" dirty="0">
                <a:solidFill>
                  <a:schemeClr val="tx1"/>
                </a:solidFill>
              </a:rPr>
              <a:t> the sea urchins of class </a:t>
            </a:r>
            <a:r>
              <a:rPr lang="en-US" sz="1400" dirty="0" err="1">
                <a:solidFill>
                  <a:schemeClr val="tx1"/>
                </a:solidFill>
              </a:rPr>
              <a:t>Echinoidea</a:t>
            </a:r>
            <a:r>
              <a:rPr lang="en-US" sz="1400" dirty="0">
                <a:solidFill>
                  <a:schemeClr val="tx1"/>
                </a:solidFill>
              </a:rPr>
              <a:t>, </a:t>
            </a:r>
            <a:r>
              <a:rPr lang="en-US" sz="1400" dirty="0">
                <a:solidFill>
                  <a:srgbClr val="72A510"/>
                </a:solidFill>
              </a:rPr>
              <a:t>(d)</a:t>
            </a:r>
            <a:r>
              <a:rPr lang="en-US" sz="1400" dirty="0">
                <a:solidFill>
                  <a:schemeClr val="tx1"/>
                </a:solidFill>
              </a:rPr>
              <a:t> the sea lilies belonging to class Crinoidea, and </a:t>
            </a:r>
            <a:r>
              <a:rPr lang="en-US" sz="1400" dirty="0">
                <a:solidFill>
                  <a:srgbClr val="72A510"/>
                </a:solidFill>
              </a:rPr>
              <a:t>(e) </a:t>
            </a:r>
            <a:r>
              <a:rPr lang="en-US" sz="1400" dirty="0">
                <a:solidFill>
                  <a:schemeClr val="tx1"/>
                </a:solidFill>
              </a:rPr>
              <a:t>sea cucumbers, representing class Holothuroidea. </a:t>
            </a:r>
          </a:p>
          <a:p>
            <a:r>
              <a:rPr lang="en-US" sz="1050" dirty="0">
                <a:solidFill>
                  <a:schemeClr val="tx1"/>
                </a:solidFill>
              </a:rPr>
              <a:t>(credit a: modification of work by Adrian </a:t>
            </a:r>
            <a:r>
              <a:rPr lang="en-US" sz="1050" dirty="0" err="1">
                <a:solidFill>
                  <a:schemeClr val="tx1"/>
                </a:solidFill>
              </a:rPr>
              <a:t>Pingstone</a:t>
            </a:r>
            <a:r>
              <a:rPr lang="en-US" sz="1050" dirty="0">
                <a:solidFill>
                  <a:schemeClr val="tx1"/>
                </a:solidFill>
              </a:rPr>
              <a:t>; credit b: modification of work by Joshua </a:t>
            </a:r>
            <a:r>
              <a:rPr lang="en-US" sz="1050" dirty="0" err="1">
                <a:solidFill>
                  <a:schemeClr val="tx1"/>
                </a:solidFill>
              </a:rPr>
              <a:t>Ganderson</a:t>
            </a:r>
            <a:r>
              <a:rPr lang="en-US" sz="1050" dirty="0">
                <a:solidFill>
                  <a:schemeClr val="tx1"/>
                </a:solidFill>
              </a:rPr>
              <a:t>; credit c: modification of work by Samuel Chow; credit d: modification of work by Sarah </a:t>
            </a:r>
            <a:r>
              <a:rPr lang="en-US" sz="1050" dirty="0" err="1">
                <a:solidFill>
                  <a:schemeClr val="tx1"/>
                </a:solidFill>
              </a:rPr>
              <a:t>Depper</a:t>
            </a:r>
            <a:r>
              <a:rPr lang="en-US" sz="1050" dirty="0">
                <a:solidFill>
                  <a:schemeClr val="tx1"/>
                </a:solidFill>
              </a:rPr>
              <a:t>; credit e: modification of work by Ed Bierman)</a:t>
            </a:r>
          </a:p>
        </p:txBody>
      </p:sp>
      <p:sp>
        <p:nvSpPr>
          <p:cNvPr id="5" name="Figure Number"/>
          <p:cNvSpPr>
            <a:spLocks noGrp="1"/>
          </p:cNvSpPr>
          <p:nvPr>
            <p:ph type="title"/>
          </p:nvPr>
        </p:nvSpPr>
        <p:spPr/>
        <p:txBody>
          <a:bodyPr/>
          <a:lstStyle/>
          <a:p>
            <a:r>
              <a:rPr lang="en-US" dirty="0"/>
              <a:t>Figure 28.48</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2950" name="Picture 6" descr="The sea star in photo a is red and white, with a thick squat body and protruding spikes. The brittle star in part b is brown with a flat, pentagon-shaped body. Thin striped legs extend from each point of the pentagon. Photo c shows a sea urchin with a round, black body and very long, thin, black spines. Photo d shows a sea lily that has appendages resembling branches of a spruce tree. Photo e shows a log-shaped sea cucumber with spikes extending from its body.">
            <a:extLst>
              <a:ext uri="{FF2B5EF4-FFF2-40B4-BE49-F238E27FC236}">
                <a16:creationId xmlns:a16="http://schemas.microsoft.com/office/drawing/2014/main" id="{F8FB8CA8-21EB-E97A-A65C-602A0DA0372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51836" y="953854"/>
            <a:ext cx="7440328" cy="4156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7408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1395</TotalTime>
  <Words>5440</Words>
  <Application>Microsoft Office PowerPoint</Application>
  <PresentationFormat>On-screen Show (4:3)</PresentationFormat>
  <Paragraphs>187</Paragraphs>
  <Slides>49</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Arial Black</vt:lpstr>
      <vt:lpstr>Calibri</vt:lpstr>
      <vt:lpstr>Neue Helvetica W01</vt:lpstr>
      <vt:lpstr>Essential</vt:lpstr>
      <vt:lpstr>BIOLOGY 2e</vt:lpstr>
      <vt:lpstr>Figure 28.1 </vt:lpstr>
      <vt:lpstr>Figure 28.2</vt:lpstr>
      <vt:lpstr>Figure 28.3</vt:lpstr>
      <vt:lpstr>Figure 28.4 </vt:lpstr>
      <vt:lpstr>Figure 28.5</vt:lpstr>
      <vt:lpstr>Figure 28.6</vt:lpstr>
      <vt:lpstr>Figure 28.7</vt:lpstr>
      <vt:lpstr>Figure 28.8</vt:lpstr>
      <vt:lpstr>Figure 28.9</vt:lpstr>
      <vt:lpstr>Figure 28.10</vt:lpstr>
      <vt:lpstr>Figure 28.11</vt:lpstr>
      <vt:lpstr>Figure 28.12</vt:lpstr>
      <vt:lpstr>Figure 28.13</vt:lpstr>
      <vt:lpstr>Figure 28.14</vt:lpstr>
      <vt:lpstr>Figure 28.15</vt:lpstr>
      <vt:lpstr>Figure 28.16</vt:lpstr>
      <vt:lpstr>Figure 28.17</vt:lpstr>
      <vt:lpstr>Figure 28.18</vt:lpstr>
      <vt:lpstr>Figure 28.19</vt:lpstr>
      <vt:lpstr>Figure 28.20</vt:lpstr>
      <vt:lpstr>Figure 28.21</vt:lpstr>
      <vt:lpstr>Figure 28.22</vt:lpstr>
      <vt:lpstr>Figure 28.23</vt:lpstr>
      <vt:lpstr>Figure 28.24</vt:lpstr>
      <vt:lpstr>Figure 28.25</vt:lpstr>
      <vt:lpstr>Figure 28.26</vt:lpstr>
      <vt:lpstr>Figure 28.27</vt:lpstr>
      <vt:lpstr>Figure 28.28</vt:lpstr>
      <vt:lpstr>Figure 28.29</vt:lpstr>
      <vt:lpstr>Figure 28.30</vt:lpstr>
      <vt:lpstr>Figure 28.31</vt:lpstr>
      <vt:lpstr>Figure 28.32</vt:lpstr>
      <vt:lpstr>Figure 28.33</vt:lpstr>
      <vt:lpstr>Figure 28.34</vt:lpstr>
      <vt:lpstr>Figure 28.35</vt:lpstr>
      <vt:lpstr>Figure 28.36</vt:lpstr>
      <vt:lpstr>Figure 28.37</vt:lpstr>
      <vt:lpstr>Figure 28.38</vt:lpstr>
      <vt:lpstr>Figure 28.39</vt:lpstr>
      <vt:lpstr>Figure 28.40</vt:lpstr>
      <vt:lpstr>Figure 28.41</vt:lpstr>
      <vt:lpstr>Figure 28.42</vt:lpstr>
      <vt:lpstr>Figure 28.43</vt:lpstr>
      <vt:lpstr>Figure 28.44</vt:lpstr>
      <vt:lpstr>Figure 28.45</vt:lpstr>
      <vt:lpstr>Figure 28.46</vt:lpstr>
      <vt:lpstr>Figure 28.47</vt:lpstr>
      <vt:lpstr>Figure 28.48</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Concepts of Biology - Chapter 15 - DIVERSITY OF ANIMALS</dc:title>
  <dc:creator>Spuddy McSpare</dc:creator>
  <cp:lastModifiedBy>Sevans O365</cp:lastModifiedBy>
  <cp:revision>302</cp:revision>
  <cp:lastPrinted>2013-07-20T20:42:07Z</cp:lastPrinted>
  <dcterms:created xsi:type="dcterms:W3CDTF">2012-06-04T02:13:36Z</dcterms:created>
  <dcterms:modified xsi:type="dcterms:W3CDTF">2024-06-18T20:57:07Z</dcterms:modified>
</cp:coreProperties>
</file>