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53"/>
  </p:notesMasterIdLst>
  <p:handoutMasterIdLst>
    <p:handoutMasterId r:id="rId54"/>
  </p:handoutMasterIdLst>
  <p:sldIdLst>
    <p:sldId id="256" r:id="rId2"/>
    <p:sldId id="277" r:id="rId3"/>
    <p:sldId id="283" r:id="rId4"/>
    <p:sldId id="401" r:id="rId5"/>
    <p:sldId id="402" r:id="rId6"/>
    <p:sldId id="391" r:id="rId7"/>
    <p:sldId id="403" r:id="rId8"/>
    <p:sldId id="397" r:id="rId9"/>
    <p:sldId id="335" r:id="rId10"/>
    <p:sldId id="398" r:id="rId11"/>
    <p:sldId id="399" r:id="rId12"/>
    <p:sldId id="358" r:id="rId13"/>
    <p:sldId id="359" r:id="rId14"/>
    <p:sldId id="442" r:id="rId15"/>
    <p:sldId id="361" r:id="rId16"/>
    <p:sldId id="441" r:id="rId17"/>
    <p:sldId id="363" r:id="rId18"/>
    <p:sldId id="440" r:id="rId19"/>
    <p:sldId id="404" r:id="rId20"/>
    <p:sldId id="400" r:id="rId21"/>
    <p:sldId id="405" r:id="rId22"/>
    <p:sldId id="406" r:id="rId23"/>
    <p:sldId id="407" r:id="rId24"/>
    <p:sldId id="408" r:id="rId25"/>
    <p:sldId id="409" r:id="rId26"/>
    <p:sldId id="410" r:id="rId27"/>
    <p:sldId id="411" r:id="rId28"/>
    <p:sldId id="439" r:id="rId29"/>
    <p:sldId id="413" r:id="rId30"/>
    <p:sldId id="414" r:id="rId31"/>
    <p:sldId id="415" r:id="rId32"/>
    <p:sldId id="416" r:id="rId33"/>
    <p:sldId id="438" r:id="rId34"/>
    <p:sldId id="418" r:id="rId35"/>
    <p:sldId id="437" r:id="rId36"/>
    <p:sldId id="420" r:id="rId37"/>
    <p:sldId id="421" r:id="rId38"/>
    <p:sldId id="422" r:id="rId39"/>
    <p:sldId id="423" r:id="rId40"/>
    <p:sldId id="424" r:id="rId41"/>
    <p:sldId id="425" r:id="rId42"/>
    <p:sldId id="426" r:id="rId43"/>
    <p:sldId id="427" r:id="rId44"/>
    <p:sldId id="428" r:id="rId45"/>
    <p:sldId id="429" r:id="rId46"/>
    <p:sldId id="430" r:id="rId47"/>
    <p:sldId id="431" r:id="rId48"/>
    <p:sldId id="432" r:id="rId49"/>
    <p:sldId id="434" r:id="rId50"/>
    <p:sldId id="436" r:id="rId51"/>
    <p:sldId id="43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34" autoAdjust="0"/>
    <p:restoredTop sz="94674" autoAdjust="0"/>
  </p:normalViewPr>
  <p:slideViewPr>
    <p:cSldViewPr snapToGrid="0" snapToObjects="1">
      <p:cViewPr varScale="1">
        <p:scale>
          <a:sx n="84" d="100"/>
          <a:sy n="84" d="100"/>
        </p:scale>
        <p:origin x="34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2/19/2025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F0DEB6-C61C-1345-ADFE-A6893917EBAB}" type="datetimeFigureOut">
              <a:rPr lang="en-US" smtClean="0"/>
              <a:t>2/19/2025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8FCC1D-E846-6546-9792-E41562DB1034}" type="slidenum">
              <a:rPr lang="en-US" smtClean="0"/>
              <a:t>‹#›</a:t>
            </a:fld>
            <a:endParaRPr lang="en-US"/>
          </a:p>
        </p:txBody>
      </p:sp>
    </p:spTree>
    <p:extLst>
      <p:ext uri="{BB962C8B-B14F-4D97-AF65-F5344CB8AC3E}">
        <p14:creationId xmlns:p14="http://schemas.microsoft.com/office/powerpoint/2010/main" val="2650279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8FCC1D-E846-6546-9792-E41562DB1034}" type="slidenum">
              <a:rPr lang="en-US" smtClean="0"/>
              <a:t>4</a:t>
            </a:fld>
            <a:endParaRPr lang="en-US"/>
          </a:p>
        </p:txBody>
      </p:sp>
    </p:spTree>
    <p:extLst>
      <p:ext uri="{BB962C8B-B14F-4D97-AF65-F5344CB8AC3E}">
        <p14:creationId xmlns:p14="http://schemas.microsoft.com/office/powerpoint/2010/main" val="2690471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Concepts </a:t>
            </a:r>
            <a:r>
              <a:rPr lang="en-US" sz="3500" cap="none" dirty="0"/>
              <a:t>of</a:t>
            </a:r>
            <a:r>
              <a:rPr lang="en-US" sz="3500" dirty="0"/>
              <a:t> Biology</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144"/>
            <a:ext cx="2010682" cy="260239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25139"/>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Figure"/>
          <p:cNvPicPr>
            <a:picLocks noChangeAspect="1"/>
          </p:cNvPicPr>
          <p:nvPr/>
        </p:nvPicPr>
        <p:blipFill>
          <a:blip r:embed="rId2" cstate="email">
            <a:extLst>
              <a:ext uri="{28A0092B-C50C-407E-A947-70E740481C1C}">
                <a14:useLocalDpi xmlns:a14="http://schemas.microsoft.com/office/drawing/2010/main" val="0"/>
              </a:ext>
            </a:extLst>
          </a:blip>
          <a:srcRect/>
          <a:stretch/>
        </p:blipFill>
        <p:spPr>
          <a:xfrm>
            <a:off x="3563703" y="2518312"/>
            <a:ext cx="2008789" cy="2602059"/>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14625"/>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29 VERTEBRATES</a:t>
            </a:r>
          </a:p>
          <a:p>
            <a:pPr algn="ctr"/>
            <a:r>
              <a:rPr lang="en-US" sz="1600" cap="none" dirty="0">
                <a:solidFill>
                  <a:schemeClr val="tx1"/>
                </a:solidFill>
                <a:latin typeface="+mn-lt"/>
              </a:rPr>
              <a:t>PowerPoint Image Slideshow</a:t>
            </a:r>
          </a:p>
          <a:p>
            <a:pPr algn="ctr"/>
            <a:endParaRPr lang="en-US" sz="1600" cap="none" dirty="0">
              <a:solidFill>
                <a:schemeClr val="tx1"/>
              </a:solidFill>
              <a:latin typeface="+mn-lt"/>
            </a:endParaRPr>
          </a:p>
        </p:txBody>
      </p:sp>
      <p:sp>
        <p:nvSpPr>
          <p:cNvPr id="2" name="Title">
            <a:extLst>
              <a:ext uri="{FF2B5EF4-FFF2-40B4-BE49-F238E27FC236}">
                <a16:creationId xmlns:a16="http://schemas.microsoft.com/office/drawing/2014/main" id="{836671AB-F4EE-422C-8852-F38EDA18405E}"/>
              </a:ext>
            </a:extLst>
          </p:cNvPr>
          <p:cNvSpPr>
            <a:spLocks noGrp="1"/>
          </p:cNvSpPr>
          <p:nvPr>
            <p:ph type="title" idx="4294967295"/>
          </p:nvPr>
        </p:nvSpPr>
        <p:spPr>
          <a:xfrm>
            <a:off x="0" y="690286"/>
            <a:ext cx="9144000" cy="734641"/>
          </a:xfrm>
        </p:spPr>
        <p:txBody>
          <a:bodyPr>
            <a:normAutofit/>
          </a:bodyPr>
          <a:lstStyle/>
          <a:p>
            <a:pPr algn="ctr"/>
            <a:r>
              <a:rPr lang="en-US" sz="3600" dirty="0"/>
              <a:t>BIOLOGY 2</a:t>
            </a:r>
            <a:r>
              <a:rPr lang="en-US" sz="3600" cap="none" dirty="0"/>
              <a:t>e</a:t>
            </a:r>
            <a:endParaRPr lang="en-US" sz="3600" dirty="0"/>
          </a:p>
        </p:txBody>
      </p:sp>
      <p:pic>
        <p:nvPicPr>
          <p:cNvPr id="6" name="Picture 5">
            <a:extLst>
              <a:ext uri="{FF2B5EF4-FFF2-40B4-BE49-F238E27FC236}">
                <a16:creationId xmlns:a16="http://schemas.microsoft.com/office/drawing/2014/main" id="{6A3D7EA7-B289-D14E-9A24-4BF72829344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2CD2FB3-DFAF-4A44-9E46-267AF097C75F}"/>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7474" y="3620599"/>
            <a:ext cx="8052638" cy="2269201"/>
          </a:xfrm>
        </p:spPr>
        <p:txBody>
          <a:bodyPr>
            <a:noAutofit/>
          </a:bodyPr>
          <a:lstStyle/>
          <a:p>
            <a:r>
              <a:rPr lang="en-US" sz="1600" dirty="0"/>
              <a:t>Examples of critically endangered vertebrate species include </a:t>
            </a:r>
            <a:r>
              <a:rPr lang="en-US" sz="1600" dirty="0">
                <a:solidFill>
                  <a:srgbClr val="72A510"/>
                </a:solidFill>
              </a:rPr>
              <a:t>(a)</a:t>
            </a:r>
            <a:r>
              <a:rPr lang="en-US" sz="1600" dirty="0"/>
              <a:t> the Siberian tiger (</a:t>
            </a:r>
            <a:r>
              <a:rPr lang="en-US" sz="1600" i="1" dirty="0"/>
              <a:t>Panthera </a:t>
            </a:r>
            <a:r>
              <a:rPr lang="en-US" sz="1600" i="1" dirty="0" err="1"/>
              <a:t>tigris</a:t>
            </a:r>
            <a:r>
              <a:rPr lang="en-US" sz="1600" dirty="0"/>
              <a:t>), </a:t>
            </a:r>
            <a:r>
              <a:rPr lang="en-US" sz="1600" dirty="0">
                <a:solidFill>
                  <a:srgbClr val="72A510"/>
                </a:solidFill>
              </a:rPr>
              <a:t>(b)</a:t>
            </a:r>
            <a:r>
              <a:rPr lang="en-US" sz="1600" dirty="0"/>
              <a:t> the mountain gorilla (</a:t>
            </a:r>
            <a:r>
              <a:rPr lang="en-US" sz="1600" i="1" dirty="0"/>
              <a:t>Gorilla </a:t>
            </a:r>
            <a:r>
              <a:rPr lang="en-US" sz="1600" i="1" dirty="0" err="1"/>
              <a:t>beringei</a:t>
            </a:r>
            <a:r>
              <a:rPr lang="en-US" sz="1600" dirty="0"/>
              <a:t>), and </a:t>
            </a:r>
            <a:r>
              <a:rPr lang="en-US" sz="1600" dirty="0">
                <a:solidFill>
                  <a:srgbClr val="72A510"/>
                </a:solidFill>
              </a:rPr>
              <a:t>(c)</a:t>
            </a:r>
            <a:r>
              <a:rPr lang="en-US" sz="1600" dirty="0"/>
              <a:t> the harpy eagle (</a:t>
            </a:r>
            <a:r>
              <a:rPr lang="en-US" sz="1600" i="1" dirty="0" err="1"/>
              <a:t>Harpia</a:t>
            </a:r>
            <a:r>
              <a:rPr lang="en-US" sz="1600" i="1" dirty="0"/>
              <a:t> </a:t>
            </a:r>
            <a:r>
              <a:rPr lang="en-US" sz="1600" i="1" dirty="0" err="1"/>
              <a:t>harpyja</a:t>
            </a:r>
            <a:r>
              <a:rPr lang="en-US" sz="1600" dirty="0"/>
              <a:t>). The harpy eagle is considered “near threatened” globally, but critically endangered in much of its former range in Mexico and Central America.</a:t>
            </a:r>
          </a:p>
          <a:p>
            <a:r>
              <a:rPr lang="en-US" sz="1200" dirty="0"/>
              <a:t>(credit a: modification of work by Dave Pape; credit b: modification of work by Dave Proffer; credit c: modification of work by </a:t>
            </a:r>
            <a:r>
              <a:rPr lang="en-US" sz="1200" dirty="0" err="1"/>
              <a:t>Haui</a:t>
            </a:r>
            <a:r>
              <a:rPr lang="en-US" sz="1200" dirty="0"/>
              <a:t> </a:t>
            </a:r>
            <a:r>
              <a:rPr lang="en-US" sz="1200" dirty="0" err="1"/>
              <a:t>Ared</a:t>
            </a:r>
            <a:r>
              <a:rPr lang="en-US" sz="1200" dirty="0"/>
              <a:t>)</a:t>
            </a:r>
            <a:endParaRPr lang="en-US" sz="900" dirty="0"/>
          </a:p>
        </p:txBody>
      </p:sp>
      <p:sp>
        <p:nvSpPr>
          <p:cNvPr id="5" name="Figure Number"/>
          <p:cNvSpPr>
            <a:spLocks noGrp="1"/>
          </p:cNvSpPr>
          <p:nvPr>
            <p:ph type="title"/>
          </p:nvPr>
        </p:nvSpPr>
        <p:spPr/>
        <p:txBody>
          <a:bodyPr/>
          <a:lstStyle/>
          <a:p>
            <a:r>
              <a:rPr lang="en-US" dirty="0"/>
              <a:t>Figure 29.1 </a:t>
            </a:r>
          </a:p>
        </p:txBody>
      </p:sp>
      <p:pic>
        <p:nvPicPr>
          <p:cNvPr id="10" name="Picture 9">
            <a:extLst>
              <a:ext uri="{FF2B5EF4-FFF2-40B4-BE49-F238E27FC236}">
                <a16:creationId xmlns:a16="http://schemas.microsoft.com/office/drawing/2014/main" id="{113EA297-CD6E-4742-AF07-41BE8859E6E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02" name="Picture 2" descr="Photos show a tiger, a gorilla, and a harpy eagle.">
            <a:extLst>
              <a:ext uri="{FF2B5EF4-FFF2-40B4-BE49-F238E27FC236}">
                <a16:creationId xmlns:a16="http://schemas.microsoft.com/office/drawing/2014/main" id="{B8645217-443B-57E5-D1B9-4346BA0D0A7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4805" y="1168266"/>
            <a:ext cx="7965307" cy="2184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F29A31CB-4546-4DC5-AE99-A0C539A0515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676250"/>
            <a:ext cx="8062912" cy="621808"/>
          </a:xfrm>
        </p:spPr>
        <p:txBody>
          <a:bodyPr>
            <a:noAutofit/>
          </a:bodyPr>
          <a:lstStyle/>
          <a:p>
            <a:r>
              <a:rPr lang="en-US" sz="1500" dirty="0"/>
              <a:t>All chordates are deuterostomes possessing a notochord at some stage of their life cycle.</a:t>
            </a:r>
          </a:p>
        </p:txBody>
      </p:sp>
      <p:sp>
        <p:nvSpPr>
          <p:cNvPr id="5" name="Figure Number"/>
          <p:cNvSpPr>
            <a:spLocks noGrp="1"/>
          </p:cNvSpPr>
          <p:nvPr>
            <p:ph type="title"/>
          </p:nvPr>
        </p:nvSpPr>
        <p:spPr/>
        <p:txBody>
          <a:bodyPr/>
          <a:lstStyle/>
          <a:p>
            <a:r>
              <a:rPr lang="en-US" dirty="0"/>
              <a:t>Figure 29.2</a:t>
            </a:r>
          </a:p>
        </p:txBody>
      </p:sp>
      <p:pic>
        <p:nvPicPr>
          <p:cNvPr id="10" name="Picture 9">
            <a:extLst>
              <a:ext uri="{FF2B5EF4-FFF2-40B4-BE49-F238E27FC236}">
                <a16:creationId xmlns:a16="http://schemas.microsoft.com/office/drawing/2014/main" id="{DA1935AB-41F5-2D48-81F8-18F5E5A1BFB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0178" name="Picture 2" descr="The deuterostome phylogenetic tree includes Echinodermata and chordata. Chordates possess an notochord and include chephalochordates (lancelets), urochordata (tunicates) craniata, which have a cranium. Craniata includes the Myxini (hagfish) and vertebrata, which possess a vertebral column. Vertebrata includes the Petromyzontida (lampreys) and Gnathostomes, which possess a jaw. Gnathostomes include Actinopterygii (ray finned fishes) and animals with four limbs. Animals with four limbs include Actinistia (coelacanths) , dipnoi (lungfishes) and tetrapods, or animals with four legs. Tetrapods include amphibian (frogs and salamanders) and Amniotic, which possess an amniotic egg. Amniota includes reptilian (turtles, snakes, crocodiles and birds) and mammalia, or animals that produce milk.">
            <a:extLst>
              <a:ext uri="{FF2B5EF4-FFF2-40B4-BE49-F238E27FC236}">
                <a16:creationId xmlns:a16="http://schemas.microsoft.com/office/drawing/2014/main" id="{2E12603B-26C4-3F39-D6F6-78C1CBCACD9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6826" y="1035893"/>
            <a:ext cx="7090348" cy="450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53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F29A31CB-4546-4DC5-AE99-A0C539A0515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5" name="Figure Number"/>
          <p:cNvSpPr>
            <a:spLocks noGrp="1"/>
          </p:cNvSpPr>
          <p:nvPr>
            <p:ph type="title"/>
          </p:nvPr>
        </p:nvSpPr>
        <p:spPr/>
        <p:txBody>
          <a:bodyPr/>
          <a:lstStyle/>
          <a:p>
            <a:r>
              <a:rPr lang="en-US" dirty="0"/>
              <a:t>Figure 29.3</a:t>
            </a:r>
          </a:p>
        </p:txBody>
      </p:sp>
      <p:pic>
        <p:nvPicPr>
          <p:cNvPr id="10" name="Picture 9">
            <a:extLst>
              <a:ext uri="{FF2B5EF4-FFF2-40B4-BE49-F238E27FC236}">
                <a16:creationId xmlns:a16="http://schemas.microsoft.com/office/drawing/2014/main" id="{DA1935AB-41F5-2D48-81F8-18F5E5A1BFB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9154" name="Picture 2" descr="The illustration shows a fish-shaped chordate. A long, thin dorsal hollow nerve cord runs the length of the chordate, along the top. Immediately beneath the nerve cord is a notochord that also runs the length of the organism. Beneath the notochord, pharyngeal slits cut diagonally into tissue toward the front of the organism. A post-anal tail occurs at the rear.">
            <a:extLst>
              <a:ext uri="{FF2B5EF4-FFF2-40B4-BE49-F238E27FC236}">
                <a16:creationId xmlns:a16="http://schemas.microsoft.com/office/drawing/2014/main" id="{3032E6E9-25FD-2CF1-36B7-94E1E36695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8521" y="1479478"/>
            <a:ext cx="5546957" cy="2590157"/>
          </a:xfrm>
          <a:prstGeom prst="rect">
            <a:avLst/>
          </a:prstGeom>
          <a:noFill/>
          <a:extLst>
            <a:ext uri="{909E8E84-426E-40DD-AFC4-6F175D3DCCD1}">
              <a14:hiddenFill xmlns:a14="http://schemas.microsoft.com/office/drawing/2010/main">
                <a:solidFill>
                  <a:srgbClr val="FFFFFF"/>
                </a:solidFill>
              </a14:hiddenFill>
            </a:ext>
          </a:extLst>
        </p:spPr>
      </p:pic>
      <p:sp>
        <p:nvSpPr>
          <p:cNvPr id="2" name="Figure Legend">
            <a:extLst>
              <a:ext uri="{FF2B5EF4-FFF2-40B4-BE49-F238E27FC236}">
                <a16:creationId xmlns:a16="http://schemas.microsoft.com/office/drawing/2014/main" id="{54DCD9F2-8F4C-94A3-9A44-D033DEB4B4EC}"/>
              </a:ext>
            </a:extLst>
          </p:cNvPr>
          <p:cNvSpPr>
            <a:spLocks noGrp="1"/>
          </p:cNvSpPr>
          <p:nvPr>
            <p:ph type="body" sz="quarter" idx="14"/>
          </p:nvPr>
        </p:nvSpPr>
        <p:spPr>
          <a:xfrm>
            <a:off x="457200" y="4253500"/>
            <a:ext cx="8062912" cy="2148767"/>
          </a:xfrm>
        </p:spPr>
        <p:txBody>
          <a:bodyPr>
            <a:normAutofit/>
          </a:bodyPr>
          <a:lstStyle/>
          <a:p>
            <a:r>
              <a:rPr lang="en-US" sz="1600" dirty="0">
                <a:solidFill>
                  <a:schemeClr val="tx1"/>
                </a:solidFill>
              </a:rPr>
              <a:t>In chordates, four common features appear at some point during development: a notochord, a dorsal hollow nerve cord, pharyngeal slits, and a post-anal tail. The endostyle is embedded in the floor of the pharynx.</a:t>
            </a:r>
            <a:endParaRPr lang="en-US" sz="1050" dirty="0">
              <a:solidFill>
                <a:schemeClr val="tx1"/>
              </a:solidFill>
            </a:endParaRPr>
          </a:p>
        </p:txBody>
      </p:sp>
    </p:spTree>
    <p:extLst>
      <p:ext uri="{BB962C8B-B14F-4D97-AF65-F5344CB8AC3E}">
        <p14:creationId xmlns:p14="http://schemas.microsoft.com/office/powerpoint/2010/main" val="3207626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2CD2FB3-DFAF-4A44-9E46-267AF097C75F}"/>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424754" y="1158081"/>
            <a:ext cx="2729661" cy="4852283"/>
          </a:xfrm>
        </p:spPr>
        <p:txBody>
          <a:bodyPr>
            <a:noAutofit/>
          </a:bodyPr>
          <a:lstStyle/>
          <a:p>
            <a:r>
              <a:rPr lang="en-US" sz="1600" dirty="0">
                <a:solidFill>
                  <a:schemeClr val="tx1"/>
                </a:solidFill>
              </a:rPr>
              <a:t>In the lancelet and other cephalochordates, the notochord extends into the head region. Adult lancelets retain all five key characteristics of chordates: a notochord, a dorsal hollow nerve cord, pharyngeal slits, an endostyle, and a post-anal tail.</a:t>
            </a:r>
          </a:p>
        </p:txBody>
      </p:sp>
      <p:sp>
        <p:nvSpPr>
          <p:cNvPr id="5" name="Figure Number"/>
          <p:cNvSpPr>
            <a:spLocks noGrp="1"/>
          </p:cNvSpPr>
          <p:nvPr>
            <p:ph type="title"/>
          </p:nvPr>
        </p:nvSpPr>
        <p:spPr/>
        <p:txBody>
          <a:bodyPr/>
          <a:lstStyle/>
          <a:p>
            <a:r>
              <a:rPr lang="en-US" dirty="0"/>
              <a:t>Figure 29.4 </a:t>
            </a:r>
          </a:p>
        </p:txBody>
      </p:sp>
      <p:pic>
        <p:nvPicPr>
          <p:cNvPr id="10" name="Picture 9">
            <a:extLst>
              <a:ext uri="{FF2B5EF4-FFF2-40B4-BE49-F238E27FC236}">
                <a16:creationId xmlns:a16="http://schemas.microsoft.com/office/drawing/2014/main" id="{113EA297-CD6E-4742-AF07-41BE8859E6E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8130" name="Picture 2" descr="The illustration shows a lancelet with a head protruding form the sand, and the rest of the body buried. On the head, tentacles surround the mouth. The mouth leads to a digestive tract. The anus is just before the post anal tail. The pharyngeal slits are next to the atrium, which empties into the atriopore. The body has segmented muscles running along it from top to bottom.">
            <a:extLst>
              <a:ext uri="{FF2B5EF4-FFF2-40B4-BE49-F238E27FC236}">
                <a16:creationId xmlns:a16="http://schemas.microsoft.com/office/drawing/2014/main" id="{3E4DC2C5-7697-F048-B19F-5B911A687AB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2521" y="1158081"/>
            <a:ext cx="4719813" cy="4320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48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3667874"/>
            <a:ext cx="8062912" cy="2734394"/>
          </a:xfrm>
        </p:spPr>
        <p:txBody>
          <a:bodyPr>
            <a:normAutofit/>
          </a:bodyPr>
          <a:lstStyle/>
          <a:p>
            <a:r>
              <a:rPr lang="en-US" sz="1600" dirty="0">
                <a:solidFill>
                  <a:srgbClr val="72A510"/>
                </a:solidFill>
              </a:rPr>
              <a:t>(a)</a:t>
            </a:r>
            <a:r>
              <a:rPr lang="en-US" sz="1600" dirty="0">
                <a:solidFill>
                  <a:schemeClr val="tx1"/>
                </a:solidFill>
              </a:rPr>
              <a:t> This photograph shows a colony of the tunicate </a:t>
            </a:r>
            <a:r>
              <a:rPr lang="en-US" sz="1600" i="1" dirty="0" err="1">
                <a:solidFill>
                  <a:schemeClr val="tx1"/>
                </a:solidFill>
              </a:rPr>
              <a:t>Botrylloides</a:t>
            </a:r>
            <a:r>
              <a:rPr lang="en-US" sz="1600" i="1" dirty="0">
                <a:solidFill>
                  <a:schemeClr val="tx1"/>
                </a:solidFill>
              </a:rPr>
              <a:t> violaceus</a:t>
            </a:r>
            <a:r>
              <a:rPr lang="en-US" sz="1600" dirty="0">
                <a:solidFill>
                  <a:schemeClr val="tx1"/>
                </a:solidFill>
              </a:rPr>
              <a:t>. </a:t>
            </a:r>
            <a:r>
              <a:rPr lang="en-US" sz="1600" dirty="0">
                <a:solidFill>
                  <a:srgbClr val="72A510"/>
                </a:solidFill>
              </a:rPr>
              <a:t>(b)</a:t>
            </a:r>
            <a:r>
              <a:rPr lang="en-US" sz="1600" dirty="0">
                <a:solidFill>
                  <a:schemeClr val="tx1"/>
                </a:solidFill>
              </a:rPr>
              <a:t> The larval stage of the tunicate possesses all of the features characteristic of chordates: a notochord, a dorsal hollow nerve cord, pharyngeal slits, an endostyle, and a post-anal tail. </a:t>
            </a:r>
            <a:r>
              <a:rPr lang="en-US" sz="1600" dirty="0">
                <a:solidFill>
                  <a:srgbClr val="72A510"/>
                </a:solidFill>
              </a:rPr>
              <a:t>(c)</a:t>
            </a:r>
            <a:r>
              <a:rPr lang="en-US" sz="1600" dirty="0">
                <a:solidFill>
                  <a:schemeClr val="tx1"/>
                </a:solidFill>
              </a:rPr>
              <a:t> In the adult stage, the notochord, nerve cord, and tail disappear, leaving just the pharyngeal slits and endostyle. </a:t>
            </a:r>
          </a:p>
          <a:p>
            <a:r>
              <a:rPr lang="en-US" sz="1200" dirty="0">
                <a:solidFill>
                  <a:schemeClr val="tx1"/>
                </a:solidFill>
              </a:rPr>
              <a:t>(credit: modification of work by Dann Blackwood, USGS)</a:t>
            </a:r>
            <a:endParaRPr lang="en-US" sz="1050" dirty="0">
              <a:solidFill>
                <a:schemeClr val="tx1"/>
              </a:solidFill>
            </a:endParaRPr>
          </a:p>
        </p:txBody>
      </p:sp>
      <p:sp>
        <p:nvSpPr>
          <p:cNvPr id="5" name="Figure Number"/>
          <p:cNvSpPr>
            <a:spLocks noGrp="1"/>
          </p:cNvSpPr>
          <p:nvPr>
            <p:ph type="title"/>
          </p:nvPr>
        </p:nvSpPr>
        <p:spPr/>
        <p:txBody>
          <a:bodyPr/>
          <a:lstStyle/>
          <a:p>
            <a:r>
              <a:rPr lang="en-US" dirty="0"/>
              <a:t>Figure 29.5</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7106" name="Picture 2" descr="Photo A shows tunicates, which are sponge-like in appearance and have holes along the surface. Illustration B shows the tunicate larval stage, which resembles a tadpole, with a post anal tail at the narrow end. A dorsal hollow nerve cord run along the upper back, and a notochord runs beneath the nerve cord. The digestive tract starts with an oral siphon at the front of the animal connected to a stomach. Above the stomach is the atrial siphon. The pharyngeal slits, which are located in between the stomach and mouth, are connected to an atrial opening at the top of the body. Illustration C shows an adult tunicate, which resembles a tree stump anchored at the bottom. Water enters through an oral siphon at the top of the body and passes through the pharyngeal slits, where it is filtered. Water then exits through another opening at the side of the body. A heart, stomach and gonad are tucked beneath the pharyngeal slit. The outer surface is called a tunic.">
            <a:extLst>
              <a:ext uri="{FF2B5EF4-FFF2-40B4-BE49-F238E27FC236}">
                <a16:creationId xmlns:a16="http://schemas.microsoft.com/office/drawing/2014/main" id="{4FF32BA3-1967-C712-24C0-432318728C8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27069" y="1410629"/>
            <a:ext cx="7489861" cy="2179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983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383659"/>
            <a:ext cx="8062912" cy="967239"/>
          </a:xfrm>
        </p:spPr>
        <p:txBody>
          <a:bodyPr>
            <a:normAutofit/>
          </a:bodyPr>
          <a:lstStyle/>
          <a:p>
            <a:r>
              <a:rPr lang="en-US" sz="1600" dirty="0">
                <a:solidFill>
                  <a:schemeClr val="tx1"/>
                </a:solidFill>
              </a:rPr>
              <a:t>These colonial tunicates feed on phytoplankton. </a:t>
            </a:r>
            <a:r>
              <a:rPr lang="en-US" sz="1600" dirty="0" err="1">
                <a:solidFill>
                  <a:schemeClr val="tx1"/>
                </a:solidFill>
              </a:rPr>
              <a:t>Salps</a:t>
            </a:r>
            <a:r>
              <a:rPr lang="en-US" sz="1600" dirty="0">
                <a:solidFill>
                  <a:schemeClr val="tx1"/>
                </a:solidFill>
              </a:rPr>
              <a:t> are sequential hermaphrodites, with younger female colonies fertilized by older male colonies. </a:t>
            </a:r>
          </a:p>
          <a:p>
            <a:r>
              <a:rPr lang="en-US" sz="1300" dirty="0">
                <a:solidFill>
                  <a:schemeClr val="tx1"/>
                </a:solidFill>
              </a:rPr>
              <a:t>(credit: Oregon Department of Fish &amp; Wildlife via Wikimedia Commons)</a:t>
            </a:r>
          </a:p>
        </p:txBody>
      </p:sp>
      <p:sp>
        <p:nvSpPr>
          <p:cNvPr id="5" name="Figure Number"/>
          <p:cNvSpPr>
            <a:spLocks noGrp="1"/>
          </p:cNvSpPr>
          <p:nvPr>
            <p:ph type="title"/>
          </p:nvPr>
        </p:nvSpPr>
        <p:spPr/>
        <p:txBody>
          <a:bodyPr/>
          <a:lstStyle/>
          <a:p>
            <a:r>
              <a:rPr lang="en-US" dirty="0"/>
              <a:t>Figure 29.6</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6082" name="Picture 2" descr="The image displays a group of salps near a coral reef.  This appears as a long, globular chain, with interior sections shaped like snails.">
            <a:extLst>
              <a:ext uri="{FF2B5EF4-FFF2-40B4-BE49-F238E27FC236}">
                <a16:creationId xmlns:a16="http://schemas.microsoft.com/office/drawing/2014/main" id="{EC222076-1FAB-F47F-CBEC-E31C44F848A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91010" y="930925"/>
            <a:ext cx="6161980" cy="4398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557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34256" y="4898617"/>
            <a:ext cx="7489861" cy="1430263"/>
          </a:xfrm>
        </p:spPr>
        <p:txBody>
          <a:bodyPr>
            <a:normAutofit/>
          </a:bodyPr>
          <a:lstStyle/>
          <a:p>
            <a:r>
              <a:rPr lang="en-US" sz="1600" dirty="0">
                <a:solidFill>
                  <a:schemeClr val="tx1"/>
                </a:solidFill>
              </a:rPr>
              <a:t>The subphylum </a:t>
            </a:r>
            <a:r>
              <a:rPr lang="en-US" sz="1600" b="1" dirty="0" err="1">
                <a:solidFill>
                  <a:schemeClr val="tx1"/>
                </a:solidFill>
              </a:rPr>
              <a:t>Craniata</a:t>
            </a:r>
            <a:r>
              <a:rPr lang="en-US" sz="1600" dirty="0">
                <a:solidFill>
                  <a:schemeClr val="tx1"/>
                </a:solidFill>
              </a:rPr>
              <a:t> (or </a:t>
            </a:r>
            <a:r>
              <a:rPr lang="en-US" sz="1600" b="1" dirty="0">
                <a:solidFill>
                  <a:schemeClr val="tx1"/>
                </a:solidFill>
              </a:rPr>
              <a:t>Vertebrata</a:t>
            </a:r>
            <a:r>
              <a:rPr lang="en-US" sz="1600" dirty="0">
                <a:solidFill>
                  <a:schemeClr val="tx1"/>
                </a:solidFill>
              </a:rPr>
              <a:t>), including this placoderm fish (</a:t>
            </a:r>
            <a:r>
              <a:rPr lang="en-US" sz="1600" i="1" dirty="0" err="1">
                <a:solidFill>
                  <a:schemeClr val="tx1"/>
                </a:solidFill>
              </a:rPr>
              <a:t>Dunkleosteus</a:t>
            </a:r>
            <a:r>
              <a:rPr lang="en-US" sz="1600" dirty="0">
                <a:solidFill>
                  <a:schemeClr val="tx1"/>
                </a:solidFill>
              </a:rPr>
              <a:t> sp.), are characterized by the presence of a cranium, mandible, and other facial bones. </a:t>
            </a:r>
          </a:p>
          <a:p>
            <a:r>
              <a:rPr lang="en-US" sz="1200" dirty="0">
                <a:solidFill>
                  <a:schemeClr val="tx1"/>
                </a:solidFill>
              </a:rPr>
              <a:t>(credit: “</a:t>
            </a:r>
            <a:r>
              <a:rPr lang="en-US" sz="1200" dirty="0" err="1">
                <a:solidFill>
                  <a:schemeClr val="tx1"/>
                </a:solidFill>
              </a:rPr>
              <a:t>Steveoc</a:t>
            </a:r>
            <a:r>
              <a:rPr lang="en-US" sz="1200" dirty="0">
                <a:solidFill>
                  <a:schemeClr val="tx1"/>
                </a:solidFill>
              </a:rPr>
              <a:t> 86”/Wikimedia Commons)</a:t>
            </a:r>
            <a:endParaRPr lang="en-US" sz="1050" dirty="0">
              <a:solidFill>
                <a:schemeClr val="tx1"/>
              </a:solidFill>
            </a:endParaRPr>
          </a:p>
        </p:txBody>
      </p:sp>
      <p:sp>
        <p:nvSpPr>
          <p:cNvPr id="5" name="Figure Number"/>
          <p:cNvSpPr>
            <a:spLocks noGrp="1"/>
          </p:cNvSpPr>
          <p:nvPr>
            <p:ph type="title"/>
          </p:nvPr>
        </p:nvSpPr>
        <p:spPr/>
        <p:txBody>
          <a:bodyPr/>
          <a:lstStyle/>
          <a:p>
            <a:r>
              <a:rPr lang="en-US" dirty="0"/>
              <a:t>Figure 29.7</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5058" name="Picture 2" descr="The cranium wraps around the upper part of the head. The mandible is the lower jaw. Other bones complete the skull.">
            <a:extLst>
              <a:ext uri="{FF2B5EF4-FFF2-40B4-BE49-F238E27FC236}">
                <a16:creationId xmlns:a16="http://schemas.microsoft.com/office/drawing/2014/main" id="{096B882F-5683-A39A-BDB0-64D045214D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9270" y="1025546"/>
            <a:ext cx="5225459" cy="3842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983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9A4798F1-E391-41D4-84E1-4137877299B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811018"/>
            <a:ext cx="8062912" cy="1491220"/>
          </a:xfrm>
        </p:spPr>
        <p:txBody>
          <a:bodyPr>
            <a:normAutofit/>
          </a:bodyPr>
          <a:lstStyle/>
          <a:p>
            <a:r>
              <a:rPr lang="en-US" sz="1600" dirty="0"/>
              <a:t>Vertebrata are characterized by the presence of a backbone, such as the one that runs through the middle of this fish. All vertebrates are in the </a:t>
            </a:r>
            <a:r>
              <a:rPr lang="en-US" sz="1600" dirty="0" err="1"/>
              <a:t>Craniata</a:t>
            </a:r>
            <a:r>
              <a:rPr lang="en-US" sz="1600" dirty="0"/>
              <a:t> clade and have a cranium. </a:t>
            </a:r>
          </a:p>
          <a:p>
            <a:r>
              <a:rPr lang="en-US" sz="1200" dirty="0"/>
              <a:t>(credit: Ernest V. More; taken at Smithsonian Museum of Natural History, Washington, D.C.)</a:t>
            </a:r>
            <a:endParaRPr lang="en-US" sz="900" dirty="0"/>
          </a:p>
        </p:txBody>
      </p:sp>
      <p:sp>
        <p:nvSpPr>
          <p:cNvPr id="5" name="Figure Number"/>
          <p:cNvSpPr>
            <a:spLocks noGrp="1"/>
          </p:cNvSpPr>
          <p:nvPr>
            <p:ph type="title"/>
          </p:nvPr>
        </p:nvSpPr>
        <p:spPr/>
        <p:txBody>
          <a:bodyPr/>
          <a:lstStyle/>
          <a:p>
            <a:r>
              <a:rPr lang="en-US" dirty="0"/>
              <a:t>Figure 29.8</a:t>
            </a:r>
          </a:p>
        </p:txBody>
      </p:sp>
      <p:pic>
        <p:nvPicPr>
          <p:cNvPr id="10" name="Picture 9">
            <a:extLst>
              <a:ext uri="{FF2B5EF4-FFF2-40B4-BE49-F238E27FC236}">
                <a16:creationId xmlns:a16="http://schemas.microsoft.com/office/drawing/2014/main" id="{5DC7EDB3-53AB-3340-A925-370EA01E7AE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4034" name="Picture 2" descr="Photo shows a fish skeleton with a vertebral column extending back from the skull.">
            <a:extLst>
              <a:ext uri="{FF2B5EF4-FFF2-40B4-BE49-F238E27FC236}">
                <a16:creationId xmlns:a16="http://schemas.microsoft.com/office/drawing/2014/main" id="{12124A1E-1BDD-75E2-FFED-A87C76574E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7600" y="1216325"/>
            <a:ext cx="6908800" cy="344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394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9A4798F1-E391-41D4-84E1-4137877299B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197867"/>
            <a:ext cx="8062912" cy="1235223"/>
          </a:xfrm>
        </p:spPr>
        <p:txBody>
          <a:bodyPr>
            <a:normAutofit/>
          </a:bodyPr>
          <a:lstStyle/>
          <a:p>
            <a:r>
              <a:rPr lang="en-US" sz="1600" dirty="0"/>
              <a:t>Pacific hagfish are scavengers that live on the ocean floor. </a:t>
            </a:r>
          </a:p>
          <a:p>
            <a:r>
              <a:rPr lang="en-US" sz="1200" dirty="0"/>
              <a:t>(credit: Linda Snook, NOAA/CBNMS)</a:t>
            </a:r>
            <a:endParaRPr lang="en-US" sz="1050" dirty="0"/>
          </a:p>
        </p:txBody>
      </p:sp>
      <p:sp>
        <p:nvSpPr>
          <p:cNvPr id="5" name="Figure Number"/>
          <p:cNvSpPr>
            <a:spLocks noGrp="1"/>
          </p:cNvSpPr>
          <p:nvPr>
            <p:ph type="title"/>
          </p:nvPr>
        </p:nvSpPr>
        <p:spPr/>
        <p:txBody>
          <a:bodyPr/>
          <a:lstStyle/>
          <a:p>
            <a:r>
              <a:rPr lang="en-US" dirty="0"/>
              <a:t>Figure 29.9</a:t>
            </a:r>
          </a:p>
        </p:txBody>
      </p:sp>
      <p:pic>
        <p:nvPicPr>
          <p:cNvPr id="10" name="Picture 9">
            <a:extLst>
              <a:ext uri="{FF2B5EF4-FFF2-40B4-BE49-F238E27FC236}">
                <a16:creationId xmlns:a16="http://schemas.microsoft.com/office/drawing/2014/main" id="{5DC7EDB3-53AB-3340-A925-370EA01E7AE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3010" name="Picture 2" descr="The photo shows wormlike hagfish clustered in a muddy hole.">
            <a:extLst>
              <a:ext uri="{FF2B5EF4-FFF2-40B4-BE49-F238E27FC236}">
                <a16:creationId xmlns:a16="http://schemas.microsoft.com/office/drawing/2014/main" id="{14C8DD62-45B1-8AD6-CEE5-455901EBAC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5537" y="1181528"/>
            <a:ext cx="5272926" cy="3954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444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021720"/>
            <a:ext cx="7529633" cy="1411369"/>
          </a:xfrm>
        </p:spPr>
        <p:txBody>
          <a:bodyPr>
            <a:normAutofit/>
          </a:bodyPr>
          <a:lstStyle/>
          <a:p>
            <a:r>
              <a:rPr lang="en-US" sz="1600" dirty="0">
                <a:solidFill>
                  <a:schemeClr val="tx1"/>
                </a:solidFill>
              </a:rPr>
              <a:t>These parasitic sea lampreys, </a:t>
            </a:r>
            <a:r>
              <a:rPr lang="en-US" sz="1600" i="1" dirty="0">
                <a:solidFill>
                  <a:schemeClr val="tx1"/>
                </a:solidFill>
              </a:rPr>
              <a:t>Petromyzon marinus</a:t>
            </a:r>
            <a:r>
              <a:rPr lang="en-US" sz="1600" dirty="0">
                <a:solidFill>
                  <a:schemeClr val="tx1"/>
                </a:solidFill>
              </a:rPr>
              <a:t>, attach by suction to their lake trout host, and use their rough tongues to rasp away flesh in order to feed on the trout’s blood. </a:t>
            </a:r>
          </a:p>
          <a:p>
            <a:r>
              <a:rPr lang="en-US" sz="1200" dirty="0">
                <a:solidFill>
                  <a:schemeClr val="tx1"/>
                </a:solidFill>
              </a:rPr>
              <a:t>(credit: USGS)</a:t>
            </a:r>
            <a:endParaRPr lang="en-US" sz="1050" dirty="0">
              <a:solidFill>
                <a:schemeClr val="tx1"/>
              </a:solidFill>
            </a:endParaRPr>
          </a:p>
        </p:txBody>
      </p:sp>
      <p:sp>
        <p:nvSpPr>
          <p:cNvPr id="5" name="Figure Number"/>
          <p:cNvSpPr>
            <a:spLocks noGrp="1"/>
          </p:cNvSpPr>
          <p:nvPr>
            <p:ph type="title"/>
          </p:nvPr>
        </p:nvSpPr>
        <p:spPr/>
        <p:txBody>
          <a:bodyPr/>
          <a:lstStyle/>
          <a:p>
            <a:r>
              <a:rPr lang="en-US" dirty="0"/>
              <a:t>Figure 29.10</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1986" name="Picture 2" descr="The photo shows leech-like sea lampreys latched onto a large fish.  The sea lampreys have a long, smooth, slender body.">
            <a:extLst>
              <a:ext uri="{FF2B5EF4-FFF2-40B4-BE49-F238E27FC236}">
                <a16:creationId xmlns:a16="http://schemas.microsoft.com/office/drawing/2014/main" id="{4FB5AC04-7D56-7BE5-EBD9-1606DB444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353" y="1036335"/>
            <a:ext cx="5961294" cy="3934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109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9E4853D-5613-494E-8659-F27F31A3314E}"/>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994682"/>
            <a:ext cx="8062912" cy="1376763"/>
          </a:xfrm>
        </p:spPr>
        <p:txBody>
          <a:bodyPr>
            <a:normAutofit/>
          </a:bodyPr>
          <a:lstStyle/>
          <a:p>
            <a:r>
              <a:rPr lang="en-US" sz="1600" i="1" dirty="0" err="1"/>
              <a:t>Dunkleosteus</a:t>
            </a:r>
            <a:r>
              <a:rPr lang="en-US" sz="1600" dirty="0"/>
              <a:t> was an enormous placoderm from the Devonian period, 380 to 360 million years ago. It measured up to 10 meters in length and weighed up to 3.6 tons. Its head and neck were armored with heavy bony plates. Although </a:t>
            </a:r>
            <a:r>
              <a:rPr lang="en-US" sz="1600" i="1" dirty="0" err="1"/>
              <a:t>Dunkleosteus</a:t>
            </a:r>
            <a:r>
              <a:rPr lang="en-US" sz="1600" dirty="0"/>
              <a:t> had no true teeth, the edge of the jaw was armed with sharp bony blades. </a:t>
            </a:r>
          </a:p>
          <a:p>
            <a:r>
              <a:rPr lang="en-US" sz="1200" dirty="0"/>
              <a:t>(credit: Nobu Tamura)</a:t>
            </a:r>
          </a:p>
        </p:txBody>
      </p:sp>
      <p:sp>
        <p:nvSpPr>
          <p:cNvPr id="5" name="Figure Number"/>
          <p:cNvSpPr>
            <a:spLocks noGrp="1"/>
          </p:cNvSpPr>
          <p:nvPr>
            <p:ph type="title"/>
          </p:nvPr>
        </p:nvSpPr>
        <p:spPr/>
        <p:txBody>
          <a:bodyPr/>
          <a:lstStyle/>
          <a:p>
            <a:r>
              <a:rPr lang="en-US" dirty="0"/>
              <a:t>Figure 29.11</a:t>
            </a:r>
          </a:p>
        </p:txBody>
      </p:sp>
      <p:pic>
        <p:nvPicPr>
          <p:cNvPr id="9" name="Picture 8">
            <a:extLst>
              <a:ext uri="{FF2B5EF4-FFF2-40B4-BE49-F238E27FC236}">
                <a16:creationId xmlns:a16="http://schemas.microsoft.com/office/drawing/2014/main" id="{30B51A4A-BB79-4240-B7BC-1EB78CD059E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62" name="Picture 2" descr="The illustration shows a large fish with a very wide mouth.">
            <a:extLst>
              <a:ext uri="{FF2B5EF4-FFF2-40B4-BE49-F238E27FC236}">
                <a16:creationId xmlns:a16="http://schemas.microsoft.com/office/drawing/2014/main" id="{EDEE68ED-29DA-CF8B-D535-8C62625952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543" y="1109607"/>
            <a:ext cx="5682913" cy="3823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223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8B54900-37D6-45E8-9A30-0A0594D3DBAC}"/>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301464"/>
            <a:ext cx="8062912" cy="1131625"/>
          </a:xfrm>
        </p:spPr>
        <p:txBody>
          <a:bodyPr>
            <a:noAutofit/>
          </a:bodyPr>
          <a:lstStyle/>
          <a:p>
            <a:r>
              <a:rPr lang="en-US" sz="1600" dirty="0"/>
              <a:t>Hammerhead sharks tend to school during the day and hunt prey at night. </a:t>
            </a:r>
          </a:p>
          <a:p>
            <a:r>
              <a:rPr lang="en-US" sz="1200" dirty="0"/>
              <a:t>(credit: Masashi Sugawara)</a:t>
            </a:r>
            <a:endParaRPr lang="en-US" sz="700" dirty="0"/>
          </a:p>
        </p:txBody>
      </p:sp>
      <p:sp>
        <p:nvSpPr>
          <p:cNvPr id="5" name="Figure Number"/>
          <p:cNvSpPr>
            <a:spLocks noGrp="1"/>
          </p:cNvSpPr>
          <p:nvPr>
            <p:ph type="title"/>
          </p:nvPr>
        </p:nvSpPr>
        <p:spPr/>
        <p:txBody>
          <a:bodyPr/>
          <a:lstStyle/>
          <a:p>
            <a:r>
              <a:rPr lang="en-US" dirty="0"/>
              <a:t>Figure 29.12</a:t>
            </a:r>
          </a:p>
        </p:txBody>
      </p:sp>
      <p:pic>
        <p:nvPicPr>
          <p:cNvPr id="9" name="Picture 8">
            <a:extLst>
              <a:ext uri="{FF2B5EF4-FFF2-40B4-BE49-F238E27FC236}">
                <a16:creationId xmlns:a16="http://schemas.microsoft.com/office/drawing/2014/main" id="{3E79DA84-8CCB-BC4C-9CD0-7D6DE0DE4C5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8916" name="Picture 4" descr="The photo shows a hammerhead shark, whose head is broad and flat, with eyes at each outer edge.">
            <a:extLst>
              <a:ext uri="{FF2B5EF4-FFF2-40B4-BE49-F238E27FC236}">
                <a16:creationId xmlns:a16="http://schemas.microsoft.com/office/drawing/2014/main" id="{8725EC1C-A1D8-7EE7-931C-A4F5A5FA8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4296" y="1139656"/>
            <a:ext cx="6115407" cy="408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86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8B54900-37D6-45E8-9A30-0A0594D3DBAC}"/>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705564"/>
            <a:ext cx="8062912" cy="1727526"/>
          </a:xfrm>
        </p:spPr>
        <p:txBody>
          <a:bodyPr>
            <a:noAutofit/>
          </a:bodyPr>
          <a:lstStyle/>
          <a:p>
            <a:r>
              <a:rPr lang="en-US" sz="1600" dirty="0"/>
              <a:t>Whale sharks are filter-feeders and can grow to be over 10 meters long. Whale sharks, like most other sharks, are ovoviviparous. </a:t>
            </a:r>
          </a:p>
          <a:p>
            <a:r>
              <a:rPr lang="en-US" sz="1200" dirty="0"/>
              <a:t>(credit: modified from Zac Wolf [Own work] [CC BY-SA 2.5 (http://</a:t>
            </a:r>
            <a:r>
              <a:rPr lang="en-US" sz="1200" dirty="0" err="1"/>
              <a:t>creativecommons.org</a:t>
            </a:r>
            <a:r>
              <a:rPr lang="en-US" sz="1200" dirty="0"/>
              <a:t>/licenses/by-</a:t>
            </a:r>
            <a:r>
              <a:rPr lang="en-US" sz="1200" dirty="0" err="1"/>
              <a:t>sa</a:t>
            </a:r>
            <a:r>
              <a:rPr lang="en-US" sz="1200" dirty="0"/>
              <a:t>/2.5)], via Wikimedia Commons)</a:t>
            </a:r>
            <a:endParaRPr lang="en-US" sz="900" dirty="0"/>
          </a:p>
        </p:txBody>
      </p:sp>
      <p:sp>
        <p:nvSpPr>
          <p:cNvPr id="5" name="Figure Number"/>
          <p:cNvSpPr>
            <a:spLocks noGrp="1"/>
          </p:cNvSpPr>
          <p:nvPr>
            <p:ph type="title"/>
          </p:nvPr>
        </p:nvSpPr>
        <p:spPr/>
        <p:txBody>
          <a:bodyPr/>
          <a:lstStyle/>
          <a:p>
            <a:r>
              <a:rPr lang="en-US" dirty="0"/>
              <a:t>Figure 29.13</a:t>
            </a:r>
          </a:p>
        </p:txBody>
      </p:sp>
      <p:pic>
        <p:nvPicPr>
          <p:cNvPr id="9" name="Picture 8">
            <a:extLst>
              <a:ext uri="{FF2B5EF4-FFF2-40B4-BE49-F238E27FC236}">
                <a16:creationId xmlns:a16="http://schemas.microsoft.com/office/drawing/2014/main" id="{3E79DA84-8CCB-BC4C-9CD0-7D6DE0DE4C5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8914" name="Picture 2" descr="The image displays a whale shark swimming in the Georgia Aquarium.">
            <a:extLst>
              <a:ext uri="{FF2B5EF4-FFF2-40B4-BE49-F238E27FC236}">
                <a16:creationId xmlns:a16="http://schemas.microsoft.com/office/drawing/2014/main" id="{BD3E5139-C337-2736-FFAE-D3D80F4C6B2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0218" y="1099335"/>
            <a:ext cx="7643563" cy="3521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779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E05BE97-ACCF-45A2-A176-0F183EF8B6AD}"/>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670776"/>
            <a:ext cx="8062912" cy="1762313"/>
          </a:xfrm>
        </p:spPr>
        <p:txBody>
          <a:bodyPr>
            <a:normAutofit/>
          </a:bodyPr>
          <a:lstStyle/>
          <a:p>
            <a:r>
              <a:rPr lang="en-US" sz="1600" dirty="0"/>
              <a:t>Shark embryos are clearly visible through these transparent egg cases. The round structure is the yolk that nourishes the growing embryo. </a:t>
            </a:r>
          </a:p>
          <a:p>
            <a:r>
              <a:rPr lang="en-US" sz="1200" dirty="0"/>
              <a:t>(credit: Jek </a:t>
            </a:r>
            <a:r>
              <a:rPr lang="en-US" sz="1200" dirty="0" err="1"/>
              <a:t>Bacarisas</a:t>
            </a:r>
            <a:r>
              <a:rPr lang="en-US" sz="1200" dirty="0"/>
              <a:t>)</a:t>
            </a:r>
            <a:endParaRPr lang="en-US" sz="1050" dirty="0"/>
          </a:p>
        </p:txBody>
      </p:sp>
      <p:sp>
        <p:nvSpPr>
          <p:cNvPr id="5" name="Figure Number"/>
          <p:cNvSpPr>
            <a:spLocks noGrp="1"/>
          </p:cNvSpPr>
          <p:nvPr>
            <p:ph type="title"/>
          </p:nvPr>
        </p:nvSpPr>
        <p:spPr/>
        <p:txBody>
          <a:bodyPr/>
          <a:lstStyle/>
          <a:p>
            <a:r>
              <a:rPr lang="en-US" dirty="0"/>
              <a:t>Figure 29.14</a:t>
            </a:r>
          </a:p>
        </p:txBody>
      </p:sp>
      <p:pic>
        <p:nvPicPr>
          <p:cNvPr id="9" name="Picture 8">
            <a:extLst>
              <a:ext uri="{FF2B5EF4-FFF2-40B4-BE49-F238E27FC236}">
                <a16:creationId xmlns:a16="http://schemas.microsoft.com/office/drawing/2014/main" id="{C8DE7A90-5C5A-6B45-9A21-ACAF92FA090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7890" name="Picture 2" descr="The photo shows long, thin shark embryos encased in egg cases.">
            <a:extLst>
              <a:ext uri="{FF2B5EF4-FFF2-40B4-BE49-F238E27FC236}">
                <a16:creationId xmlns:a16="http://schemas.microsoft.com/office/drawing/2014/main" id="{E4A28B10-1236-88FA-8585-258CB8047F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1392" y="1091464"/>
            <a:ext cx="5221216" cy="3484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49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E05BE97-ACCF-45A2-A176-0F183EF8B6AD}"/>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212404"/>
            <a:ext cx="8062912" cy="2220685"/>
          </a:xfrm>
        </p:spPr>
        <p:txBody>
          <a:bodyPr>
            <a:normAutofit/>
          </a:bodyPr>
          <a:lstStyle/>
          <a:p>
            <a:r>
              <a:rPr lang="en-US" sz="1600" dirty="0"/>
              <a:t>This stingray </a:t>
            </a:r>
            <a:r>
              <a:rPr lang="en-US" sz="1600" dirty="0">
                <a:solidFill>
                  <a:srgbClr val="72A510"/>
                </a:solidFill>
              </a:rPr>
              <a:t>(a)</a:t>
            </a:r>
            <a:r>
              <a:rPr lang="en-US" sz="1600" dirty="0"/>
              <a:t> blends into the sandy bottom of the ocean floor. A spotted ratfish </a:t>
            </a:r>
            <a:r>
              <a:rPr lang="en-US" sz="1600" dirty="0">
                <a:solidFill>
                  <a:srgbClr val="72A510"/>
                </a:solidFill>
              </a:rPr>
              <a:t>(b)</a:t>
            </a:r>
            <a:r>
              <a:rPr lang="en-US" sz="1600" dirty="0"/>
              <a:t> (</a:t>
            </a:r>
            <a:r>
              <a:rPr lang="en-US" sz="1600" i="1" dirty="0" err="1"/>
              <a:t>Hydrolagus</a:t>
            </a:r>
            <a:r>
              <a:rPr lang="en-US" sz="1600" i="1" dirty="0"/>
              <a:t> </a:t>
            </a:r>
            <a:r>
              <a:rPr lang="en-US" sz="1600" i="1" dirty="0" err="1"/>
              <a:t>colliei</a:t>
            </a:r>
            <a:r>
              <a:rPr lang="en-US" sz="1600" dirty="0"/>
              <a:t>) swims near the bottom of the ocean floor.</a:t>
            </a:r>
          </a:p>
          <a:p>
            <a:r>
              <a:rPr lang="en-US" sz="1200" dirty="0"/>
              <a:t>(credit a: “Sailn1”/Flickr; credit b: Linda Snook/MBNMS, via Wikimedia Commons)</a:t>
            </a:r>
          </a:p>
        </p:txBody>
      </p:sp>
      <p:sp>
        <p:nvSpPr>
          <p:cNvPr id="5" name="Figure Number"/>
          <p:cNvSpPr>
            <a:spLocks noGrp="1"/>
          </p:cNvSpPr>
          <p:nvPr>
            <p:ph type="title"/>
          </p:nvPr>
        </p:nvSpPr>
        <p:spPr/>
        <p:txBody>
          <a:bodyPr/>
          <a:lstStyle/>
          <a:p>
            <a:r>
              <a:rPr lang="en-US" dirty="0"/>
              <a:t>Figure 29.15</a:t>
            </a:r>
          </a:p>
        </p:txBody>
      </p:sp>
      <p:pic>
        <p:nvPicPr>
          <p:cNvPr id="9" name="Picture 8">
            <a:extLst>
              <a:ext uri="{FF2B5EF4-FFF2-40B4-BE49-F238E27FC236}">
                <a16:creationId xmlns:a16="http://schemas.microsoft.com/office/drawing/2014/main" id="{C8DE7A90-5C5A-6B45-9A21-ACAF92FA090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6866" name="Picture 2" descr="The photo shows a stingray with a long, thin body and a circular head, resting on the sandy bottom.">
            <a:extLst>
              <a:ext uri="{FF2B5EF4-FFF2-40B4-BE49-F238E27FC236}">
                <a16:creationId xmlns:a16="http://schemas.microsoft.com/office/drawing/2014/main" id="{93BE8D45-D9F5-56E8-8B08-33E926F7ECF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47618" y="1283350"/>
            <a:ext cx="7448764" cy="2820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474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3429000"/>
            <a:ext cx="7844319" cy="2930702"/>
          </a:xfrm>
        </p:spPr>
        <p:txBody>
          <a:bodyPr>
            <a:normAutofit/>
          </a:bodyPr>
          <a:lstStyle/>
          <a:p>
            <a:r>
              <a:rPr lang="en-US" sz="1600" dirty="0"/>
              <a:t>The </a:t>
            </a:r>
            <a:r>
              <a:rPr lang="en-US" sz="1600" dirty="0">
                <a:solidFill>
                  <a:srgbClr val="72A510"/>
                </a:solidFill>
              </a:rPr>
              <a:t>(a)</a:t>
            </a:r>
            <a:r>
              <a:rPr lang="en-US" sz="1600" dirty="0"/>
              <a:t> sockeye salmon and </a:t>
            </a:r>
            <a:r>
              <a:rPr lang="en-US" sz="1600" dirty="0">
                <a:solidFill>
                  <a:srgbClr val="72A510"/>
                </a:solidFill>
              </a:rPr>
              <a:t>(b)</a:t>
            </a:r>
            <a:r>
              <a:rPr lang="en-US" sz="1600" dirty="0"/>
              <a:t> coelacanth are both bony fishes of the Osteichthyes clade. The coelacanth, sometimes called a lobe-finned fish, was thought to have gone extinct in the Late Cretaceous period, 100 million years ago, until one was discovered in 1938 near the Comoros Islands between Africa and Madagascar. </a:t>
            </a:r>
          </a:p>
          <a:p>
            <a:r>
              <a:rPr lang="en-US" sz="1200" dirty="0"/>
              <a:t>(credit a: modification of work by Timothy </a:t>
            </a:r>
            <a:r>
              <a:rPr lang="en-US" sz="1200" dirty="0" err="1"/>
              <a:t>Knepp</a:t>
            </a:r>
            <a:r>
              <a:rPr lang="en-US" sz="1200" dirty="0"/>
              <a:t>, USFWS; credit b: modification of work by Robbie </a:t>
            </a:r>
            <a:r>
              <a:rPr lang="en-US" sz="1200" dirty="0" err="1"/>
              <a:t>Cada</a:t>
            </a:r>
            <a:r>
              <a:rPr lang="en-US" sz="1200" dirty="0"/>
              <a:t>)</a:t>
            </a:r>
            <a:endParaRPr lang="en-US" sz="1050" dirty="0"/>
          </a:p>
        </p:txBody>
      </p:sp>
      <p:sp>
        <p:nvSpPr>
          <p:cNvPr id="5" name="Figure Number"/>
          <p:cNvSpPr>
            <a:spLocks noGrp="1"/>
          </p:cNvSpPr>
          <p:nvPr>
            <p:ph type="title"/>
          </p:nvPr>
        </p:nvSpPr>
        <p:spPr/>
        <p:txBody>
          <a:bodyPr/>
          <a:lstStyle/>
          <a:p>
            <a:r>
              <a:rPr lang="en-US" dirty="0"/>
              <a:t>Figure 29.16</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4820" name="Picture 4" descr="The illustration compares a bright red salmon (a) and a blue coelacanth (b), both of which are similar in shape and have fins.">
            <a:extLst>
              <a:ext uri="{FF2B5EF4-FFF2-40B4-BE49-F238E27FC236}">
                <a16:creationId xmlns:a16="http://schemas.microsoft.com/office/drawing/2014/main" id="{BB271945-B69B-1D8E-EFEB-74F742F7F6E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96593" y="1709250"/>
            <a:ext cx="7150813" cy="150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268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227689"/>
            <a:ext cx="7844319" cy="1132013"/>
          </a:xfrm>
        </p:spPr>
        <p:txBody>
          <a:bodyPr>
            <a:normAutofit/>
          </a:bodyPr>
          <a:lstStyle/>
          <a:p>
            <a:r>
              <a:rPr lang="en-US" sz="1600" dirty="0"/>
              <a:t>The recent fossil discovery of </a:t>
            </a:r>
            <a:r>
              <a:rPr lang="en-US" sz="1600" i="1" dirty="0"/>
              <a:t>Tiktaalik </a:t>
            </a:r>
            <a:r>
              <a:rPr lang="en-US" sz="1600" i="1" dirty="0" err="1"/>
              <a:t>roseae</a:t>
            </a:r>
            <a:r>
              <a:rPr lang="en-US" sz="1600" i="1" dirty="0"/>
              <a:t> </a:t>
            </a:r>
            <a:r>
              <a:rPr lang="en-US" sz="1600" dirty="0"/>
              <a:t>suggests evidence for an animal intermediate to finned fish and legged </a:t>
            </a:r>
            <a:r>
              <a:rPr lang="en-US" sz="1600" dirty="0" err="1"/>
              <a:t>tetrapods</a:t>
            </a:r>
            <a:r>
              <a:rPr lang="en-US" sz="1600" dirty="0"/>
              <a:t>, sometimes called a “</a:t>
            </a:r>
            <a:r>
              <a:rPr lang="en-US" sz="1600" dirty="0" err="1"/>
              <a:t>fishapod</a:t>
            </a:r>
            <a:r>
              <a:rPr lang="en-US" sz="1600" dirty="0"/>
              <a:t>.” </a:t>
            </a:r>
          </a:p>
          <a:p>
            <a:r>
              <a:rPr lang="en-US" sz="1200" dirty="0"/>
              <a:t>(credit: Zina </a:t>
            </a:r>
            <a:r>
              <a:rPr lang="en-US" sz="1200" dirty="0" err="1"/>
              <a:t>Deretsky</a:t>
            </a:r>
            <a:r>
              <a:rPr lang="en-US" sz="1200" dirty="0"/>
              <a:t>, National Science Foundation)</a:t>
            </a:r>
          </a:p>
        </p:txBody>
      </p:sp>
      <p:sp>
        <p:nvSpPr>
          <p:cNvPr id="5" name="Figure Number"/>
          <p:cNvSpPr>
            <a:spLocks noGrp="1"/>
          </p:cNvSpPr>
          <p:nvPr>
            <p:ph type="title"/>
          </p:nvPr>
        </p:nvSpPr>
        <p:spPr/>
        <p:txBody>
          <a:bodyPr/>
          <a:lstStyle/>
          <a:p>
            <a:r>
              <a:rPr lang="en-US" dirty="0"/>
              <a:t>Figure 29.17</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4818" name="Picture 2" descr="The image shows a tetrapod-like fish with fin-like legs.">
            <a:extLst>
              <a:ext uri="{FF2B5EF4-FFF2-40B4-BE49-F238E27FC236}">
                <a16:creationId xmlns:a16="http://schemas.microsoft.com/office/drawing/2014/main" id="{931892DE-339C-E6A0-078F-9E436779E3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7600" y="1147424"/>
            <a:ext cx="6908800" cy="398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308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003515"/>
            <a:ext cx="7566917" cy="1385897"/>
          </a:xfrm>
        </p:spPr>
        <p:txBody>
          <a:bodyPr>
            <a:normAutofit/>
          </a:bodyPr>
          <a:lstStyle/>
          <a:p>
            <a:r>
              <a:rPr lang="en-US" sz="1600" dirty="0">
                <a:solidFill>
                  <a:schemeClr val="tx1"/>
                </a:solidFill>
              </a:rPr>
              <a:t>Most salamanders have legs and a tail, but respiration varies among species. </a:t>
            </a:r>
          </a:p>
          <a:p>
            <a:r>
              <a:rPr lang="en-US" sz="1200" dirty="0">
                <a:solidFill>
                  <a:schemeClr val="tx1"/>
                </a:solidFill>
              </a:rPr>
              <a:t>(credit: Valentina </a:t>
            </a:r>
            <a:r>
              <a:rPr lang="en-US" sz="1200" dirty="0" err="1">
                <a:solidFill>
                  <a:schemeClr val="tx1"/>
                </a:solidFill>
              </a:rPr>
              <a:t>Storti</a:t>
            </a:r>
            <a:r>
              <a:rPr lang="en-US" sz="1200" dirty="0">
                <a:solidFill>
                  <a:schemeClr val="tx1"/>
                </a:solidFill>
              </a:rPr>
              <a:t>)</a:t>
            </a:r>
          </a:p>
        </p:txBody>
      </p:sp>
      <p:sp>
        <p:nvSpPr>
          <p:cNvPr id="5" name="Figure Number"/>
          <p:cNvSpPr>
            <a:spLocks noGrp="1"/>
          </p:cNvSpPr>
          <p:nvPr>
            <p:ph type="title"/>
          </p:nvPr>
        </p:nvSpPr>
        <p:spPr/>
        <p:txBody>
          <a:bodyPr/>
          <a:lstStyle/>
          <a:p>
            <a:r>
              <a:rPr lang="en-US" dirty="0"/>
              <a:t>Figure 29.18</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3794" name="Picture 2" descr="The photo shows a black salamander with bright yellow spots.">
            <a:extLst>
              <a:ext uri="{FF2B5EF4-FFF2-40B4-BE49-F238E27FC236}">
                <a16:creationId xmlns:a16="http://schemas.microsoft.com/office/drawing/2014/main" id="{5B3EC693-7A78-F268-584C-2F04182879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491" y="1093127"/>
            <a:ext cx="5737018" cy="3828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387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911047"/>
            <a:ext cx="7844319" cy="1398755"/>
          </a:xfrm>
        </p:spPr>
        <p:txBody>
          <a:bodyPr>
            <a:normAutofit/>
          </a:bodyPr>
          <a:lstStyle/>
          <a:p>
            <a:r>
              <a:rPr lang="en-US" sz="1600" dirty="0"/>
              <a:t>The Australian green tree frog is a nocturnal predator that lives in the canopies of trees near a water source.</a:t>
            </a:r>
            <a:endParaRPr lang="en-US" sz="1200" dirty="0"/>
          </a:p>
        </p:txBody>
      </p:sp>
      <p:sp>
        <p:nvSpPr>
          <p:cNvPr id="5" name="Figure Number"/>
          <p:cNvSpPr>
            <a:spLocks noGrp="1"/>
          </p:cNvSpPr>
          <p:nvPr>
            <p:ph type="title"/>
          </p:nvPr>
        </p:nvSpPr>
        <p:spPr/>
        <p:txBody>
          <a:bodyPr/>
          <a:lstStyle/>
          <a:p>
            <a:r>
              <a:rPr lang="en-US" dirty="0"/>
              <a:t>Figure 29.19</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2770" name="Picture 2" descr="The photo shows a big, bright green frog sitting on a branch.">
            <a:extLst>
              <a:ext uri="{FF2B5EF4-FFF2-40B4-BE49-F238E27FC236}">
                <a16:creationId xmlns:a16="http://schemas.microsoft.com/office/drawing/2014/main" id="{1A078484-E148-E6FB-A522-123E7162CE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9515" y="1109608"/>
            <a:ext cx="5604970" cy="3688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129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786831"/>
            <a:ext cx="7844319" cy="1366463"/>
          </a:xfrm>
        </p:spPr>
        <p:txBody>
          <a:bodyPr>
            <a:normAutofit/>
          </a:bodyPr>
          <a:lstStyle/>
          <a:p>
            <a:r>
              <a:rPr lang="en-US" sz="1600" dirty="0"/>
              <a:t>A juvenile frog metamorphoses into a frog. Here, the frog has started to develop limbs, but its tadpole tail is still evident.</a:t>
            </a:r>
          </a:p>
        </p:txBody>
      </p:sp>
      <p:sp>
        <p:nvSpPr>
          <p:cNvPr id="5" name="Figure Number"/>
          <p:cNvSpPr>
            <a:spLocks noGrp="1"/>
          </p:cNvSpPr>
          <p:nvPr>
            <p:ph type="title"/>
          </p:nvPr>
        </p:nvSpPr>
        <p:spPr/>
        <p:txBody>
          <a:bodyPr/>
          <a:lstStyle/>
          <a:p>
            <a:r>
              <a:rPr lang="en-US" dirty="0"/>
              <a:t>Figure 29.20</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The photo shows a frog with a long tail from the tadpole stage.">
            <a:extLst>
              <a:ext uri="{FF2B5EF4-FFF2-40B4-BE49-F238E27FC236}">
                <a16:creationId xmlns:a16="http://schemas.microsoft.com/office/drawing/2014/main" id="{73F73CC3-2206-0468-D6DE-5A9B641B2D4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52700" y="1304816"/>
            <a:ext cx="4638600" cy="341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932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6338060" y="1159060"/>
            <a:ext cx="1806083" cy="5150742"/>
          </a:xfrm>
        </p:spPr>
        <p:txBody>
          <a:bodyPr>
            <a:normAutofit/>
          </a:bodyPr>
          <a:lstStyle/>
          <a:p>
            <a:r>
              <a:rPr lang="en-US" sz="1600" dirty="0"/>
              <a:t>During the Paleozoic Era, around 550 million years ago, the continent Gondwana formed. Both Gondwana and the continent Laurentia were located near the equator.</a:t>
            </a:r>
          </a:p>
        </p:txBody>
      </p:sp>
      <p:sp>
        <p:nvSpPr>
          <p:cNvPr id="5" name="Figure Number"/>
          <p:cNvSpPr>
            <a:spLocks noGrp="1"/>
          </p:cNvSpPr>
          <p:nvPr>
            <p:ph type="title"/>
          </p:nvPr>
        </p:nvSpPr>
        <p:spPr/>
        <p:txBody>
          <a:bodyPr/>
          <a:lstStyle/>
          <a:p>
            <a:r>
              <a:rPr lang="en-US" dirty="0"/>
              <a:t>Figure 29.21</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A world map shows two continents, Gondwana and Laurentia, which are shaped very differently from the continents of today. Gondwana was made up of two smaller subcontinents separated by a narrow sea. One continent contained modern Antarctica, and the other contained parts of Africa.">
            <a:extLst>
              <a:ext uri="{FF2B5EF4-FFF2-40B4-BE49-F238E27FC236}">
                <a16:creationId xmlns:a16="http://schemas.microsoft.com/office/drawing/2014/main" id="{BE445BA9-56EA-135D-9792-F61B2F75D0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933" y="1159060"/>
            <a:ext cx="5516127" cy="4995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251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890500"/>
            <a:ext cx="7844319" cy="1419302"/>
          </a:xfrm>
        </p:spPr>
        <p:txBody>
          <a:bodyPr>
            <a:normAutofit/>
          </a:bodyPr>
          <a:lstStyle/>
          <a:p>
            <a:r>
              <a:rPr lang="en-US" sz="1600" dirty="0"/>
              <a:t>The key features of an amniotic egg are shown.</a:t>
            </a:r>
            <a:endParaRPr lang="en-US" sz="1050" dirty="0"/>
          </a:p>
        </p:txBody>
      </p:sp>
      <p:sp>
        <p:nvSpPr>
          <p:cNvPr id="5" name="Figure Number"/>
          <p:cNvSpPr>
            <a:spLocks noGrp="1"/>
          </p:cNvSpPr>
          <p:nvPr>
            <p:ph type="title"/>
          </p:nvPr>
        </p:nvSpPr>
        <p:spPr/>
        <p:txBody>
          <a:bodyPr/>
          <a:lstStyle/>
          <a:p>
            <a:r>
              <a:rPr lang="en-US" dirty="0"/>
              <a:t>Figure 29.22</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e illustration shows a cross section of an egg.  The outer covering is called the shell.  There is a circular mass inside with many different parts.  Surrounding the mass, within the shell is the albumen.  The outer layer of the circular mass is the churion.  An embryo is contained within an amniotic cavity, filled with amniotic fluid.  Attached to the embryo is a yolk sac, filled with a yolk substance.  Vein like features, called allantois, extend from the choriion ot the embryo.">
            <a:extLst>
              <a:ext uri="{FF2B5EF4-FFF2-40B4-BE49-F238E27FC236}">
                <a16:creationId xmlns:a16="http://schemas.microsoft.com/office/drawing/2014/main" id="{782B0B1B-609F-1B8E-F618-36EB31A8F16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88364" y="1238686"/>
            <a:ext cx="4167272" cy="3447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960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3429000"/>
            <a:ext cx="8042364" cy="2880802"/>
          </a:xfrm>
        </p:spPr>
        <p:txBody>
          <a:bodyPr>
            <a:normAutofit/>
          </a:bodyPr>
          <a:lstStyle/>
          <a:p>
            <a:r>
              <a:rPr lang="en-US" sz="1600" dirty="0"/>
              <a:t>Compare the skulls and temporal fenestrae of anapsids, synapsids, and diapsids. Anapsids have no openings, synapsids have one opening, and diapsids have two openings.</a:t>
            </a:r>
            <a:endParaRPr lang="en-US" sz="900" dirty="0"/>
          </a:p>
        </p:txBody>
      </p:sp>
      <p:sp>
        <p:nvSpPr>
          <p:cNvPr id="5" name="Figure Number"/>
          <p:cNvSpPr>
            <a:spLocks noGrp="1"/>
          </p:cNvSpPr>
          <p:nvPr>
            <p:ph type="title"/>
          </p:nvPr>
        </p:nvSpPr>
        <p:spPr/>
        <p:txBody>
          <a:bodyPr/>
          <a:lstStyle/>
          <a:p>
            <a:r>
              <a:rPr lang="en-US" dirty="0"/>
              <a:t>Figure 29.23</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8674" name="Picture 2" descr="The illustration compares three different skull types. All three skulls are elongated and similar in shape; the only difference between them is the number of holes behind the eye. The anapsid skull (left) has no openings. The synapsid skull (middle) has one opening, and the diapsid skull (right) has two openings, one on top of the other.">
            <a:extLst>
              <a:ext uri="{FF2B5EF4-FFF2-40B4-BE49-F238E27FC236}">
                <a16:creationId xmlns:a16="http://schemas.microsoft.com/office/drawing/2014/main" id="{6ADC97E0-B22C-A048-683D-07DC8F0BA8A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01384" y="1586537"/>
            <a:ext cx="7541231" cy="1599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72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372866"/>
            <a:ext cx="7844319" cy="659535"/>
          </a:xfrm>
        </p:spPr>
        <p:txBody>
          <a:bodyPr>
            <a:normAutofit/>
          </a:bodyPr>
          <a:lstStyle/>
          <a:p>
            <a:r>
              <a:rPr lang="en-US" sz="1600" dirty="0"/>
              <a:t>This chart shows the evolution of amniotes. The placement of Testudines (turtles) is currently still debated.</a:t>
            </a:r>
          </a:p>
        </p:txBody>
      </p:sp>
      <p:sp>
        <p:nvSpPr>
          <p:cNvPr id="5" name="Figure Number"/>
          <p:cNvSpPr>
            <a:spLocks noGrp="1"/>
          </p:cNvSpPr>
          <p:nvPr>
            <p:ph type="title"/>
          </p:nvPr>
        </p:nvSpPr>
        <p:spPr/>
        <p:txBody>
          <a:bodyPr/>
          <a:lstStyle/>
          <a:p>
            <a:r>
              <a:rPr lang="en-US" dirty="0"/>
              <a:t>Figure 29.24</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trunk of the amniote phylogenetic tree is the ancestral amniote. Initially, the tree branches into diapsids, anapsids, and synapsids. Synapsids give rise to mammals, which are therapsids. Anapsids are all extinct. Diapsids are subdivided into two groups, lepidosaurs and archosaurs. Lepidosauria includes plesiosaurs, ichthyosaurs, Sphenodontia and Squamata, which includes lizards and snakes. Archosauria branches into Crocodilia, pterosaurs, dinosaurs, and birds.">
            <a:extLst>
              <a:ext uri="{FF2B5EF4-FFF2-40B4-BE49-F238E27FC236}">
                <a16:creationId xmlns:a16="http://schemas.microsoft.com/office/drawing/2014/main" id="{5AA0161C-2659-55CB-C90B-56213071E77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392660" y="1161588"/>
            <a:ext cx="6358679" cy="3950550"/>
          </a:xfrm>
          <a:prstGeom prst="rect">
            <a:avLst/>
          </a:prstGeom>
        </p:spPr>
      </p:pic>
    </p:spTree>
    <p:extLst>
      <p:ext uri="{BB962C8B-B14F-4D97-AF65-F5344CB8AC3E}">
        <p14:creationId xmlns:p14="http://schemas.microsoft.com/office/powerpoint/2010/main" val="4251235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095981"/>
            <a:ext cx="7844319" cy="1378205"/>
          </a:xfrm>
        </p:spPr>
        <p:txBody>
          <a:bodyPr>
            <a:normAutofit/>
          </a:bodyPr>
          <a:lstStyle/>
          <a:p>
            <a:r>
              <a:rPr lang="en-US" sz="1500" dirty="0"/>
              <a:t>Pterosaurs, such as this </a:t>
            </a:r>
            <a:r>
              <a:rPr lang="en-US" sz="1500" i="1" dirty="0" err="1"/>
              <a:t>Quetzalcoatlus</a:t>
            </a:r>
            <a:r>
              <a:rPr lang="en-US" sz="1500" dirty="0"/>
              <a:t>, which existed from the late Triassic to the Cretaceous period (230 to 65.5 million years ago), possessed wings but are not believed to have been capable of powered flight. Instead, they may have been able to soar after launching from cliffs. </a:t>
            </a:r>
          </a:p>
          <a:p>
            <a:r>
              <a:rPr lang="en-US" sz="1300" dirty="0"/>
              <a:t>(credit: Mark Witton, Darren </a:t>
            </a:r>
            <a:r>
              <a:rPr lang="en-US" sz="1300" dirty="0" err="1"/>
              <a:t>Naish</a:t>
            </a:r>
            <a:r>
              <a:rPr lang="en-US" sz="1300" dirty="0"/>
              <a:t>)</a:t>
            </a:r>
          </a:p>
        </p:txBody>
      </p:sp>
      <p:sp>
        <p:nvSpPr>
          <p:cNvPr id="5" name="Figure Number"/>
          <p:cNvSpPr>
            <a:spLocks noGrp="1"/>
          </p:cNvSpPr>
          <p:nvPr>
            <p:ph type="title"/>
          </p:nvPr>
        </p:nvSpPr>
        <p:spPr/>
        <p:txBody>
          <a:bodyPr/>
          <a:lstStyle/>
          <a:p>
            <a:r>
              <a:rPr lang="en-US" dirty="0"/>
              <a:t>Figure 29.25</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The illustration shows pterosaurs, which resemble large modern birds with long necks, long beaks, and bat-like wings.">
            <a:extLst>
              <a:ext uri="{FF2B5EF4-FFF2-40B4-BE49-F238E27FC236}">
                <a16:creationId xmlns:a16="http://schemas.microsoft.com/office/drawing/2014/main" id="{AF2B8A87-FF43-C8B6-169B-D3B89326D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242" y="941955"/>
            <a:ext cx="5417515" cy="4112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829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4027471"/>
            <a:ext cx="7844319" cy="1222623"/>
          </a:xfrm>
        </p:spPr>
        <p:txBody>
          <a:bodyPr>
            <a:normAutofit/>
          </a:bodyPr>
          <a:lstStyle/>
          <a:p>
            <a:r>
              <a:rPr lang="en-US" sz="1600" i="1" dirty="0" err="1"/>
              <a:t>Edmontonia</a:t>
            </a:r>
            <a:r>
              <a:rPr lang="en-US" sz="1600" dirty="0"/>
              <a:t> was an armored dinosaur that lived in the Late Cretaceous period, 145.5 to 65.6 million years ago. </a:t>
            </a:r>
            <a:r>
              <a:rPr lang="en-US" sz="1600" dirty="0" err="1"/>
              <a:t>Herrerasaurus</a:t>
            </a:r>
            <a:r>
              <a:rPr lang="en-US" sz="1600" dirty="0"/>
              <a:t> </a:t>
            </a:r>
            <a:r>
              <a:rPr lang="en-US" sz="1600" dirty="0">
                <a:solidFill>
                  <a:srgbClr val="72A510"/>
                </a:solidFill>
              </a:rPr>
              <a:t>(a)</a:t>
            </a:r>
            <a:r>
              <a:rPr lang="en-US" sz="1600" dirty="0"/>
              <a:t> and </a:t>
            </a:r>
            <a:r>
              <a:rPr lang="en-US" sz="1600" dirty="0" err="1"/>
              <a:t>Eoraptor</a:t>
            </a:r>
            <a:r>
              <a:rPr lang="en-US" sz="1600" dirty="0"/>
              <a:t> </a:t>
            </a:r>
            <a:r>
              <a:rPr lang="en-US" sz="1600" dirty="0">
                <a:solidFill>
                  <a:srgbClr val="72A510"/>
                </a:solidFill>
              </a:rPr>
              <a:t>(b)</a:t>
            </a:r>
            <a:r>
              <a:rPr lang="en-US" sz="1600" dirty="0"/>
              <a:t> were late Triassic saurischian dinosaurs dating to about 230 million years ago. </a:t>
            </a:r>
          </a:p>
          <a:p>
            <a:r>
              <a:rPr lang="en-US" sz="1200" dirty="0"/>
              <a:t>(credit a: Mariana Ruiz Villareal; credit b: Zach Tirrell, Dino Origins)</a:t>
            </a:r>
            <a:endParaRPr lang="en-US" sz="300" dirty="0"/>
          </a:p>
        </p:txBody>
      </p:sp>
      <p:sp>
        <p:nvSpPr>
          <p:cNvPr id="5" name="Figure Number"/>
          <p:cNvSpPr>
            <a:spLocks noGrp="1"/>
          </p:cNvSpPr>
          <p:nvPr>
            <p:ph type="title"/>
          </p:nvPr>
        </p:nvSpPr>
        <p:spPr/>
        <p:txBody>
          <a:bodyPr/>
          <a:lstStyle/>
          <a:p>
            <a:r>
              <a:rPr lang="en-US" dirty="0"/>
              <a:t>Figure 29.26</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Illustration A shows a dinosaur that walks on four legs, has a long tail, and an armored back. Photo B shows the skeleton of a dinosaur that walks on two legs.">
            <a:extLst>
              <a:ext uri="{FF2B5EF4-FFF2-40B4-BE49-F238E27FC236}">
                <a16:creationId xmlns:a16="http://schemas.microsoft.com/office/drawing/2014/main" id="{E2C1B867-EBBB-4126-7795-130CD3A461F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2216" y="1499234"/>
            <a:ext cx="7979568" cy="2439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927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363110"/>
            <a:ext cx="7844319" cy="977514"/>
          </a:xfrm>
        </p:spPr>
        <p:txBody>
          <a:bodyPr>
            <a:normAutofit/>
          </a:bodyPr>
          <a:lstStyle/>
          <a:p>
            <a:r>
              <a:rPr lang="en-US" sz="1600" dirty="0"/>
              <a:t>Crocodilians, such as this Siamese crocodile (</a:t>
            </a:r>
            <a:r>
              <a:rPr lang="en-US" sz="1600" i="1" dirty="0" err="1"/>
              <a:t>Crocodylus</a:t>
            </a:r>
            <a:r>
              <a:rPr lang="en-US" sz="1600" i="1" dirty="0"/>
              <a:t> </a:t>
            </a:r>
            <a:r>
              <a:rPr lang="en-US" sz="1600" i="1" dirty="0" err="1"/>
              <a:t>siamensis</a:t>
            </a:r>
            <a:r>
              <a:rPr lang="en-US" sz="1600" dirty="0"/>
              <a:t>), provide parental care for their offspring. </a:t>
            </a:r>
          </a:p>
          <a:p>
            <a:r>
              <a:rPr lang="en-US" sz="1200" dirty="0"/>
              <a:t>(credit: Keshav Mukund </a:t>
            </a:r>
            <a:r>
              <a:rPr lang="en-US" sz="1200" dirty="0" err="1"/>
              <a:t>Kandhadai</a:t>
            </a:r>
            <a:r>
              <a:rPr lang="en-US" sz="1200" dirty="0"/>
              <a:t>)</a:t>
            </a:r>
            <a:endParaRPr lang="en-US" sz="300" dirty="0"/>
          </a:p>
        </p:txBody>
      </p:sp>
      <p:sp>
        <p:nvSpPr>
          <p:cNvPr id="5" name="Figure Number"/>
          <p:cNvSpPr>
            <a:spLocks noGrp="1"/>
          </p:cNvSpPr>
          <p:nvPr>
            <p:ph type="title"/>
          </p:nvPr>
        </p:nvSpPr>
        <p:spPr/>
        <p:txBody>
          <a:bodyPr/>
          <a:lstStyle/>
          <a:p>
            <a:r>
              <a:rPr lang="en-US" dirty="0"/>
              <a:t>Figure 29.27</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The photo shows a crocodile in the mud.">
            <a:extLst>
              <a:ext uri="{FF2B5EF4-FFF2-40B4-BE49-F238E27FC236}">
                <a16:creationId xmlns:a16="http://schemas.microsoft.com/office/drawing/2014/main" id="{F9F7F4AF-C8E7-AC38-C688-73D5423A40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520" y="1085280"/>
            <a:ext cx="6368959" cy="4226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383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6441897" y="1037691"/>
            <a:ext cx="1880170" cy="5302934"/>
          </a:xfrm>
        </p:spPr>
        <p:txBody>
          <a:bodyPr>
            <a:normAutofit/>
          </a:bodyPr>
          <a:lstStyle/>
          <a:p>
            <a:r>
              <a:rPr lang="en-US" sz="1600" dirty="0"/>
              <a:t>This tuatara from New Zealand may resemble a lizard but belongs to a distinct lineage, the </a:t>
            </a:r>
            <a:r>
              <a:rPr lang="en-US" sz="1600" dirty="0" err="1"/>
              <a:t>Sphenodontidae</a:t>
            </a:r>
            <a:r>
              <a:rPr lang="en-US" sz="1600" dirty="0"/>
              <a:t> family. </a:t>
            </a:r>
          </a:p>
          <a:p>
            <a:r>
              <a:rPr lang="en-US" sz="1200" dirty="0"/>
              <a:t>(credit: Sid </a:t>
            </a:r>
            <a:r>
              <a:rPr lang="en-US" sz="1200" dirty="0" err="1"/>
              <a:t>Mosdell</a:t>
            </a:r>
            <a:r>
              <a:rPr lang="en-US" sz="1200" dirty="0"/>
              <a:t>)</a:t>
            </a:r>
            <a:endParaRPr lang="en-US" sz="1050" dirty="0"/>
          </a:p>
        </p:txBody>
      </p:sp>
      <p:sp>
        <p:nvSpPr>
          <p:cNvPr id="5" name="Figure Number"/>
          <p:cNvSpPr>
            <a:spLocks noGrp="1"/>
          </p:cNvSpPr>
          <p:nvPr>
            <p:ph type="title"/>
          </p:nvPr>
        </p:nvSpPr>
        <p:spPr/>
        <p:txBody>
          <a:bodyPr/>
          <a:lstStyle/>
          <a:p>
            <a:r>
              <a:rPr lang="en-US" dirty="0"/>
              <a:t>Figure 29.28</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This photo shows a green, lizard-like animal with short spines on its back.">
            <a:extLst>
              <a:ext uri="{FF2B5EF4-FFF2-40B4-BE49-F238E27FC236}">
                <a16:creationId xmlns:a16="http://schemas.microsoft.com/office/drawing/2014/main" id="{F5E6520E-13FF-3651-A89C-3CA5632004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300" y="1114211"/>
            <a:ext cx="5789633" cy="4629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067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681089"/>
            <a:ext cx="7844319" cy="659535"/>
          </a:xfrm>
        </p:spPr>
        <p:txBody>
          <a:bodyPr>
            <a:normAutofit/>
          </a:bodyPr>
          <a:lstStyle/>
          <a:p>
            <a:r>
              <a:rPr lang="en-US" sz="1600" dirty="0"/>
              <a:t>This Jackson’s chameleon (</a:t>
            </a:r>
            <a:r>
              <a:rPr lang="en-US" sz="1600" i="1" dirty="0" err="1"/>
              <a:t>Trioceros</a:t>
            </a:r>
            <a:r>
              <a:rPr lang="en-US" sz="1600" i="1" dirty="0"/>
              <a:t> </a:t>
            </a:r>
            <a:r>
              <a:rPr lang="en-US" sz="1600" i="1" dirty="0" err="1"/>
              <a:t>jacksonii</a:t>
            </a:r>
            <a:r>
              <a:rPr lang="en-US" sz="1600" dirty="0"/>
              <a:t>) blends in with its surroundings.</a:t>
            </a:r>
          </a:p>
        </p:txBody>
      </p:sp>
      <p:sp>
        <p:nvSpPr>
          <p:cNvPr id="5" name="Figure Number"/>
          <p:cNvSpPr>
            <a:spLocks noGrp="1"/>
          </p:cNvSpPr>
          <p:nvPr>
            <p:ph type="title"/>
          </p:nvPr>
        </p:nvSpPr>
        <p:spPr/>
        <p:txBody>
          <a:bodyPr/>
          <a:lstStyle/>
          <a:p>
            <a:r>
              <a:rPr lang="en-US" dirty="0"/>
              <a:t>Figure 29.29</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The photo shows a green lizard with its tail curled like a snail shell. The lizard has two horns and matches the leaves of the plant on which it sits.">
            <a:extLst>
              <a:ext uri="{FF2B5EF4-FFF2-40B4-BE49-F238E27FC236}">
                <a16:creationId xmlns:a16="http://schemas.microsoft.com/office/drawing/2014/main" id="{D29A7A58-7B9B-87DF-C1B9-4C9EF2F63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5941" y="1094535"/>
            <a:ext cx="5992117" cy="4494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984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54804" y="5310882"/>
            <a:ext cx="7448765" cy="1029742"/>
          </a:xfrm>
        </p:spPr>
        <p:txBody>
          <a:bodyPr>
            <a:normAutofit/>
          </a:bodyPr>
          <a:lstStyle/>
          <a:p>
            <a:r>
              <a:rPr lang="en-US" sz="1600" dirty="0"/>
              <a:t>The garter snake belongs to the genus </a:t>
            </a:r>
            <a:r>
              <a:rPr lang="en-US" sz="1600" i="1" dirty="0"/>
              <a:t>Thamnophis</a:t>
            </a:r>
            <a:r>
              <a:rPr lang="en-US" sz="1600" dirty="0"/>
              <a:t>, the most widely distributed reptile genus in North America. </a:t>
            </a:r>
          </a:p>
          <a:p>
            <a:r>
              <a:rPr lang="en-US" sz="1200" dirty="0"/>
              <a:t>(credit: Steve </a:t>
            </a:r>
            <a:r>
              <a:rPr lang="en-US" sz="1200" dirty="0" err="1"/>
              <a:t>Jurvetson</a:t>
            </a:r>
            <a:r>
              <a:rPr lang="en-US" sz="1200" dirty="0"/>
              <a:t>)</a:t>
            </a:r>
            <a:endParaRPr lang="en-US" sz="900" dirty="0"/>
          </a:p>
        </p:txBody>
      </p:sp>
      <p:sp>
        <p:nvSpPr>
          <p:cNvPr id="5" name="Figure Number"/>
          <p:cNvSpPr>
            <a:spLocks noGrp="1"/>
          </p:cNvSpPr>
          <p:nvPr>
            <p:ph type="title"/>
          </p:nvPr>
        </p:nvSpPr>
        <p:spPr/>
        <p:txBody>
          <a:bodyPr/>
          <a:lstStyle/>
          <a:p>
            <a:r>
              <a:rPr lang="en-US" dirty="0"/>
              <a:t>Figure 29.30</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The photo shows a snake with orange and black bands and white stripes.">
            <a:extLst>
              <a:ext uri="{FF2B5EF4-FFF2-40B4-BE49-F238E27FC236}">
                <a16:creationId xmlns:a16="http://schemas.microsoft.com/office/drawing/2014/main" id="{03351E39-283E-A245-97F5-4DBD328F3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876" y="1042827"/>
            <a:ext cx="5622247" cy="4216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904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380305"/>
            <a:ext cx="7844319" cy="1052785"/>
          </a:xfrm>
        </p:spPr>
        <p:txBody>
          <a:bodyPr>
            <a:normAutofit/>
          </a:bodyPr>
          <a:lstStyle/>
          <a:p>
            <a:r>
              <a:rPr lang="en-US" sz="1600" dirty="0"/>
              <a:t>The African spurred tortoise (</a:t>
            </a:r>
            <a:r>
              <a:rPr lang="en-US" sz="1600" i="1" dirty="0" err="1"/>
              <a:t>Geochelone</a:t>
            </a:r>
            <a:r>
              <a:rPr lang="en-US" sz="1600" i="1" dirty="0"/>
              <a:t> </a:t>
            </a:r>
            <a:r>
              <a:rPr lang="en-US" sz="1600" i="1" dirty="0" err="1"/>
              <a:t>sulcata</a:t>
            </a:r>
            <a:r>
              <a:rPr lang="en-US" sz="1600" dirty="0"/>
              <a:t>) lives at the southern edge of the Sahara Desert. It is the third largest tortoise in the world. </a:t>
            </a:r>
          </a:p>
          <a:p>
            <a:r>
              <a:rPr lang="en-US" sz="1200" dirty="0"/>
              <a:t>(credit: Jim Bowen)</a:t>
            </a:r>
          </a:p>
        </p:txBody>
      </p:sp>
      <p:sp>
        <p:nvSpPr>
          <p:cNvPr id="5" name="Figure Number"/>
          <p:cNvSpPr>
            <a:spLocks noGrp="1"/>
          </p:cNvSpPr>
          <p:nvPr>
            <p:ph type="title"/>
          </p:nvPr>
        </p:nvSpPr>
        <p:spPr/>
        <p:txBody>
          <a:bodyPr/>
          <a:lstStyle/>
          <a:p>
            <a:r>
              <a:rPr lang="en-US" dirty="0"/>
              <a:t>Figure 29.31</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The photo shows a very large tortoise, that has a huge shell which encases its body. Its legs, neck and head protrude from the shell.">
            <a:extLst>
              <a:ext uri="{FF2B5EF4-FFF2-40B4-BE49-F238E27FC236}">
                <a16:creationId xmlns:a16="http://schemas.microsoft.com/office/drawing/2014/main" id="{B8EF9265-C656-9FC0-DC1D-0C32477F481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08387" y="1010522"/>
            <a:ext cx="5127226" cy="4260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192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7058346" y="1133959"/>
            <a:ext cx="1397285" cy="5175844"/>
          </a:xfrm>
        </p:spPr>
        <p:txBody>
          <a:bodyPr>
            <a:normAutofit/>
          </a:bodyPr>
          <a:lstStyle/>
          <a:p>
            <a:r>
              <a:rPr lang="en-US" sz="1500" dirty="0">
                <a:solidFill>
                  <a:srgbClr val="72A510"/>
                </a:solidFill>
              </a:rPr>
              <a:t>(a)</a:t>
            </a:r>
            <a:r>
              <a:rPr lang="en-US" sz="1500" dirty="0"/>
              <a:t> Primary feathers are located at the wing tip and provide thrust; secondary feathers are located close to the body and provide lift. </a:t>
            </a:r>
            <a:r>
              <a:rPr lang="en-US" sz="1500" dirty="0">
                <a:solidFill>
                  <a:srgbClr val="72A510"/>
                </a:solidFill>
              </a:rPr>
              <a:t>(b)</a:t>
            </a:r>
            <a:r>
              <a:rPr lang="en-US" sz="1500" dirty="0"/>
              <a:t> Primary and secondary feathers from a common buzzard (Buteo buteo). </a:t>
            </a:r>
          </a:p>
          <a:p>
            <a:r>
              <a:rPr lang="en-US" sz="1200" dirty="0"/>
              <a:t>(credit b: modified from S. </a:t>
            </a:r>
            <a:r>
              <a:rPr lang="en-US" sz="1200" dirty="0" err="1"/>
              <a:t>Seyfert</a:t>
            </a:r>
            <a:r>
              <a:rPr lang="en-US" sz="1200" dirty="0"/>
              <a:t>)</a:t>
            </a:r>
          </a:p>
        </p:txBody>
      </p:sp>
      <p:sp>
        <p:nvSpPr>
          <p:cNvPr id="5" name="Figure Number"/>
          <p:cNvSpPr>
            <a:spLocks noGrp="1"/>
          </p:cNvSpPr>
          <p:nvPr>
            <p:ph type="title"/>
          </p:nvPr>
        </p:nvSpPr>
        <p:spPr/>
        <p:txBody>
          <a:bodyPr/>
          <a:lstStyle/>
          <a:p>
            <a:r>
              <a:rPr lang="en-US" dirty="0"/>
              <a:t>Figure 29.32</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The illustration shows a birds wing, which has two layers of flight feathers, the long primary feathers and the shorter secondary feathers, which overlay the primary feathers. Also depicted are photographs of feathers displaying the same components">
            <a:extLst>
              <a:ext uri="{FF2B5EF4-FFF2-40B4-BE49-F238E27FC236}">
                <a16:creationId xmlns:a16="http://schemas.microsoft.com/office/drawing/2014/main" id="{B44CE0CD-4AEC-BF9E-711B-3CC55C4219E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2723" y="1133958"/>
            <a:ext cx="6463979" cy="5063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993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3780891"/>
            <a:ext cx="7844319" cy="1325366"/>
          </a:xfrm>
        </p:spPr>
        <p:txBody>
          <a:bodyPr>
            <a:normAutofit/>
          </a:bodyPr>
          <a:lstStyle/>
          <a:p>
            <a:r>
              <a:rPr lang="en-US" sz="1600" dirty="0">
                <a:solidFill>
                  <a:schemeClr val="tx1"/>
                </a:solidFill>
              </a:rPr>
              <a:t>Many birds have hollow, pneumatic bones, which make flight easier.</a:t>
            </a:r>
          </a:p>
        </p:txBody>
      </p:sp>
      <p:sp>
        <p:nvSpPr>
          <p:cNvPr id="5" name="Figure Number"/>
          <p:cNvSpPr>
            <a:spLocks noGrp="1"/>
          </p:cNvSpPr>
          <p:nvPr>
            <p:ph type="title"/>
          </p:nvPr>
        </p:nvSpPr>
        <p:spPr/>
        <p:txBody>
          <a:bodyPr/>
          <a:lstStyle/>
          <a:p>
            <a:r>
              <a:rPr lang="en-US" dirty="0"/>
              <a:t>Figure 29.33</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The illustration shows a hollow bone with structural supports providing reinforcement.">
            <a:extLst>
              <a:ext uri="{FF2B5EF4-FFF2-40B4-BE49-F238E27FC236}">
                <a16:creationId xmlns:a16="http://schemas.microsoft.com/office/drawing/2014/main" id="{8CE89BB7-815B-C515-ACCF-F4F9D3E4C8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206" y="1792330"/>
            <a:ext cx="5447587" cy="185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476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3825917"/>
            <a:ext cx="7844319" cy="2393486"/>
          </a:xfrm>
        </p:spPr>
        <p:txBody>
          <a:bodyPr>
            <a:normAutofit/>
          </a:bodyPr>
          <a:lstStyle/>
          <a:p>
            <a:r>
              <a:rPr lang="en-US" sz="1600" dirty="0">
                <a:solidFill>
                  <a:schemeClr val="tx1"/>
                </a:solidFill>
              </a:rPr>
              <a:t>Avian respiration is an efficient system of gas exchange with air flowing </a:t>
            </a:r>
            <a:r>
              <a:rPr lang="en-US" sz="1600" b="1" dirty="0">
                <a:solidFill>
                  <a:schemeClr val="tx1"/>
                </a:solidFill>
              </a:rPr>
              <a:t>unidirectionally</a:t>
            </a:r>
            <a:r>
              <a:rPr lang="en-US" sz="1600" dirty="0">
                <a:solidFill>
                  <a:schemeClr val="tx1"/>
                </a:solidFill>
              </a:rPr>
              <a:t>. A full ventilation cycle takes two breathing cycles. During the first inhalation, air passes from the trachea into posterior air sacs. The first exhalation moves the air from the posterior air sacs to the lungs. The second inhalation moves the air in the lungs to the anterior air sacs, and the second exhalation moves the air in the anterior air sacs out of the body. Overall, each inhalation moves air into the air sacs, while each exhalation moves fresh air through the lungs and “used” air out of the body. The air sacs are connected to the hollow interior of bones. </a:t>
            </a:r>
          </a:p>
          <a:p>
            <a:r>
              <a:rPr lang="en-US" sz="1200" dirty="0">
                <a:solidFill>
                  <a:schemeClr val="tx1"/>
                </a:solidFill>
              </a:rPr>
              <a:t>(credit: modification of work by L. Shyamal)</a:t>
            </a:r>
          </a:p>
        </p:txBody>
      </p:sp>
      <p:sp>
        <p:nvSpPr>
          <p:cNvPr id="5" name="Figure Number"/>
          <p:cNvSpPr>
            <a:spLocks noGrp="1"/>
          </p:cNvSpPr>
          <p:nvPr>
            <p:ph type="title"/>
          </p:nvPr>
        </p:nvSpPr>
        <p:spPr/>
        <p:txBody>
          <a:bodyPr/>
          <a:lstStyle/>
          <a:p>
            <a:r>
              <a:rPr lang="en-US" dirty="0"/>
              <a:t>Figure 29.34</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The illustration shows the direction of airflow in both inhalation and exhalation in birds. During inhalation, air passes from the beak down the trachea to the posterior air sac located behind the lungs. From the posterior air sac, air enters the lungs, and the anterior air sac in front of the lungs. Air from both air sacs also enters hollows in bones. During exhalation air from hollows in the bones enters the air sacs, then the lungs, then the trachea, where it exits through the beaks.">
            <a:extLst>
              <a:ext uri="{FF2B5EF4-FFF2-40B4-BE49-F238E27FC236}">
                <a16:creationId xmlns:a16="http://schemas.microsoft.com/office/drawing/2014/main" id="{50760C39-26D8-86AD-041D-F6062A01952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99335" y="1246252"/>
            <a:ext cx="6945330" cy="239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763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4923081"/>
            <a:ext cx="7844319" cy="1426348"/>
          </a:xfrm>
        </p:spPr>
        <p:txBody>
          <a:bodyPr>
            <a:normAutofit/>
          </a:bodyPr>
          <a:lstStyle/>
          <a:p>
            <a:r>
              <a:rPr lang="en-US" sz="1600" dirty="0">
                <a:solidFill>
                  <a:srgbClr val="72A510"/>
                </a:solidFill>
              </a:rPr>
              <a:t>(a)</a:t>
            </a:r>
            <a:r>
              <a:rPr lang="en-US" sz="1600" dirty="0">
                <a:solidFill>
                  <a:schemeClr val="tx1"/>
                </a:solidFill>
              </a:rPr>
              <a:t> </a:t>
            </a:r>
            <a:r>
              <a:rPr lang="en-US" sz="1600" i="1" dirty="0">
                <a:solidFill>
                  <a:schemeClr val="tx1"/>
                </a:solidFill>
              </a:rPr>
              <a:t>Archaeopteryx</a:t>
            </a:r>
            <a:r>
              <a:rPr lang="en-US" sz="1600" dirty="0">
                <a:solidFill>
                  <a:schemeClr val="tx1"/>
                </a:solidFill>
              </a:rPr>
              <a:t> lived in the late Jurassic period around 150 million years ago. It had cuplike thecodont teeth like a dinosaur, but had </a:t>
            </a:r>
            <a:r>
              <a:rPr lang="en-US" sz="1600" dirty="0">
                <a:solidFill>
                  <a:srgbClr val="72A510"/>
                </a:solidFill>
              </a:rPr>
              <a:t>(b)</a:t>
            </a:r>
            <a:r>
              <a:rPr lang="en-US" sz="1600" dirty="0">
                <a:solidFill>
                  <a:schemeClr val="tx1"/>
                </a:solidFill>
              </a:rPr>
              <a:t> flight feathers like modern birds, which can be seen in this fossil. Note the claws on the wings, which are still found in a number of birds, such as the newborn chicks of the South American Hoatzin. (credit b: modification of work by </a:t>
            </a:r>
            <a:r>
              <a:rPr lang="en-US" sz="1600" dirty="0" err="1">
                <a:solidFill>
                  <a:schemeClr val="tx1"/>
                </a:solidFill>
              </a:rPr>
              <a:t>Daderot</a:t>
            </a:r>
            <a:r>
              <a:rPr lang="en-US" sz="1600" dirty="0">
                <a:solidFill>
                  <a:schemeClr val="tx1"/>
                </a:solidFill>
              </a:rPr>
              <a:t>/Wikimedia Commons, CC0 1.0)</a:t>
            </a:r>
            <a:endParaRPr lang="en-US" sz="1200" dirty="0">
              <a:solidFill>
                <a:schemeClr val="tx1"/>
              </a:solidFill>
            </a:endParaRPr>
          </a:p>
        </p:txBody>
      </p:sp>
      <p:sp>
        <p:nvSpPr>
          <p:cNvPr id="5" name="Figure Number"/>
          <p:cNvSpPr>
            <a:spLocks noGrp="1"/>
          </p:cNvSpPr>
          <p:nvPr>
            <p:ph type="title"/>
          </p:nvPr>
        </p:nvSpPr>
        <p:spPr/>
        <p:txBody>
          <a:bodyPr/>
          <a:lstStyle/>
          <a:p>
            <a:r>
              <a:rPr lang="en-US" dirty="0"/>
              <a:t>Figure 29.35</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Part a shows an illustration of a bird on the ground, with another coasting toward the ground. Part b shows a photo of a fossilized bird, with feathers visible.">
            <a:extLst>
              <a:ext uri="{FF2B5EF4-FFF2-40B4-BE49-F238E27FC236}">
                <a16:creationId xmlns:a16="http://schemas.microsoft.com/office/drawing/2014/main" id="{187F421C-4ED3-F0B7-2CD1-A050406B3FB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0349" y="1118508"/>
            <a:ext cx="7742765" cy="3586926"/>
          </a:xfrm>
          <a:prstGeom prst="rect">
            <a:avLst/>
          </a:prstGeom>
        </p:spPr>
      </p:pic>
    </p:spTree>
    <p:extLst>
      <p:ext uri="{BB962C8B-B14F-4D97-AF65-F5344CB8AC3E}">
        <p14:creationId xmlns:p14="http://schemas.microsoft.com/office/powerpoint/2010/main" val="3915209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5244309"/>
            <a:ext cx="7844319" cy="1094845"/>
          </a:xfrm>
        </p:spPr>
        <p:txBody>
          <a:bodyPr>
            <a:normAutofit/>
          </a:bodyPr>
          <a:lstStyle/>
          <a:p>
            <a:r>
              <a:rPr lang="en-US" sz="1600" i="1" dirty="0" err="1">
                <a:solidFill>
                  <a:schemeClr val="tx1"/>
                </a:solidFill>
              </a:rPr>
              <a:t>Shanweiniao</a:t>
            </a:r>
            <a:r>
              <a:rPr lang="en-US" sz="1600" i="1" dirty="0">
                <a:solidFill>
                  <a:schemeClr val="tx1"/>
                </a:solidFill>
              </a:rPr>
              <a:t> </a:t>
            </a:r>
            <a:r>
              <a:rPr lang="en-US" sz="1600" i="1" dirty="0" err="1">
                <a:solidFill>
                  <a:schemeClr val="tx1"/>
                </a:solidFill>
              </a:rPr>
              <a:t>cooperorum</a:t>
            </a:r>
            <a:r>
              <a:rPr lang="en-US" sz="1600" i="1" dirty="0">
                <a:solidFill>
                  <a:schemeClr val="tx1"/>
                </a:solidFill>
              </a:rPr>
              <a:t> </a:t>
            </a:r>
            <a:r>
              <a:rPr lang="en-US" sz="1600" dirty="0">
                <a:solidFill>
                  <a:schemeClr val="tx1"/>
                </a:solidFill>
              </a:rPr>
              <a:t>was a species of </a:t>
            </a:r>
            <a:r>
              <a:rPr lang="en-US" sz="1600" dirty="0" err="1">
                <a:solidFill>
                  <a:schemeClr val="tx1"/>
                </a:solidFill>
              </a:rPr>
              <a:t>Enantiornithes</a:t>
            </a:r>
            <a:r>
              <a:rPr lang="en-US" sz="1600" dirty="0">
                <a:solidFill>
                  <a:schemeClr val="tx1"/>
                </a:solidFill>
              </a:rPr>
              <a:t> that did not survive past the Cretaceous period. </a:t>
            </a:r>
          </a:p>
          <a:p>
            <a:r>
              <a:rPr lang="en-US" sz="1200" dirty="0">
                <a:solidFill>
                  <a:schemeClr val="tx1"/>
                </a:solidFill>
              </a:rPr>
              <a:t>(credit: Nobu Tamura)</a:t>
            </a:r>
            <a:endParaRPr lang="en-US" sz="1050" dirty="0">
              <a:solidFill>
                <a:schemeClr val="tx1"/>
              </a:solidFill>
            </a:endParaRPr>
          </a:p>
        </p:txBody>
      </p:sp>
      <p:sp>
        <p:nvSpPr>
          <p:cNvPr id="5" name="Figure Number"/>
          <p:cNvSpPr>
            <a:spLocks noGrp="1"/>
          </p:cNvSpPr>
          <p:nvPr>
            <p:ph type="title"/>
          </p:nvPr>
        </p:nvSpPr>
        <p:spPr/>
        <p:txBody>
          <a:bodyPr/>
          <a:lstStyle/>
          <a:p>
            <a:r>
              <a:rPr lang="en-US" dirty="0"/>
              <a:t>Figure 29.36</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The lifelike illustration shows a blue bird sitting on a branch.">
            <a:extLst>
              <a:ext uri="{FF2B5EF4-FFF2-40B4-BE49-F238E27FC236}">
                <a16:creationId xmlns:a16="http://schemas.microsoft.com/office/drawing/2014/main" id="{00D56AD9-7DC2-704C-E8E6-C70A54FE26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313" y="1075714"/>
            <a:ext cx="6908800" cy="412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787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4623371"/>
            <a:ext cx="7844319" cy="1530586"/>
          </a:xfrm>
        </p:spPr>
        <p:txBody>
          <a:bodyPr>
            <a:normAutofit/>
          </a:bodyPr>
          <a:lstStyle/>
          <a:p>
            <a:r>
              <a:rPr lang="en-US" sz="1600" dirty="0">
                <a:solidFill>
                  <a:schemeClr val="tx1"/>
                </a:solidFill>
              </a:rPr>
              <a:t>Bones of the mammalian middle ear are modified from bones of the jaw and skull in reptiles. The stapes is found in other vertebrates (e.g., the columella of birds) whereas in mammals, the malleus and incus are derived from the articular and quadrate bones, respectively. </a:t>
            </a:r>
          </a:p>
          <a:p>
            <a:r>
              <a:rPr lang="en-US" sz="1200" dirty="0">
                <a:solidFill>
                  <a:schemeClr val="tx1"/>
                </a:solidFill>
              </a:rPr>
              <a:t>(credit: NCI)</a:t>
            </a:r>
          </a:p>
        </p:txBody>
      </p:sp>
      <p:sp>
        <p:nvSpPr>
          <p:cNvPr id="5" name="Figure Number"/>
          <p:cNvSpPr>
            <a:spLocks noGrp="1"/>
          </p:cNvSpPr>
          <p:nvPr>
            <p:ph type="title"/>
          </p:nvPr>
        </p:nvSpPr>
        <p:spPr/>
        <p:txBody>
          <a:bodyPr/>
          <a:lstStyle/>
          <a:p>
            <a:r>
              <a:rPr lang="en-US" dirty="0"/>
              <a:t>Figure 29.37</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The illustration shows the three bones of the inner ear, the malleus, the incus, and the stapes, which are connected together inside the ear canal.">
            <a:extLst>
              <a:ext uri="{FF2B5EF4-FFF2-40B4-BE49-F238E27FC236}">
                <a16:creationId xmlns:a16="http://schemas.microsoft.com/office/drawing/2014/main" id="{F49FDC53-73F9-641E-B396-2457E74862F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88294" y="1179994"/>
            <a:ext cx="4567412" cy="3308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271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4243227"/>
            <a:ext cx="7844319" cy="1844471"/>
          </a:xfrm>
        </p:spPr>
        <p:txBody>
          <a:bodyPr>
            <a:normAutofit/>
          </a:bodyPr>
          <a:lstStyle/>
          <a:p>
            <a:r>
              <a:rPr lang="en-US" sz="1600" dirty="0">
                <a:solidFill>
                  <a:schemeClr val="tx1"/>
                </a:solidFill>
              </a:rPr>
              <a:t>Cynodonts (“dog teeth”), which first appeared in the Late Permian period 260 million years ago, are thought to be the ancestors of modern mammals. Holes in the upper jaws of cynodonts suggest that they had whiskers, which might also indicate the presence of hair. </a:t>
            </a:r>
          </a:p>
          <a:p>
            <a:r>
              <a:rPr lang="en-US" sz="1200" dirty="0">
                <a:solidFill>
                  <a:schemeClr val="tx1"/>
                </a:solidFill>
              </a:rPr>
              <a:t>(credit: Nobu Tamura)</a:t>
            </a:r>
            <a:endParaRPr lang="en-US" sz="1050" dirty="0">
              <a:solidFill>
                <a:schemeClr val="tx1"/>
              </a:solidFill>
            </a:endParaRPr>
          </a:p>
        </p:txBody>
      </p:sp>
      <p:sp>
        <p:nvSpPr>
          <p:cNvPr id="5" name="Figure Number"/>
          <p:cNvSpPr>
            <a:spLocks noGrp="1"/>
          </p:cNvSpPr>
          <p:nvPr>
            <p:ph type="title"/>
          </p:nvPr>
        </p:nvSpPr>
        <p:spPr/>
        <p:txBody>
          <a:bodyPr/>
          <a:lstStyle/>
          <a:p>
            <a:r>
              <a:rPr lang="en-US" dirty="0"/>
              <a:t>Figure 29.38</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The illustration shows an animal resembling a short-haired dog.">
            <a:extLst>
              <a:ext uri="{FF2B5EF4-FFF2-40B4-BE49-F238E27FC236}">
                <a16:creationId xmlns:a16="http://schemas.microsoft.com/office/drawing/2014/main" id="{B8CDFD81-B4DA-2A42-8CE4-2DECB0616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215" y="1202218"/>
            <a:ext cx="5971569" cy="3128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171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5" y="4058295"/>
            <a:ext cx="7844319" cy="2138491"/>
          </a:xfrm>
        </p:spPr>
        <p:txBody>
          <a:bodyPr>
            <a:normAutofit/>
          </a:bodyPr>
          <a:lstStyle/>
          <a:p>
            <a:r>
              <a:rPr lang="en-US" sz="1600" dirty="0">
                <a:solidFill>
                  <a:schemeClr val="tx1"/>
                </a:solidFill>
              </a:rPr>
              <a:t>This </a:t>
            </a:r>
            <a:r>
              <a:rPr lang="en-US" sz="1600" dirty="0" err="1">
                <a:solidFill>
                  <a:schemeClr val="tx1"/>
                </a:solidFill>
              </a:rPr>
              <a:t>morganucodont</a:t>
            </a:r>
            <a:r>
              <a:rPr lang="en-US" sz="1600" dirty="0">
                <a:solidFill>
                  <a:schemeClr val="tx1"/>
                </a:solidFill>
              </a:rPr>
              <a:t> </a:t>
            </a:r>
            <a:r>
              <a:rPr lang="en-US" sz="1600" i="1" dirty="0" err="1">
                <a:solidFill>
                  <a:schemeClr val="tx1"/>
                </a:solidFill>
              </a:rPr>
              <a:t>Megazotrodon</a:t>
            </a:r>
            <a:r>
              <a:rPr lang="en-US" sz="1600" dirty="0">
                <a:solidFill>
                  <a:schemeClr val="tx1"/>
                </a:solidFill>
              </a:rPr>
              <a:t>, an extinct basal mammal, may have been nocturnal and insectivorous. The jaw of a </a:t>
            </a:r>
            <a:r>
              <a:rPr lang="en-US" sz="1600" dirty="0" err="1">
                <a:solidFill>
                  <a:schemeClr val="tx1"/>
                </a:solidFill>
              </a:rPr>
              <a:t>morganucodont</a:t>
            </a:r>
            <a:r>
              <a:rPr lang="en-US" sz="1600" dirty="0">
                <a:solidFill>
                  <a:schemeClr val="tx1"/>
                </a:solidFill>
              </a:rPr>
              <a:t> (inset), showing a double hinge, one between the dentary and squamosal and one between the articular (yellow) and quadrate (blue) bones. In living mammals, the articular and quadrate bones have been incorporated into the middle ear. </a:t>
            </a:r>
          </a:p>
          <a:p>
            <a:r>
              <a:rPr lang="en-US" sz="1200" dirty="0">
                <a:solidFill>
                  <a:schemeClr val="tx1"/>
                </a:solidFill>
              </a:rPr>
              <a:t>(credit main: </a:t>
            </a:r>
            <a:r>
              <a:rPr lang="en-US" sz="1200" dirty="0" err="1">
                <a:solidFill>
                  <a:schemeClr val="tx1"/>
                </a:solidFill>
              </a:rPr>
              <a:t>Nordelch</a:t>
            </a:r>
            <a:r>
              <a:rPr lang="en-US" sz="1200" dirty="0">
                <a:solidFill>
                  <a:schemeClr val="tx1"/>
                </a:solidFill>
              </a:rPr>
              <a:t> [</a:t>
            </a:r>
            <a:r>
              <a:rPr lang="en-US" sz="1200" dirty="0" err="1">
                <a:solidFill>
                  <a:schemeClr val="tx1"/>
                </a:solidFill>
              </a:rPr>
              <a:t>Megazostrodon</a:t>
            </a:r>
            <a:r>
              <a:rPr lang="en-US" sz="1200" dirty="0">
                <a:solidFill>
                  <a:schemeClr val="tx1"/>
                </a:solidFill>
              </a:rPr>
              <a:t> Natural History Museum] Wikimedia Commons; credit inset: modified from </a:t>
            </a:r>
            <a:r>
              <a:rPr lang="en-US" sz="1200" dirty="0" err="1">
                <a:solidFill>
                  <a:schemeClr val="tx1"/>
                </a:solidFill>
              </a:rPr>
              <a:t>Philcha</a:t>
            </a:r>
            <a:r>
              <a:rPr lang="en-US" sz="1200" dirty="0">
                <a:solidFill>
                  <a:schemeClr val="tx1"/>
                </a:solidFill>
              </a:rPr>
              <a:t>. https://</a:t>
            </a:r>
            <a:r>
              <a:rPr lang="en-US" sz="1200" dirty="0" err="1">
                <a:solidFill>
                  <a:schemeClr val="tx1"/>
                </a:solidFill>
              </a:rPr>
              <a:t>commons.wikimedia.org</a:t>
            </a:r>
            <a:r>
              <a:rPr lang="en-US" sz="1200" dirty="0">
                <a:solidFill>
                  <a:schemeClr val="tx1"/>
                </a:solidFill>
              </a:rPr>
              <a:t>/w/</a:t>
            </a:r>
            <a:r>
              <a:rPr lang="en-US" sz="1200" dirty="0" err="1">
                <a:solidFill>
                  <a:schemeClr val="tx1"/>
                </a:solidFill>
              </a:rPr>
              <a:t>index.php</a:t>
            </a:r>
            <a:r>
              <a:rPr lang="en-US" sz="1200" dirty="0">
                <a:solidFill>
                  <a:schemeClr val="tx1"/>
                </a:solidFill>
              </a:rPr>
              <a:t>? </a:t>
            </a:r>
            <a:r>
              <a:rPr lang="en-US" sz="1200" dirty="0" err="1">
                <a:solidFill>
                  <a:schemeClr val="tx1"/>
                </a:solidFill>
              </a:rPr>
              <a:t>curid</a:t>
            </a:r>
            <a:r>
              <a:rPr lang="en-US" sz="1200" dirty="0">
                <a:solidFill>
                  <a:schemeClr val="tx1"/>
                </a:solidFill>
              </a:rPr>
              <a:t>=3631949)</a:t>
            </a:r>
          </a:p>
        </p:txBody>
      </p:sp>
      <p:sp>
        <p:nvSpPr>
          <p:cNvPr id="5" name="Figure Number"/>
          <p:cNvSpPr>
            <a:spLocks noGrp="1"/>
          </p:cNvSpPr>
          <p:nvPr>
            <p:ph type="title"/>
          </p:nvPr>
        </p:nvSpPr>
        <p:spPr/>
        <p:txBody>
          <a:bodyPr/>
          <a:lstStyle/>
          <a:p>
            <a:r>
              <a:rPr lang="en-US" dirty="0"/>
              <a:t>Figure 29.39</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Image of morganucodont. Inset: Jaw showing double hinge, one between dentary and squamosal and one between articular (yellow) and quadrate (blue) bones.">
            <a:extLst>
              <a:ext uri="{FF2B5EF4-FFF2-40B4-BE49-F238E27FC236}">
                <a16:creationId xmlns:a16="http://schemas.microsoft.com/office/drawing/2014/main" id="{4056500E-D50D-8749-73FD-4D813AFE644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28454" y="1123238"/>
            <a:ext cx="5887092" cy="2792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9720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3893907"/>
            <a:ext cx="8053287" cy="2193792"/>
          </a:xfrm>
        </p:spPr>
        <p:txBody>
          <a:bodyPr>
            <a:normAutofit/>
          </a:bodyPr>
          <a:lstStyle/>
          <a:p>
            <a:r>
              <a:rPr lang="en-US" sz="1600" dirty="0">
                <a:solidFill>
                  <a:srgbClr val="72A510"/>
                </a:solidFill>
              </a:rPr>
              <a:t>(a)</a:t>
            </a:r>
            <a:r>
              <a:rPr lang="en-US" sz="1600" dirty="0">
                <a:solidFill>
                  <a:schemeClr val="tx1"/>
                </a:solidFill>
              </a:rPr>
              <a:t> The platypus, a monotreme, possesses a leathery beak and lays eggs rather than giving birth to live young. </a:t>
            </a:r>
            <a:r>
              <a:rPr lang="en-US" sz="1600" dirty="0">
                <a:solidFill>
                  <a:srgbClr val="72A510"/>
                </a:solidFill>
              </a:rPr>
              <a:t>(b)</a:t>
            </a:r>
            <a:r>
              <a:rPr lang="en-US" sz="1600" dirty="0">
                <a:solidFill>
                  <a:schemeClr val="tx1"/>
                </a:solidFill>
              </a:rPr>
              <a:t> The echidna is another monotreme, with long hairs modified into spines. </a:t>
            </a:r>
          </a:p>
          <a:p>
            <a:r>
              <a:rPr lang="en-US" sz="1200" dirty="0">
                <a:solidFill>
                  <a:schemeClr val="tx1"/>
                </a:solidFill>
              </a:rPr>
              <a:t>(credit b: modification of work by Barry Thomas)</a:t>
            </a:r>
            <a:endParaRPr lang="en-US" sz="1050" dirty="0">
              <a:solidFill>
                <a:schemeClr val="tx1"/>
              </a:solidFill>
            </a:endParaRPr>
          </a:p>
        </p:txBody>
      </p:sp>
      <p:sp>
        <p:nvSpPr>
          <p:cNvPr id="5" name="Figure Number"/>
          <p:cNvSpPr>
            <a:spLocks noGrp="1"/>
          </p:cNvSpPr>
          <p:nvPr>
            <p:ph type="title"/>
          </p:nvPr>
        </p:nvSpPr>
        <p:spPr/>
        <p:txBody>
          <a:bodyPr/>
          <a:lstStyle/>
          <a:p>
            <a:r>
              <a:rPr lang="en-US" dirty="0"/>
              <a:t>Figure 29.40</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8" name="Picture 4" descr="Illustration A shows two short-haired mammals (platypus) with webbed feet, flat tails and a flat snout. Photo B shows one short-haired mammal (echidna) with webbed feet, flat tails and a flat snout.">
            <a:extLst>
              <a:ext uri="{FF2B5EF4-FFF2-40B4-BE49-F238E27FC236}">
                <a16:creationId xmlns:a16="http://schemas.microsoft.com/office/drawing/2014/main" id="{6C700C73-C9E1-F638-1E6A-C82D5D05851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2064" y="1098604"/>
            <a:ext cx="7235295" cy="2730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573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5178174"/>
            <a:ext cx="8053287" cy="1171255"/>
          </a:xfrm>
        </p:spPr>
        <p:txBody>
          <a:bodyPr>
            <a:normAutofit/>
          </a:bodyPr>
          <a:lstStyle/>
          <a:p>
            <a:r>
              <a:rPr lang="en-US" sz="1600" dirty="0">
                <a:solidFill>
                  <a:schemeClr val="tx1"/>
                </a:solidFill>
              </a:rPr>
              <a:t>The Tasmanian devil is one of several marsupials native to Australia. </a:t>
            </a:r>
          </a:p>
          <a:p>
            <a:r>
              <a:rPr lang="en-US" sz="1200" dirty="0">
                <a:solidFill>
                  <a:schemeClr val="tx1"/>
                </a:solidFill>
              </a:rPr>
              <a:t>(credit: Wayne McLean)</a:t>
            </a:r>
            <a:endParaRPr lang="en-US" sz="900" dirty="0">
              <a:solidFill>
                <a:schemeClr val="tx1"/>
              </a:solidFill>
            </a:endParaRPr>
          </a:p>
        </p:txBody>
      </p:sp>
      <p:sp>
        <p:nvSpPr>
          <p:cNvPr id="5" name="Figure Number"/>
          <p:cNvSpPr>
            <a:spLocks noGrp="1"/>
          </p:cNvSpPr>
          <p:nvPr>
            <p:ph type="title"/>
          </p:nvPr>
        </p:nvSpPr>
        <p:spPr/>
        <p:txBody>
          <a:bodyPr/>
          <a:lstStyle/>
          <a:p>
            <a:r>
              <a:rPr lang="en-US" dirty="0"/>
              <a:t>Figure 29.41</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The illustration shows an animal resembling a small bear lying in the grass.">
            <a:extLst>
              <a:ext uri="{FF2B5EF4-FFF2-40B4-BE49-F238E27FC236}">
                <a16:creationId xmlns:a16="http://schemas.microsoft.com/office/drawing/2014/main" id="{40A275AA-FC28-4595-F85A-942243F3C1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0074" y="1246253"/>
            <a:ext cx="5803852" cy="3851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2666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5024065"/>
            <a:ext cx="8053287" cy="1398752"/>
          </a:xfrm>
        </p:spPr>
        <p:txBody>
          <a:bodyPr>
            <a:normAutofit/>
          </a:bodyPr>
          <a:lstStyle/>
          <a:p>
            <a:r>
              <a:rPr lang="en-US" sz="1600" dirty="0">
                <a:solidFill>
                  <a:schemeClr val="tx1"/>
                </a:solidFill>
              </a:rPr>
              <a:t>This tarsier, </a:t>
            </a:r>
            <a:r>
              <a:rPr lang="en-US" sz="1600" i="1" dirty="0">
                <a:solidFill>
                  <a:schemeClr val="tx1"/>
                </a:solidFill>
              </a:rPr>
              <a:t>Carlito </a:t>
            </a:r>
            <a:r>
              <a:rPr lang="en-US" sz="1600" i="1" dirty="0" err="1">
                <a:solidFill>
                  <a:schemeClr val="tx1"/>
                </a:solidFill>
              </a:rPr>
              <a:t>syrichta</a:t>
            </a:r>
            <a:r>
              <a:rPr lang="en-US" sz="1600" dirty="0">
                <a:solidFill>
                  <a:schemeClr val="tx1"/>
                </a:solidFill>
              </a:rPr>
              <a:t>, is one of the smallest primates—about 5 inches long, from nose to the base of the tail. The tail is not shown, but is about twice the length of the body. Note the large eyes, each of which is about the same size as the animal's brain, and the long hind legs. </a:t>
            </a:r>
          </a:p>
          <a:p>
            <a:r>
              <a:rPr lang="en-US" sz="1300" dirty="0">
                <a:solidFill>
                  <a:schemeClr val="tx1"/>
                </a:solidFill>
              </a:rPr>
              <a:t>(credit: </a:t>
            </a:r>
            <a:r>
              <a:rPr lang="en-US" sz="1300" dirty="0" err="1">
                <a:solidFill>
                  <a:schemeClr val="tx1"/>
                </a:solidFill>
              </a:rPr>
              <a:t>mtoz</a:t>
            </a:r>
            <a:r>
              <a:rPr lang="en-US" sz="1300" dirty="0">
                <a:solidFill>
                  <a:schemeClr val="tx1"/>
                </a:solidFill>
              </a:rPr>
              <a:t> (http://</a:t>
            </a:r>
            <a:r>
              <a:rPr lang="en-US" sz="1300" dirty="0" err="1">
                <a:solidFill>
                  <a:schemeClr val="tx1"/>
                </a:solidFill>
              </a:rPr>
              <a:t>creativecommons.org</a:t>
            </a:r>
            <a:r>
              <a:rPr lang="en-US" sz="1300" dirty="0">
                <a:solidFill>
                  <a:schemeClr val="tx1"/>
                </a:solidFill>
              </a:rPr>
              <a:t>/licenses/by-</a:t>
            </a:r>
            <a:r>
              <a:rPr lang="en-US" sz="1300" dirty="0" err="1">
                <a:solidFill>
                  <a:schemeClr val="tx1"/>
                </a:solidFill>
              </a:rPr>
              <a:t>sa</a:t>
            </a:r>
            <a:r>
              <a:rPr lang="en-US" sz="1300" dirty="0">
                <a:solidFill>
                  <a:schemeClr val="tx1"/>
                </a:solidFill>
              </a:rPr>
              <a:t>/2.0), via Wikimedia Commons)</a:t>
            </a:r>
          </a:p>
        </p:txBody>
      </p:sp>
      <p:sp>
        <p:nvSpPr>
          <p:cNvPr id="5" name="Figure Number"/>
          <p:cNvSpPr>
            <a:spLocks noGrp="1"/>
          </p:cNvSpPr>
          <p:nvPr>
            <p:ph type="title"/>
          </p:nvPr>
        </p:nvSpPr>
        <p:spPr/>
        <p:txBody>
          <a:bodyPr/>
          <a:lstStyle/>
          <a:p>
            <a:r>
              <a:rPr lang="en-US" dirty="0"/>
              <a:t>Figure 29.42</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Image depicts a Tarsier in a tree.">
            <a:extLst>
              <a:ext uri="{FF2B5EF4-FFF2-40B4-BE49-F238E27FC236}">
                <a16:creationId xmlns:a16="http://schemas.microsoft.com/office/drawing/2014/main" id="{30EF8B4C-02ED-E565-3202-F8DEF90E4A5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34965" y="1017142"/>
            <a:ext cx="5274069" cy="395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73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5311739"/>
            <a:ext cx="8053287" cy="1121352"/>
          </a:xfrm>
        </p:spPr>
        <p:txBody>
          <a:bodyPr>
            <a:normAutofit/>
          </a:bodyPr>
          <a:lstStyle/>
          <a:p>
            <a:r>
              <a:rPr lang="en-US" sz="1600" dirty="0">
                <a:solidFill>
                  <a:schemeClr val="tx1"/>
                </a:solidFill>
              </a:rPr>
              <a:t>The howler monkey is native to Central and South America. It makes a call that sounds like a lion roaring. </a:t>
            </a:r>
          </a:p>
          <a:p>
            <a:r>
              <a:rPr lang="en-US" sz="1200" dirty="0">
                <a:solidFill>
                  <a:schemeClr val="tx1"/>
                </a:solidFill>
              </a:rPr>
              <a:t>(credit: Xavi </a:t>
            </a:r>
            <a:r>
              <a:rPr lang="en-US" sz="1200" dirty="0" err="1">
                <a:solidFill>
                  <a:schemeClr val="tx1"/>
                </a:solidFill>
              </a:rPr>
              <a:t>Talleda</a:t>
            </a:r>
            <a:r>
              <a:rPr lang="en-US" sz="1200" dirty="0">
                <a:solidFill>
                  <a:schemeClr val="tx1"/>
                </a:solidFill>
              </a:rPr>
              <a:t>)</a:t>
            </a:r>
            <a:endParaRPr lang="en-US" sz="500" dirty="0">
              <a:solidFill>
                <a:schemeClr val="tx1"/>
              </a:solidFill>
            </a:endParaRPr>
          </a:p>
        </p:txBody>
      </p:sp>
      <p:sp>
        <p:nvSpPr>
          <p:cNvPr id="5" name="Figure Number"/>
          <p:cNvSpPr>
            <a:spLocks noGrp="1"/>
          </p:cNvSpPr>
          <p:nvPr>
            <p:ph type="title"/>
          </p:nvPr>
        </p:nvSpPr>
        <p:spPr/>
        <p:txBody>
          <a:bodyPr/>
          <a:lstStyle/>
          <a:p>
            <a:r>
              <a:rPr lang="en-US" dirty="0"/>
              <a:t>Figure 29.43</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he photo shows a black monkey with its mouth open in a howl.">
            <a:extLst>
              <a:ext uri="{FF2B5EF4-FFF2-40B4-BE49-F238E27FC236}">
                <a16:creationId xmlns:a16="http://schemas.microsoft.com/office/drawing/2014/main" id="{A512329E-3D08-8962-7FC8-8ABB62A1FD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4296" y="1167294"/>
            <a:ext cx="6115407" cy="4046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1375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5106256"/>
            <a:ext cx="8053287" cy="1192082"/>
          </a:xfrm>
        </p:spPr>
        <p:txBody>
          <a:bodyPr>
            <a:normAutofit/>
          </a:bodyPr>
          <a:lstStyle/>
          <a:p>
            <a:r>
              <a:rPr lang="en-US" sz="1600" dirty="0">
                <a:solidFill>
                  <a:schemeClr val="tx1"/>
                </a:solidFill>
              </a:rPr>
              <a:t>All great apes have a similar skeletal structure. </a:t>
            </a:r>
          </a:p>
          <a:p>
            <a:r>
              <a:rPr lang="en-US" sz="1200" dirty="0">
                <a:solidFill>
                  <a:schemeClr val="tx1"/>
                </a:solidFill>
              </a:rPr>
              <a:t>(credit: modification of work by Tim Vickers)</a:t>
            </a:r>
            <a:endParaRPr lang="en-US" sz="300" dirty="0">
              <a:solidFill>
                <a:schemeClr val="tx1"/>
              </a:solidFill>
            </a:endParaRPr>
          </a:p>
        </p:txBody>
      </p:sp>
      <p:sp>
        <p:nvSpPr>
          <p:cNvPr id="5" name="Figure Number"/>
          <p:cNvSpPr>
            <a:spLocks noGrp="1"/>
          </p:cNvSpPr>
          <p:nvPr>
            <p:ph type="title"/>
          </p:nvPr>
        </p:nvSpPr>
        <p:spPr/>
        <p:txBody>
          <a:bodyPr/>
          <a:lstStyle/>
          <a:p>
            <a:r>
              <a:rPr lang="en-US" dirty="0"/>
              <a:t>Figure 29.44</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Image depicts various skeletons of great ape primates, including gibbon, chimp, and human. The skeletons have significant similarities, but their posture and structures differ. Most apes have much longer arms relative to their height than do humans. Only humans and gibbons have an upright posture. And gorillas, chimps, and orangutans have much larger vertebrae (relative to their size) in the neck and upper back.">
            <a:extLst>
              <a:ext uri="{FF2B5EF4-FFF2-40B4-BE49-F238E27FC236}">
                <a16:creationId xmlns:a16="http://schemas.microsoft.com/office/drawing/2014/main" id="{5118CB1F-1CC7-840E-6411-C487B77BC1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577" y="1190815"/>
            <a:ext cx="7058846" cy="3829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2264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4396272"/>
            <a:ext cx="8053287" cy="1902066"/>
          </a:xfrm>
        </p:spPr>
        <p:txBody>
          <a:bodyPr>
            <a:normAutofit/>
          </a:bodyPr>
          <a:lstStyle/>
          <a:p>
            <a:r>
              <a:rPr lang="en-US" sz="1600" dirty="0">
                <a:solidFill>
                  <a:schemeClr val="tx1"/>
                </a:solidFill>
              </a:rPr>
              <a:t>This white-cheeked gibbon </a:t>
            </a:r>
            <a:r>
              <a:rPr lang="en-US" sz="1600" dirty="0">
                <a:solidFill>
                  <a:srgbClr val="72A510"/>
                </a:solidFill>
              </a:rPr>
              <a:t>(a)</a:t>
            </a:r>
            <a:r>
              <a:rPr lang="en-US" sz="1600" dirty="0">
                <a:solidFill>
                  <a:schemeClr val="tx1"/>
                </a:solidFill>
              </a:rPr>
              <a:t> is a lesser ape. In gibbons of this species, females and infants are buff and males are black. This young chimpanzee </a:t>
            </a:r>
            <a:r>
              <a:rPr lang="en-US" sz="1600" dirty="0">
                <a:solidFill>
                  <a:srgbClr val="72A510"/>
                </a:solidFill>
              </a:rPr>
              <a:t>(b)</a:t>
            </a:r>
            <a:r>
              <a:rPr lang="en-US" sz="1600" dirty="0">
                <a:solidFill>
                  <a:schemeClr val="tx1"/>
                </a:solidFill>
              </a:rPr>
              <a:t> is one of the great apes. It possesses a relatively large brain and has no tail. </a:t>
            </a:r>
          </a:p>
          <a:p>
            <a:r>
              <a:rPr lang="en-US" sz="1200" dirty="0">
                <a:solidFill>
                  <a:schemeClr val="tx1"/>
                </a:solidFill>
              </a:rPr>
              <a:t>(credit a: MAC; credit b: modification of work by Aaron Logan)</a:t>
            </a:r>
            <a:endParaRPr lang="en-US" sz="300" dirty="0">
              <a:solidFill>
                <a:schemeClr val="tx1"/>
              </a:solidFill>
            </a:endParaRPr>
          </a:p>
        </p:txBody>
      </p:sp>
      <p:sp>
        <p:nvSpPr>
          <p:cNvPr id="5" name="Figure Number"/>
          <p:cNvSpPr>
            <a:spLocks noGrp="1"/>
          </p:cNvSpPr>
          <p:nvPr>
            <p:ph type="title"/>
          </p:nvPr>
        </p:nvSpPr>
        <p:spPr/>
        <p:txBody>
          <a:bodyPr/>
          <a:lstStyle/>
          <a:p>
            <a:r>
              <a:rPr lang="en-US" dirty="0"/>
              <a:t>Figure 29.45</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Photo A shows a gibbon mother and baby. Photo B shows a young chimpanzee.">
            <a:extLst>
              <a:ext uri="{FF2B5EF4-FFF2-40B4-BE49-F238E27FC236}">
                <a16:creationId xmlns:a16="http://schemas.microsoft.com/office/drawing/2014/main" id="{422B2DD6-FAA9-0FBF-FF4D-7538B25D57D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5496" y="1317221"/>
            <a:ext cx="7233007" cy="3079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6501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evolutionary tree shows the relationship between humans and the great apes. All great apes, including baboons, gibbons, orangutans, gorillas, chimpanzees, humans, and human ancestors, belong in the superfamily Hominoidea. Of these great apes, all but baboons and gibbons belong in the family Hominidae. Gorillas, chimpanzees, humans, and human ancestors belong in the subfamily Homininae. Humans and their direct ancestors belong in the tribe Hominini.">
            <a:extLst>
              <a:ext uri="{FF2B5EF4-FFF2-40B4-BE49-F238E27FC236}">
                <a16:creationId xmlns:a16="http://schemas.microsoft.com/office/drawing/2014/main" id="{509DA085-1036-11BC-1497-82A2666ED0A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89857" y="900861"/>
            <a:ext cx="6377431" cy="5532229"/>
          </a:xfrm>
          <a:prstGeom prst="rect">
            <a:avLst/>
          </a:prstGeom>
          <a:noFill/>
          <a:extLst>
            <a:ext uri="{909E8E84-426E-40DD-AFC4-6F175D3DCCD1}">
              <a14:hiddenFill xmlns:a14="http://schemas.microsoft.com/office/drawing/2010/main">
                <a:solidFill>
                  <a:srgbClr val="FFFFFF"/>
                </a:solidFill>
              </a14:hiddenFill>
            </a:ext>
          </a:extLst>
        </p:spPr>
      </p:pic>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6551" y="3965827"/>
            <a:ext cx="4022982" cy="1150984"/>
          </a:xfrm>
        </p:spPr>
        <p:txBody>
          <a:bodyPr>
            <a:normAutofit/>
          </a:bodyPr>
          <a:lstStyle/>
          <a:p>
            <a:r>
              <a:rPr lang="en-US" sz="1600" dirty="0">
                <a:solidFill>
                  <a:schemeClr val="tx1"/>
                </a:solidFill>
              </a:rPr>
              <a:t>This chart shows evolutionary relationship among Hominins and hypothesized relation to modern humans. </a:t>
            </a:r>
          </a:p>
          <a:p>
            <a:r>
              <a:rPr lang="en-US" sz="1200" i="1" dirty="0">
                <a:solidFill>
                  <a:schemeClr val="tx1"/>
                </a:solidFill>
              </a:rPr>
              <a:t>*still debated phylogeny position</a:t>
            </a:r>
            <a:endParaRPr lang="en-US" sz="100" i="1" dirty="0">
              <a:solidFill>
                <a:schemeClr val="tx1"/>
              </a:solidFill>
            </a:endParaRPr>
          </a:p>
        </p:txBody>
      </p:sp>
      <p:sp>
        <p:nvSpPr>
          <p:cNvPr id="5" name="Figure Number"/>
          <p:cNvSpPr>
            <a:spLocks noGrp="1"/>
          </p:cNvSpPr>
          <p:nvPr>
            <p:ph type="title"/>
          </p:nvPr>
        </p:nvSpPr>
        <p:spPr/>
        <p:txBody>
          <a:bodyPr/>
          <a:lstStyle/>
          <a:p>
            <a:r>
              <a:rPr lang="en-US" dirty="0"/>
              <a:t>Figure 29.46</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3188075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5377439"/>
            <a:ext cx="8053287" cy="1014554"/>
          </a:xfrm>
        </p:spPr>
        <p:txBody>
          <a:bodyPr>
            <a:normAutofit/>
          </a:bodyPr>
          <a:lstStyle/>
          <a:p>
            <a:r>
              <a:rPr lang="en-US" sz="1600" dirty="0">
                <a:solidFill>
                  <a:schemeClr val="tx1"/>
                </a:solidFill>
              </a:rPr>
              <a:t>The skull of </a:t>
            </a:r>
            <a:r>
              <a:rPr lang="en-US" sz="1600" dirty="0">
                <a:solidFill>
                  <a:srgbClr val="72A510"/>
                </a:solidFill>
              </a:rPr>
              <a:t>(a)</a:t>
            </a:r>
            <a:r>
              <a:rPr lang="en-US" sz="1600" dirty="0">
                <a:solidFill>
                  <a:schemeClr val="tx1"/>
                </a:solidFill>
              </a:rPr>
              <a:t> </a:t>
            </a:r>
            <a:r>
              <a:rPr lang="en-US" sz="1600" i="1" dirty="0">
                <a:solidFill>
                  <a:schemeClr val="tx1"/>
                </a:solidFill>
              </a:rPr>
              <a:t>Australopithecus afarensis</a:t>
            </a:r>
            <a:r>
              <a:rPr lang="en-US" sz="1600" dirty="0">
                <a:solidFill>
                  <a:schemeClr val="tx1"/>
                </a:solidFill>
              </a:rPr>
              <a:t>, an early hominid that lived between two and three million years ago, resembled that of </a:t>
            </a:r>
            <a:r>
              <a:rPr lang="en-US" sz="1600" dirty="0">
                <a:solidFill>
                  <a:srgbClr val="72A510"/>
                </a:solidFill>
              </a:rPr>
              <a:t>(b)</a:t>
            </a:r>
            <a:r>
              <a:rPr lang="en-US" sz="1600" dirty="0">
                <a:solidFill>
                  <a:schemeClr val="tx1"/>
                </a:solidFill>
              </a:rPr>
              <a:t> modern humans but was smaller with a sloped forehead, larger teeth, and a prominent jaw.</a:t>
            </a:r>
          </a:p>
        </p:txBody>
      </p:sp>
      <p:sp>
        <p:nvSpPr>
          <p:cNvPr id="5" name="Figure Number"/>
          <p:cNvSpPr>
            <a:spLocks noGrp="1"/>
          </p:cNvSpPr>
          <p:nvPr>
            <p:ph type="title"/>
          </p:nvPr>
        </p:nvSpPr>
        <p:spPr/>
        <p:txBody>
          <a:bodyPr/>
          <a:lstStyle/>
          <a:p>
            <a:r>
              <a:rPr lang="en-US" dirty="0"/>
              <a:t>Figure 29.47</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 Photo A shows an A. afarensis skull, which is similar in shape but the forehead slopes back and the jaw juts out. Photo A shows a human skull.">
            <a:extLst>
              <a:ext uri="{FF2B5EF4-FFF2-40B4-BE49-F238E27FC236}">
                <a16:creationId xmlns:a16="http://schemas.microsoft.com/office/drawing/2014/main" id="{25A8388C-2CEA-7BC8-77BA-7468FBCE19A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99507" y="1024957"/>
            <a:ext cx="6744985" cy="4269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5264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55346" y="991736"/>
            <a:ext cx="3488797" cy="5306602"/>
          </a:xfrm>
        </p:spPr>
        <p:txBody>
          <a:bodyPr>
            <a:normAutofit/>
          </a:bodyPr>
          <a:lstStyle/>
          <a:p>
            <a:r>
              <a:rPr lang="en-US" sz="1600" dirty="0">
                <a:solidFill>
                  <a:schemeClr val="tx1"/>
                </a:solidFill>
              </a:rPr>
              <a:t>This adult female </a:t>
            </a:r>
            <a:r>
              <a:rPr lang="en-US" sz="1600" i="1" dirty="0">
                <a:solidFill>
                  <a:schemeClr val="tx1"/>
                </a:solidFill>
              </a:rPr>
              <a:t>Australopithecus afarensis</a:t>
            </a:r>
            <a:r>
              <a:rPr lang="en-US" sz="1600" dirty="0">
                <a:solidFill>
                  <a:schemeClr val="tx1"/>
                </a:solidFill>
              </a:rPr>
              <a:t> skeleton, nicknamed Lucy, was discovered in the mid-1970s. </a:t>
            </a:r>
          </a:p>
          <a:p>
            <a:r>
              <a:rPr lang="en-US" sz="1200" dirty="0">
                <a:solidFill>
                  <a:schemeClr val="tx1"/>
                </a:solidFill>
              </a:rPr>
              <a:t>(credit: “120”/Wikimedia Commons)</a:t>
            </a:r>
          </a:p>
        </p:txBody>
      </p:sp>
      <p:sp>
        <p:nvSpPr>
          <p:cNvPr id="5" name="Figure Number"/>
          <p:cNvSpPr>
            <a:spLocks noGrp="1"/>
          </p:cNvSpPr>
          <p:nvPr>
            <p:ph type="title"/>
          </p:nvPr>
        </p:nvSpPr>
        <p:spPr/>
        <p:txBody>
          <a:bodyPr/>
          <a:lstStyle/>
          <a:p>
            <a:r>
              <a:rPr lang="en-US" dirty="0"/>
              <a:t>Figure 29.48</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30" name="Picture 6" descr="Partial skeleton is human-like but child-sized.">
            <a:extLst>
              <a:ext uri="{FF2B5EF4-FFF2-40B4-BE49-F238E27FC236}">
                <a16:creationId xmlns:a16="http://schemas.microsoft.com/office/drawing/2014/main" id="{47ED9819-AFF8-78AF-6735-039F36EE56B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88627" y="991737"/>
            <a:ext cx="2200029" cy="530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6428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804899" y="868446"/>
            <a:ext cx="2715212" cy="5429892"/>
          </a:xfrm>
        </p:spPr>
        <p:txBody>
          <a:bodyPr>
            <a:normAutofit/>
          </a:bodyPr>
          <a:lstStyle/>
          <a:p>
            <a:r>
              <a:rPr lang="en-US" sz="1600" i="1" dirty="0">
                <a:solidFill>
                  <a:schemeClr val="tx1"/>
                </a:solidFill>
              </a:rPr>
              <a:t>Homo erectus </a:t>
            </a:r>
            <a:r>
              <a:rPr lang="en-US" sz="1600" dirty="0">
                <a:solidFill>
                  <a:schemeClr val="tx1"/>
                </a:solidFill>
              </a:rPr>
              <a:t>had a prominent brow and a nose that pointed downward rather than forward.</a:t>
            </a:r>
          </a:p>
        </p:txBody>
      </p:sp>
      <p:sp>
        <p:nvSpPr>
          <p:cNvPr id="5" name="Figure Number"/>
          <p:cNvSpPr>
            <a:spLocks noGrp="1"/>
          </p:cNvSpPr>
          <p:nvPr>
            <p:ph type="title"/>
          </p:nvPr>
        </p:nvSpPr>
        <p:spPr/>
        <p:txBody>
          <a:bodyPr/>
          <a:lstStyle/>
          <a:p>
            <a:r>
              <a:rPr lang="en-US" dirty="0"/>
              <a:t>Figure 29.49</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8" name="Picture 4" descr="The photo shows a skull that looks similar to a human skull but has prominent brow ridges.">
            <a:extLst>
              <a:ext uri="{FF2B5EF4-FFF2-40B4-BE49-F238E27FC236}">
                <a16:creationId xmlns:a16="http://schemas.microsoft.com/office/drawing/2014/main" id="{8FDC90C7-95A1-8C1C-F0F7-EA5AFEBF559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5743" y="868446"/>
            <a:ext cx="5057844" cy="542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685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66824" y="5518046"/>
            <a:ext cx="8053287" cy="780292"/>
          </a:xfrm>
        </p:spPr>
        <p:txBody>
          <a:bodyPr>
            <a:normAutofit/>
          </a:bodyPr>
          <a:lstStyle/>
          <a:p>
            <a:r>
              <a:rPr lang="en-US" sz="1600" dirty="0">
                <a:solidFill>
                  <a:schemeClr val="tx1"/>
                </a:solidFill>
              </a:rPr>
              <a:t>The </a:t>
            </a:r>
            <a:r>
              <a:rPr lang="en-US" sz="1600" i="1" dirty="0">
                <a:solidFill>
                  <a:schemeClr val="tx1"/>
                </a:solidFill>
              </a:rPr>
              <a:t>Homo neanderthalensis </a:t>
            </a:r>
            <a:r>
              <a:rPr lang="en-US" sz="1600" dirty="0">
                <a:solidFill>
                  <a:schemeClr val="tx1"/>
                </a:solidFill>
              </a:rPr>
              <a:t>used tools and may have worn clothing.</a:t>
            </a:r>
          </a:p>
        </p:txBody>
      </p:sp>
      <p:sp>
        <p:nvSpPr>
          <p:cNvPr id="5" name="Figure Number"/>
          <p:cNvSpPr>
            <a:spLocks noGrp="1"/>
          </p:cNvSpPr>
          <p:nvPr>
            <p:ph type="title"/>
          </p:nvPr>
        </p:nvSpPr>
        <p:spPr/>
        <p:txBody>
          <a:bodyPr/>
          <a:lstStyle/>
          <a:p>
            <a:r>
              <a:rPr lang="en-US" dirty="0"/>
              <a:t>Figure 29.50</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e illustration shows a very human looking Neanderthal wearing fur and cutting a hide with a stone tool.">
            <a:extLst>
              <a:ext uri="{FF2B5EF4-FFF2-40B4-BE49-F238E27FC236}">
                <a16:creationId xmlns:a16="http://schemas.microsoft.com/office/drawing/2014/main" id="{D559AD39-6E29-E501-3F17-3E3ABBCD27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3546" y="1035613"/>
            <a:ext cx="5796908" cy="4347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2427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1483</TotalTime>
  <Words>5109</Words>
  <Application>Microsoft Office PowerPoint</Application>
  <PresentationFormat>On-screen Show (4:3)</PresentationFormat>
  <Paragraphs>189</Paragraphs>
  <Slides>51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Arial Black</vt:lpstr>
      <vt:lpstr>Calibri</vt:lpstr>
      <vt:lpstr>Essential</vt:lpstr>
      <vt:lpstr>BIOLOGY 2e</vt:lpstr>
      <vt:lpstr>Figure 29.1 </vt:lpstr>
      <vt:lpstr>Figure 29.2</vt:lpstr>
      <vt:lpstr>Figure 29.3</vt:lpstr>
      <vt:lpstr>Figure 29.4 </vt:lpstr>
      <vt:lpstr>Figure 29.5</vt:lpstr>
      <vt:lpstr>Figure 29.6</vt:lpstr>
      <vt:lpstr>Figure 29.7</vt:lpstr>
      <vt:lpstr>Figure 29.8</vt:lpstr>
      <vt:lpstr>Figure 29.9</vt:lpstr>
      <vt:lpstr>Figure 29.10</vt:lpstr>
      <vt:lpstr>Figure 29.11</vt:lpstr>
      <vt:lpstr>Figure 29.12</vt:lpstr>
      <vt:lpstr>Figure 29.13</vt:lpstr>
      <vt:lpstr>Figure 29.14</vt:lpstr>
      <vt:lpstr>Figure 29.15</vt:lpstr>
      <vt:lpstr>Figure 29.16</vt:lpstr>
      <vt:lpstr>Figure 29.17</vt:lpstr>
      <vt:lpstr>Figure 29.18</vt:lpstr>
      <vt:lpstr>Figure 29.19</vt:lpstr>
      <vt:lpstr>Figure 29.20</vt:lpstr>
      <vt:lpstr>Figure 29.21</vt:lpstr>
      <vt:lpstr>Figure 29.22</vt:lpstr>
      <vt:lpstr>Figure 29.23</vt:lpstr>
      <vt:lpstr>Figure 29.24</vt:lpstr>
      <vt:lpstr>Figure 29.25</vt:lpstr>
      <vt:lpstr>Figure 29.26</vt:lpstr>
      <vt:lpstr>Figure 29.27</vt:lpstr>
      <vt:lpstr>Figure 29.28</vt:lpstr>
      <vt:lpstr>Figure 29.29</vt:lpstr>
      <vt:lpstr>Figure 29.30</vt:lpstr>
      <vt:lpstr>Figure 29.31</vt:lpstr>
      <vt:lpstr>Figure 29.32</vt:lpstr>
      <vt:lpstr>Figure 29.33</vt:lpstr>
      <vt:lpstr>Figure 29.34</vt:lpstr>
      <vt:lpstr>Figure 29.35</vt:lpstr>
      <vt:lpstr>Figure 29.36</vt:lpstr>
      <vt:lpstr>Figure 29.37</vt:lpstr>
      <vt:lpstr>Figure 29.38</vt:lpstr>
      <vt:lpstr>Figure 29.39</vt:lpstr>
      <vt:lpstr>Figure 29.40</vt:lpstr>
      <vt:lpstr>Figure 29.41</vt:lpstr>
      <vt:lpstr>Figure 29.42</vt:lpstr>
      <vt:lpstr>Figure 29.43</vt:lpstr>
      <vt:lpstr>Figure 29.44</vt:lpstr>
      <vt:lpstr>Figure 29.45</vt:lpstr>
      <vt:lpstr>Figure 29.46</vt:lpstr>
      <vt:lpstr>Figure 29.47</vt:lpstr>
      <vt:lpstr>Figure 29.48</vt:lpstr>
      <vt:lpstr>Figure 29.49</vt:lpstr>
      <vt:lpstr>Figure 29.50</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Concepts of Biology - Chapter 15 - DIVERSITY OF ANIMALS</dc:title>
  <dc:creator>Spuddy McSpare</dc:creator>
  <cp:lastModifiedBy>Sevans O365</cp:lastModifiedBy>
  <cp:revision>325</cp:revision>
  <cp:lastPrinted>2013-07-20T20:42:07Z</cp:lastPrinted>
  <dcterms:created xsi:type="dcterms:W3CDTF">2012-06-04T02:13:36Z</dcterms:created>
  <dcterms:modified xsi:type="dcterms:W3CDTF">2025-02-19T18:15:30Z</dcterms:modified>
</cp:coreProperties>
</file>