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21"/>
  </p:notesMasterIdLst>
  <p:handoutMasterIdLst>
    <p:handoutMasterId r:id="rId22"/>
  </p:handoutMasterIdLst>
  <p:sldIdLst>
    <p:sldId id="256" r:id="rId2"/>
    <p:sldId id="277" r:id="rId3"/>
    <p:sldId id="346" r:id="rId4"/>
    <p:sldId id="432" r:id="rId5"/>
    <p:sldId id="433" r:id="rId6"/>
    <p:sldId id="470" r:id="rId7"/>
    <p:sldId id="413" r:id="rId8"/>
    <p:sldId id="430" r:id="rId9"/>
    <p:sldId id="441" r:id="rId10"/>
    <p:sldId id="471" r:id="rId11"/>
    <p:sldId id="472" r:id="rId12"/>
    <p:sldId id="406" r:id="rId13"/>
    <p:sldId id="473" r:id="rId14"/>
    <p:sldId id="457" r:id="rId15"/>
    <p:sldId id="474" r:id="rId16"/>
    <p:sldId id="475" r:id="rId17"/>
    <p:sldId id="476" r:id="rId18"/>
    <p:sldId id="477" r:id="rId19"/>
    <p:sldId id="478"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07" autoAdjust="0"/>
    <p:restoredTop sz="85353" autoAdjust="0"/>
  </p:normalViewPr>
  <p:slideViewPr>
    <p:cSldViewPr snapToGrid="0" snapToObjects="1">
      <p:cViewPr varScale="1">
        <p:scale>
          <a:sx n="111" d="100"/>
          <a:sy n="111" d="100"/>
        </p:scale>
        <p:origin x="832" y="192"/>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1/30/23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1/30/23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6702267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1411664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155738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38589473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2307367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40613560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33247504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28409196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27558268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15872480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7831290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4519787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29592910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2110824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21295495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19762751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13612435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31 SOIL AND PLANT NUTRITION</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p:blipFill>
        <p:spPr>
          <a:xfrm>
            <a:off x="3567605" y="2518312"/>
            <a:ext cx="2008789" cy="260205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970116"/>
            <a:ext cx="7910511" cy="2370913"/>
          </a:xfrm>
        </p:spPr>
        <p:txBody>
          <a:bodyPr>
            <a:normAutofit/>
          </a:bodyPr>
          <a:lstStyle/>
          <a:p>
            <a:pPr>
              <a:spcBef>
                <a:spcPts val="0"/>
              </a:spcBef>
            </a:pPr>
            <a:r>
              <a:rPr lang="en-US" sz="1600" dirty="0"/>
              <a:t>For this </a:t>
            </a:r>
            <a:r>
              <a:rPr lang="en-US" sz="1600" dirty="0">
                <a:solidFill>
                  <a:srgbClr val="72A510"/>
                </a:solidFill>
              </a:rPr>
              <a:t>(a)</a:t>
            </a:r>
            <a:r>
              <a:rPr lang="en-US" sz="1600" dirty="0"/>
              <a:t> squash seedling (</a:t>
            </a:r>
            <a:r>
              <a:rPr lang="en-US" sz="1600" i="1" dirty="0"/>
              <a:t>Cucurbita maxima</a:t>
            </a:r>
            <a:r>
              <a:rPr lang="en-US" sz="1600" dirty="0"/>
              <a:t>) to develop into a mature plant bearing its </a:t>
            </a:r>
            <a:r>
              <a:rPr lang="en-US" sz="1600" dirty="0">
                <a:solidFill>
                  <a:srgbClr val="72A510"/>
                </a:solidFill>
              </a:rPr>
              <a:t>(b)</a:t>
            </a:r>
            <a:r>
              <a:rPr lang="en-US" sz="1600" dirty="0"/>
              <a:t> fruit, numerous nutritional requirements must be met. </a:t>
            </a:r>
          </a:p>
          <a:p>
            <a:pPr>
              <a:spcBef>
                <a:spcPts val="0"/>
              </a:spcBef>
            </a:pPr>
            <a:r>
              <a:rPr lang="en-US" sz="1200" dirty="0"/>
              <a:t>(credit a: modification of work by Julian Colton; credit b: modification of work by "</a:t>
            </a:r>
            <a:r>
              <a:rPr lang="en-US" sz="1200" dirty="0" err="1"/>
              <a:t>Wildfeuer</a:t>
            </a:r>
            <a:r>
              <a:rPr lang="en-US" sz="1200" dirty="0"/>
              <a:t>"/Wikimedia Commons)</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31.1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Left photo shows a dark green seedling with three leaves. The seedling is growing on a plot of dark-brown soil. Right photo shows a variety of red, orange, green and yellow squashes.">
            <a:extLst>
              <a:ext uri="{FF2B5EF4-FFF2-40B4-BE49-F238E27FC236}">
                <a16:creationId xmlns:a16="http://schemas.microsoft.com/office/drawing/2014/main" id="{CE2C3319-9789-A32D-F728-63E7FE6029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2945" y="1157757"/>
            <a:ext cx="7758110" cy="26910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llustration shows a root tip. The tip of the root is bare, and hairs grow further up. A cross section at the top of the root reveals xylem tissue interspersed by four ovals containing phloem at the periphery.">
            <a:extLst>
              <a:ext uri="{FF2B5EF4-FFF2-40B4-BE49-F238E27FC236}">
                <a16:creationId xmlns:a16="http://schemas.microsoft.com/office/drawing/2014/main" id="{586DC6D8-FEF9-7661-943F-DD6D354FE7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5087" y="1131378"/>
            <a:ext cx="4378245" cy="4595243"/>
          </a:xfrm>
          <a:prstGeom prst="rect">
            <a:avLst/>
          </a:prstGeom>
          <a:noFill/>
          <a:extLst>
            <a:ext uri="{909E8E84-426E-40DD-AFC4-6F175D3DCCD1}">
              <a14:hiddenFill xmlns:a14="http://schemas.microsoft.com/office/drawing/2010/main">
                <a:solidFill>
                  <a:srgbClr val="FFFFFF"/>
                </a:solidFill>
              </a14:hiddenFill>
            </a:ext>
          </a:extLst>
        </p:spPr>
      </p:pic>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31.2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18B9897C-F8DD-2652-5948-36A6CD545CE4}"/>
              </a:ext>
            </a:extLst>
          </p:cNvPr>
          <p:cNvSpPr>
            <a:spLocks noGrp="1"/>
          </p:cNvSpPr>
          <p:nvPr>
            <p:ph type="body" sz="quarter" idx="14"/>
          </p:nvPr>
        </p:nvSpPr>
        <p:spPr>
          <a:xfrm>
            <a:off x="4734045" y="1078415"/>
            <a:ext cx="3111086" cy="4608488"/>
          </a:xfrm>
        </p:spPr>
        <p:txBody>
          <a:bodyPr>
            <a:normAutofit/>
          </a:bodyPr>
          <a:lstStyle/>
          <a:p>
            <a:pPr>
              <a:spcBef>
                <a:spcPts val="0"/>
              </a:spcBef>
            </a:pPr>
            <a:r>
              <a:rPr lang="en-US" sz="1600" dirty="0"/>
              <a:t>Water is absorbed through the root hairs and moves up the xylem to the leaves.</a:t>
            </a:r>
            <a:endParaRPr lang="en-US" sz="100" dirty="0"/>
          </a:p>
        </p:txBody>
      </p:sp>
    </p:spTree>
    <p:extLst>
      <p:ext uri="{BB962C8B-B14F-4D97-AF65-F5344CB8AC3E}">
        <p14:creationId xmlns:p14="http://schemas.microsoft.com/office/powerpoint/2010/main" val="1261528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678119"/>
            <a:ext cx="7910511" cy="755509"/>
          </a:xfrm>
        </p:spPr>
        <p:txBody>
          <a:bodyPr>
            <a:normAutofit/>
          </a:bodyPr>
          <a:lstStyle/>
          <a:p>
            <a:pPr>
              <a:spcBef>
                <a:spcPts val="0"/>
              </a:spcBef>
            </a:pPr>
            <a:r>
              <a:rPr lang="en-US" sz="1600" dirty="0"/>
              <a:t>Cellulose, the main structural component of the plant cell wall, makes up over thirty percent of plant matter. It is the most abundant organic compound on earth.</a:t>
            </a:r>
            <a:endParaRPr lang="en-US" sz="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31.3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Three cellulose fibers and the chemical structure of cellulose is shown. Cellulose consists of unbranched chains of glucose subunits that form long, straight fibers.">
            <a:extLst>
              <a:ext uri="{FF2B5EF4-FFF2-40B4-BE49-F238E27FC236}">
                <a16:creationId xmlns:a16="http://schemas.microsoft.com/office/drawing/2014/main" id="{2E7B4082-F6F7-8CDB-98CF-364F11F698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9419" y="1057182"/>
            <a:ext cx="7270872" cy="4435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043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409954"/>
            <a:ext cx="7910511" cy="1977376"/>
          </a:xfrm>
        </p:spPr>
        <p:txBody>
          <a:bodyPr>
            <a:normAutofit/>
          </a:bodyPr>
          <a:lstStyle/>
          <a:p>
            <a:pPr>
              <a:spcBef>
                <a:spcPts val="0"/>
              </a:spcBef>
            </a:pPr>
            <a:r>
              <a:rPr lang="en-US" sz="1600" dirty="0"/>
              <a:t>Nutrient deficiency is evident in the symptoms these plants show. This (a) grape tomato suffers from blossom end rot caused by calcium deficiency. The yellowing in this (b) Frangula alnus results from magnesium deficiency.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31.4a</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098" name="Picture 2" descr="Photo (a) shows a tomato plant with two green tomato fruits. The fruits have turned dark brown on the bottom. Photo (b) shows a plant with green leaves; some of the leaves have turned yellow. ">
            <a:extLst>
              <a:ext uri="{FF2B5EF4-FFF2-40B4-BE49-F238E27FC236}">
                <a16:creationId xmlns:a16="http://schemas.microsoft.com/office/drawing/2014/main" id="{210781C2-871A-9939-A6F7-4593100D1F4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55105"/>
          <a:stretch/>
        </p:blipFill>
        <p:spPr bwMode="auto">
          <a:xfrm>
            <a:off x="913606" y="1304018"/>
            <a:ext cx="7316787" cy="3078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4011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Photo (c) shows a five-lobed leaf that is yellow with greenish veins. Photo (d) shows green palm leaves with yellow tips.">
            <a:extLst>
              <a:ext uri="{FF2B5EF4-FFF2-40B4-BE49-F238E27FC236}">
                <a16:creationId xmlns:a16="http://schemas.microsoft.com/office/drawing/2014/main" id="{98C5CE9F-80B1-E7B5-EB19-DC739FDAF71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8270"/>
          <a:stretch/>
        </p:blipFill>
        <p:spPr bwMode="auto">
          <a:xfrm>
            <a:off x="906461" y="1304018"/>
            <a:ext cx="7316787" cy="3547641"/>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4942390"/>
            <a:ext cx="7910511" cy="1444940"/>
          </a:xfrm>
        </p:spPr>
        <p:txBody>
          <a:bodyPr>
            <a:normAutofit/>
          </a:bodyPr>
          <a:lstStyle/>
          <a:p>
            <a:pPr>
              <a:spcBef>
                <a:spcPts val="0"/>
              </a:spcBef>
            </a:pPr>
            <a:r>
              <a:rPr lang="en-US" sz="1600" dirty="0"/>
              <a:t>Inadequate magnesium also leads to </a:t>
            </a:r>
            <a:r>
              <a:rPr lang="en-US" sz="1600" dirty="0">
                <a:solidFill>
                  <a:srgbClr val="72A510"/>
                </a:solidFill>
              </a:rPr>
              <a:t>(c)</a:t>
            </a:r>
            <a:r>
              <a:rPr lang="en-US" sz="1600" dirty="0"/>
              <a:t> interveinal chlorosis, seen here in a sweetgum leaf. This </a:t>
            </a:r>
            <a:r>
              <a:rPr lang="en-US" sz="1600" dirty="0">
                <a:solidFill>
                  <a:srgbClr val="72A510"/>
                </a:solidFill>
              </a:rPr>
              <a:t>(d)</a:t>
            </a:r>
            <a:r>
              <a:rPr lang="en-US" sz="1600" dirty="0"/>
              <a:t> palm is affected by potassium deficiency. </a:t>
            </a:r>
          </a:p>
          <a:p>
            <a:pPr>
              <a:spcBef>
                <a:spcPts val="0"/>
              </a:spcBef>
            </a:pPr>
            <a:r>
              <a:rPr lang="en-US" sz="1200" dirty="0"/>
              <a:t>(credit c: modification of work by Jim Conrad; credit d: modification of work by Malcolm Manners)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31.4b</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861090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521124"/>
            <a:ext cx="7910511" cy="893275"/>
          </a:xfrm>
        </p:spPr>
        <p:txBody>
          <a:bodyPr>
            <a:normAutofit/>
          </a:bodyPr>
          <a:lstStyle/>
          <a:p>
            <a:r>
              <a:rPr lang="en-US" sz="1600" dirty="0"/>
              <a:t>Plant physiologist Ray Wheeler checks onions being grown using hydroponic techniques. The other plants are Bibb lettuce (left) and radishes (right). </a:t>
            </a:r>
          </a:p>
          <a:p>
            <a:r>
              <a:rPr lang="en-US" sz="1300" dirty="0"/>
              <a:t>(credit: NASA)</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31.5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7170" name="Picture 2" descr="This photo shows a NASA researcher examining a hydroponic array, including several types of plants. The onions grow in a tray with long, thin openings from which emerge their grass-like leaves. Next to the onions are lettuces in a try appearing to have holes from which their larger leaves can emerge.">
            <a:extLst>
              <a:ext uri="{FF2B5EF4-FFF2-40B4-BE49-F238E27FC236}">
                <a16:creationId xmlns:a16="http://schemas.microsoft.com/office/drawing/2014/main" id="{CB004CC6-9B20-A165-F89F-250CF1B4F9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8536" y="970020"/>
            <a:ext cx="6586927" cy="4383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8672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506314"/>
            <a:ext cx="7910511" cy="862311"/>
          </a:xfrm>
        </p:spPr>
        <p:txBody>
          <a:bodyPr>
            <a:normAutofit/>
          </a:bodyPr>
          <a:lstStyle/>
          <a:p>
            <a:r>
              <a:rPr lang="en-US" sz="1600" dirty="0"/>
              <a:t>The four major components of soil are shown: inorganic minerals, organic matter, water, and air.</a:t>
            </a:r>
            <a:endParaRPr lang="en-US" sz="5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31.6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8194" name="Picture 2" descr="Illustration shows a pie graph that outlines the composition of soil. Forty-five percent is inorganic mineral matter, 25 percent is water, 25 percent is air, and 5 percent is organic matter, including microorganisms and macroorganisms.">
            <a:extLst>
              <a:ext uri="{FF2B5EF4-FFF2-40B4-BE49-F238E27FC236}">
                <a16:creationId xmlns:a16="http://schemas.microsoft.com/office/drawing/2014/main" id="{81FFAF98-8829-357C-2DD7-49F8BCBD72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3390" y="1018792"/>
            <a:ext cx="4757220" cy="4371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1461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185457"/>
            <a:ext cx="7910511" cy="1344687"/>
          </a:xfrm>
        </p:spPr>
        <p:txBody>
          <a:bodyPr>
            <a:normAutofit/>
          </a:bodyPr>
          <a:lstStyle/>
          <a:p>
            <a:pPr>
              <a:lnSpc>
                <a:spcPct val="110000"/>
              </a:lnSpc>
              <a:spcBef>
                <a:spcPts val="0"/>
              </a:spcBef>
            </a:pPr>
            <a:r>
              <a:rPr lang="en-US" sz="1600" dirty="0"/>
              <a:t>This soil profile shows the different soil layers (O horizon, A horizon, B horizon, and C horizon) found in typical soils. </a:t>
            </a:r>
          </a:p>
          <a:p>
            <a:pPr>
              <a:lnSpc>
                <a:spcPct val="110000"/>
              </a:lnSpc>
              <a:spcBef>
                <a:spcPts val="0"/>
              </a:spcBef>
            </a:pPr>
            <a:r>
              <a:rPr lang="en-US" sz="1200" dirty="0"/>
              <a:t>(credit: modification of work by USDA)</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31.7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9218" name="Picture 2" descr=" Illustration shows a cross-section of soil layers, or horizons. The top layer, from zero to two inches, is the O horizon. The O horizon is a rich, deep brown color. From two to ten inches is the A horizon. This layer is slightly lighter in color than the O horizon, and extensive root systems are visible. From ten to thirty inches is the B horizon. The B horizon is reddish brown. Longer roots extend to the bottom of this layer. The C  horizon extends from 30 to 48 inches. This layer is rocky and devoid of roots.">
            <a:extLst>
              <a:ext uri="{FF2B5EF4-FFF2-40B4-BE49-F238E27FC236}">
                <a16:creationId xmlns:a16="http://schemas.microsoft.com/office/drawing/2014/main" id="{66A4566C-C09B-0637-07B1-4EDCC16839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61157" y="891211"/>
            <a:ext cx="3421686" cy="4174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6578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In the photo, soil has been cut away to reveal the soil profile. The O horizon is at the soil surface and is a rich black color. The brown A horizon starts beneath the O horizon and extends to about two-and-a-half feet beneath the surface. The B horizon is reddish brown and extends from the bottom of the A horizon to about two feet deep. The C horizon extends from the bottom of the B horizon to the bottom of the photo at a depth of four feet. The C horizon is light brown and has a coarser consistency than the A or B horizons.">
            <a:extLst>
              <a:ext uri="{FF2B5EF4-FFF2-40B4-BE49-F238E27FC236}">
                <a16:creationId xmlns:a16="http://schemas.microsoft.com/office/drawing/2014/main" id="{9FBA4414-91CA-050A-6AF8-27AD0455E3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9332" y="1011019"/>
            <a:ext cx="4005335" cy="4174438"/>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5305265"/>
            <a:ext cx="7910511" cy="1224879"/>
          </a:xfrm>
        </p:spPr>
        <p:txBody>
          <a:bodyPr>
            <a:normAutofit/>
          </a:bodyPr>
          <a:lstStyle/>
          <a:p>
            <a:pPr>
              <a:lnSpc>
                <a:spcPct val="110000"/>
              </a:lnSpc>
              <a:spcBef>
                <a:spcPts val="0"/>
              </a:spcBef>
            </a:pPr>
            <a:r>
              <a:rPr lang="en-US" sz="1600" dirty="0"/>
              <a:t>The San Joaquin soil profile has an O horizon, A horizon, B horizon, and C horizon. </a:t>
            </a:r>
          </a:p>
          <a:p>
            <a:pPr>
              <a:lnSpc>
                <a:spcPct val="110000"/>
              </a:lnSpc>
              <a:spcBef>
                <a:spcPts val="0"/>
              </a:spcBef>
            </a:pPr>
            <a:r>
              <a:rPr lang="en-US" sz="1200" dirty="0"/>
              <a:t>(credit: modification of work by USDA)</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31.8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26765302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988689" y="958711"/>
            <a:ext cx="3531422" cy="5571433"/>
          </a:xfrm>
        </p:spPr>
        <p:txBody>
          <a:bodyPr>
            <a:normAutofit/>
          </a:bodyPr>
          <a:lstStyle/>
          <a:p>
            <a:pPr>
              <a:lnSpc>
                <a:spcPct val="110000"/>
              </a:lnSpc>
              <a:spcBef>
                <a:spcPts val="0"/>
              </a:spcBef>
            </a:pPr>
            <a:r>
              <a:rPr lang="en-US" sz="1600" dirty="0"/>
              <a:t>This soil scientist is studying the horizons and composition of soil at a research site. </a:t>
            </a:r>
          </a:p>
          <a:p>
            <a:pPr>
              <a:lnSpc>
                <a:spcPct val="110000"/>
              </a:lnSpc>
              <a:spcBef>
                <a:spcPts val="0"/>
              </a:spcBef>
            </a:pPr>
            <a:r>
              <a:rPr lang="en-US" sz="1200" dirty="0"/>
              <a:t>(credit: USDA)</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31.9</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3314" name="Picture 2" descr="Photo shows a man standing next to a wall of soil in a pit that is as deep as he is tall.">
            <a:extLst>
              <a:ext uri="{FF2B5EF4-FFF2-40B4-BE49-F238E27FC236}">
                <a16:creationId xmlns:a16="http://schemas.microsoft.com/office/drawing/2014/main" id="{2CFBF8CA-0122-E924-B2A2-6B4E108987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531" y="958711"/>
            <a:ext cx="4076345" cy="5185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1775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31.10</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1" name="Text Placeholder 6">
            <a:extLst>
              <a:ext uri="{FF2B5EF4-FFF2-40B4-BE49-F238E27FC236}">
                <a16:creationId xmlns:a16="http://schemas.microsoft.com/office/drawing/2014/main" id="{BDBED586-6F56-C2E0-7B00-6AA26CCCCF6E}"/>
              </a:ext>
            </a:extLst>
          </p:cNvPr>
          <p:cNvSpPr txBox="1">
            <a:spLocks/>
          </p:cNvSpPr>
          <p:nvPr/>
        </p:nvSpPr>
        <p:spPr>
          <a:xfrm>
            <a:off x="609600" y="3751871"/>
            <a:ext cx="7573701" cy="2581504"/>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10000"/>
              </a:lnSpc>
              <a:spcBef>
                <a:spcPts val="0"/>
              </a:spcBef>
            </a:pPr>
            <a:r>
              <a:rPr lang="en-US" sz="1600" dirty="0"/>
              <a:t>Some common edible legumes—like </a:t>
            </a:r>
            <a:r>
              <a:rPr lang="en-US" sz="1600" dirty="0">
                <a:solidFill>
                  <a:srgbClr val="72A510"/>
                </a:solidFill>
              </a:rPr>
              <a:t>(a)</a:t>
            </a:r>
            <a:r>
              <a:rPr lang="en-US" sz="1600" dirty="0"/>
              <a:t> peanuts, </a:t>
            </a:r>
            <a:r>
              <a:rPr lang="en-US" sz="1600" dirty="0">
                <a:solidFill>
                  <a:srgbClr val="72A510"/>
                </a:solidFill>
              </a:rPr>
              <a:t>(b)</a:t>
            </a:r>
            <a:r>
              <a:rPr lang="en-US" sz="1600" dirty="0"/>
              <a:t> beans, and </a:t>
            </a:r>
            <a:r>
              <a:rPr lang="en-US" sz="1600" dirty="0">
                <a:solidFill>
                  <a:srgbClr val="72A510"/>
                </a:solidFill>
              </a:rPr>
              <a:t>(c)</a:t>
            </a:r>
            <a:r>
              <a:rPr lang="en-US" sz="1600" dirty="0"/>
              <a:t> chickpeas—are able to interact symbiotically with soil bacteria that fix nitrogen. </a:t>
            </a:r>
          </a:p>
          <a:p>
            <a:pPr>
              <a:lnSpc>
                <a:spcPct val="110000"/>
              </a:lnSpc>
              <a:spcBef>
                <a:spcPts val="0"/>
              </a:spcBef>
            </a:pPr>
            <a:r>
              <a:rPr lang="en-US" sz="1200" dirty="0"/>
              <a:t>(credit a: modification of work by Jules Clancy; credit b: modification of work by USDA)</a:t>
            </a:r>
            <a:endParaRPr lang="en-US" sz="100" dirty="0"/>
          </a:p>
        </p:txBody>
      </p:sp>
      <p:pic>
        <p:nvPicPr>
          <p:cNvPr id="14338" name="Picture 2" descr="Left-hand photo shows a bowl of shelled peanuts. Middle photo shows red kidney beans. Right-hand photo shows white, bumpy, round chickpeas.">
            <a:extLst>
              <a:ext uri="{FF2B5EF4-FFF2-40B4-BE49-F238E27FC236}">
                <a16:creationId xmlns:a16="http://schemas.microsoft.com/office/drawing/2014/main" id="{9733FD30-7113-60BD-F505-2D9AD961D3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1603" y="1465002"/>
            <a:ext cx="7260793" cy="20887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0430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31.11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1" name="Text Placeholder 6">
            <a:extLst>
              <a:ext uri="{FF2B5EF4-FFF2-40B4-BE49-F238E27FC236}">
                <a16:creationId xmlns:a16="http://schemas.microsoft.com/office/drawing/2014/main" id="{BDBED586-6F56-C2E0-7B00-6AA26CCCCF6E}"/>
              </a:ext>
            </a:extLst>
          </p:cNvPr>
          <p:cNvSpPr txBox="1">
            <a:spLocks/>
          </p:cNvSpPr>
          <p:nvPr/>
        </p:nvSpPr>
        <p:spPr>
          <a:xfrm>
            <a:off x="609600" y="4278399"/>
            <a:ext cx="7573701" cy="2054976"/>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10000"/>
              </a:lnSpc>
              <a:spcBef>
                <a:spcPts val="0"/>
              </a:spcBef>
            </a:pPr>
            <a:r>
              <a:rPr lang="en-US" sz="1600" dirty="0"/>
              <a:t>Soybean roots contain </a:t>
            </a:r>
            <a:r>
              <a:rPr lang="en-US" sz="1600" dirty="0">
                <a:solidFill>
                  <a:srgbClr val="72A510"/>
                </a:solidFill>
              </a:rPr>
              <a:t>(a) </a:t>
            </a:r>
            <a:r>
              <a:rPr lang="en-US" sz="1600" dirty="0"/>
              <a:t>nitrogen-fixing nodules. Cells within the nodules are infected with </a:t>
            </a:r>
            <a:r>
              <a:rPr lang="en-US" sz="1600" dirty="0" err="1"/>
              <a:t>Bradyrhyzobium</a:t>
            </a:r>
            <a:r>
              <a:rPr lang="en-US" sz="1600" dirty="0"/>
              <a:t> japonicum, a rhizobia or “root-loving” bacterium. The bacteria are encased in </a:t>
            </a:r>
            <a:r>
              <a:rPr lang="en-US" sz="1600" dirty="0">
                <a:solidFill>
                  <a:srgbClr val="72A510"/>
                </a:solidFill>
              </a:rPr>
              <a:t>(b)</a:t>
            </a:r>
            <a:r>
              <a:rPr lang="en-US" sz="1600" dirty="0"/>
              <a:t> vesicles inside the cell, as can be seen in this transmission electron micrograph. </a:t>
            </a:r>
          </a:p>
          <a:p>
            <a:pPr>
              <a:lnSpc>
                <a:spcPct val="110000"/>
              </a:lnSpc>
              <a:spcBef>
                <a:spcPts val="0"/>
              </a:spcBef>
            </a:pPr>
            <a:r>
              <a:rPr lang="en-US" sz="1200" dirty="0"/>
              <a:t>(credit a: modification of work by USDA; credit b: modification of work by Louisa Howard, Dartmouth Electron Microscope Facility; scale-bar data from Matt Russell)</a:t>
            </a:r>
            <a:endParaRPr lang="en-US" sz="100" dirty="0"/>
          </a:p>
        </p:txBody>
      </p:sp>
      <p:pic>
        <p:nvPicPr>
          <p:cNvPr id="14338" name="Picture 2" descr="Left-hand photo shows a bowl of shelled peanuts. Middle photo shows red kidney beans. Right-hand photo shows white, bumpy, round chickpeas.">
            <a:extLst>
              <a:ext uri="{FF2B5EF4-FFF2-40B4-BE49-F238E27FC236}">
                <a16:creationId xmlns:a16="http://schemas.microsoft.com/office/drawing/2014/main" id="{9733FD30-7113-60BD-F505-2D9AD961D3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1603" y="1465002"/>
            <a:ext cx="7260793" cy="2088739"/>
          </a:xfrm>
          <a:prstGeom prst="rect">
            <a:avLst/>
          </a:prstGeom>
          <a:noFill/>
          <a:extLst>
            <a:ext uri="{909E8E84-426E-40DD-AFC4-6F175D3DCCD1}">
              <a14:hiddenFill xmlns:a14="http://schemas.microsoft.com/office/drawing/2010/main">
                <a:solidFill>
                  <a:srgbClr val="FFFFFF"/>
                </a:solidFill>
              </a14:hiddenFill>
            </a:ext>
          </a:extLst>
        </p:spPr>
      </p:pic>
      <p:pic>
        <p:nvPicPr>
          <p:cNvPr id="16386" name="Picture 2" descr="Part A is a photo of legume roots, which are long and thin with hair-like appendages. Nodules are bulbous protrusions extending from the root. Part B is a transmission electron micrograph of a nodule cell cross section. Black oval-shaped vesicles containing rhizobia are visible. The vesicles are surrounded by a white layer and are scattered unevenly throughout the cell, which is gray.">
            <a:extLst>
              <a:ext uri="{FF2B5EF4-FFF2-40B4-BE49-F238E27FC236}">
                <a16:creationId xmlns:a16="http://schemas.microsoft.com/office/drawing/2014/main" id="{8AA3578D-4F91-90EB-72F4-3B3C32E13F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3222" y="1033003"/>
            <a:ext cx="7237554" cy="3103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1186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31.12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1" name="Text Placeholder 6">
            <a:extLst>
              <a:ext uri="{FF2B5EF4-FFF2-40B4-BE49-F238E27FC236}">
                <a16:creationId xmlns:a16="http://schemas.microsoft.com/office/drawing/2014/main" id="{BDBED586-6F56-C2E0-7B00-6AA26CCCCF6E}"/>
              </a:ext>
            </a:extLst>
          </p:cNvPr>
          <p:cNvSpPr txBox="1">
            <a:spLocks/>
          </p:cNvSpPr>
          <p:nvPr/>
        </p:nvSpPr>
        <p:spPr>
          <a:xfrm>
            <a:off x="609600" y="5324355"/>
            <a:ext cx="7573701" cy="1055320"/>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10000"/>
              </a:lnSpc>
              <a:spcBef>
                <a:spcPts val="0"/>
              </a:spcBef>
            </a:pPr>
            <a:r>
              <a:rPr lang="en-US" sz="1600" dirty="0"/>
              <a:t>Root tips proliferate in the presence of mycorrhizal infection, which appears as off-white fuzz in this image. </a:t>
            </a:r>
          </a:p>
          <a:p>
            <a:pPr>
              <a:lnSpc>
                <a:spcPct val="110000"/>
              </a:lnSpc>
              <a:spcBef>
                <a:spcPts val="0"/>
              </a:spcBef>
            </a:pPr>
            <a:r>
              <a:rPr lang="en-US" sz="1200" dirty="0"/>
              <a:t>(credit: modification of work by Nilsson et al., BMC Bioinformatics 2005)</a:t>
            </a:r>
            <a:endParaRPr lang="en-US" sz="100" dirty="0"/>
          </a:p>
        </p:txBody>
      </p:sp>
      <p:pic>
        <p:nvPicPr>
          <p:cNvPr id="17410" name="Picture 2" descr="Photo shows a root with many branching tips. The surface of the root is fuzzy in appearance.">
            <a:extLst>
              <a:ext uri="{FF2B5EF4-FFF2-40B4-BE49-F238E27FC236}">
                <a16:creationId xmlns:a16="http://schemas.microsoft.com/office/drawing/2014/main" id="{7B06B0A8-910E-8C92-B7BF-93C23899AC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8406" y="1104215"/>
            <a:ext cx="5567187" cy="41344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07305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Photo shows a beige vine with small white flowers. The vine is wrapped around a woody stem of a plant with green leaves.">
            <a:extLst>
              <a:ext uri="{FF2B5EF4-FFF2-40B4-BE49-F238E27FC236}">
                <a16:creationId xmlns:a16="http://schemas.microsoft.com/office/drawing/2014/main" id="{0476C6BC-C468-589F-1FD9-04CD46EE49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4939" y="997713"/>
            <a:ext cx="5414122" cy="3791876"/>
          </a:xfrm>
          <a:prstGeom prst="rect">
            <a:avLst/>
          </a:prstGeom>
          <a:noFill/>
          <a:extLst>
            <a:ext uri="{909E8E84-426E-40DD-AFC4-6F175D3DCCD1}">
              <a14:hiddenFill xmlns:a14="http://schemas.microsoft.com/office/drawing/2010/main">
                <a:solidFill>
                  <a:srgbClr val="FFFFFF"/>
                </a:solidFill>
              </a14:hiddenFill>
            </a:ext>
          </a:extLst>
        </p:spPr>
      </p:pic>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31.13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1" name="Text Placeholder 6">
            <a:extLst>
              <a:ext uri="{FF2B5EF4-FFF2-40B4-BE49-F238E27FC236}">
                <a16:creationId xmlns:a16="http://schemas.microsoft.com/office/drawing/2014/main" id="{BDBED586-6F56-C2E0-7B00-6AA26CCCCF6E}"/>
              </a:ext>
            </a:extLst>
          </p:cNvPr>
          <p:cNvSpPr txBox="1">
            <a:spLocks/>
          </p:cNvSpPr>
          <p:nvPr/>
        </p:nvSpPr>
        <p:spPr>
          <a:xfrm>
            <a:off x="609600" y="4896091"/>
            <a:ext cx="7573701" cy="1483584"/>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10000"/>
              </a:lnSpc>
              <a:spcBef>
                <a:spcPts val="0"/>
              </a:spcBef>
            </a:pPr>
            <a:r>
              <a:rPr lang="en-US" sz="1600" dirty="0"/>
              <a:t>The dodder is a </a:t>
            </a:r>
            <a:r>
              <a:rPr lang="en-US" sz="1600" dirty="0" err="1"/>
              <a:t>holoparasite</a:t>
            </a:r>
            <a:r>
              <a:rPr lang="en-US" sz="1600" dirty="0"/>
              <a:t> that penetrates the host’s vascular tissue and diverts nutrients for its own growth. Note that the vines of the dodder, which has white flowers, are beige. The dodder has no chlorophyll and cannot produce its own food. </a:t>
            </a:r>
          </a:p>
          <a:p>
            <a:pPr>
              <a:lnSpc>
                <a:spcPct val="110000"/>
              </a:lnSpc>
              <a:spcBef>
                <a:spcPts val="0"/>
              </a:spcBef>
            </a:pPr>
            <a:r>
              <a:rPr lang="en-US" sz="1200" dirty="0"/>
              <a:t>(credit: "</a:t>
            </a:r>
            <a:r>
              <a:rPr lang="en-US" sz="1200" dirty="0" err="1"/>
              <a:t>Lalithamba</a:t>
            </a:r>
            <a:r>
              <a:rPr lang="en-US" sz="1200" dirty="0"/>
              <a:t>"/Flickr)</a:t>
            </a:r>
            <a:endParaRPr lang="en-US" sz="100" dirty="0"/>
          </a:p>
        </p:txBody>
      </p:sp>
    </p:spTree>
    <p:extLst>
      <p:ext uri="{BB962C8B-B14F-4D97-AF65-F5344CB8AC3E}">
        <p14:creationId xmlns:p14="http://schemas.microsoft.com/office/powerpoint/2010/main" val="6485266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31.14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1" name="Text Placeholder 6">
            <a:extLst>
              <a:ext uri="{FF2B5EF4-FFF2-40B4-BE49-F238E27FC236}">
                <a16:creationId xmlns:a16="http://schemas.microsoft.com/office/drawing/2014/main" id="{BDBED586-6F56-C2E0-7B00-6AA26CCCCF6E}"/>
              </a:ext>
            </a:extLst>
          </p:cNvPr>
          <p:cNvSpPr txBox="1">
            <a:spLocks/>
          </p:cNvSpPr>
          <p:nvPr/>
        </p:nvSpPr>
        <p:spPr>
          <a:xfrm>
            <a:off x="609600" y="5359079"/>
            <a:ext cx="7573701" cy="1020596"/>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10000"/>
              </a:lnSpc>
              <a:spcBef>
                <a:spcPts val="0"/>
              </a:spcBef>
            </a:pPr>
            <a:r>
              <a:rPr lang="en-US" sz="1600" dirty="0"/>
              <a:t>Saprophytes, like this Dutchmen’s pipe (</a:t>
            </a:r>
            <a:r>
              <a:rPr lang="en-US" sz="1600" i="1" dirty="0" err="1"/>
              <a:t>Monotropa</a:t>
            </a:r>
            <a:r>
              <a:rPr lang="en-US" sz="1600" i="1" dirty="0"/>
              <a:t> </a:t>
            </a:r>
            <a:r>
              <a:rPr lang="en-US" sz="1600" i="1" dirty="0" err="1"/>
              <a:t>hypopitys</a:t>
            </a:r>
            <a:r>
              <a:rPr lang="en-US" sz="1600" dirty="0"/>
              <a:t>), obtain their food from dead matter and do not have chlorophyll. </a:t>
            </a:r>
          </a:p>
          <a:p>
            <a:pPr>
              <a:lnSpc>
                <a:spcPct val="110000"/>
              </a:lnSpc>
              <a:spcBef>
                <a:spcPts val="0"/>
              </a:spcBef>
            </a:pPr>
            <a:r>
              <a:rPr lang="en-US" sz="1200" dirty="0"/>
              <a:t>(credit: modification of work by Iwona Erskine-Kellie)</a:t>
            </a:r>
            <a:endParaRPr lang="en-US" sz="100" dirty="0"/>
          </a:p>
        </p:txBody>
      </p:sp>
      <p:pic>
        <p:nvPicPr>
          <p:cNvPr id="21506" name="Picture 2" descr="Photo shows a plant with light pink stems reminiscent of asparagus. Bud-like appendages grow from the tips of the stems.">
            <a:extLst>
              <a:ext uri="{FF2B5EF4-FFF2-40B4-BE49-F238E27FC236}">
                <a16:creationId xmlns:a16="http://schemas.microsoft.com/office/drawing/2014/main" id="{1A975D88-115F-AFE4-CAE7-8FB2AD90CE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1369" y="1067162"/>
            <a:ext cx="4881261" cy="4199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91307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31.15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1" name="Text Placeholder 6">
            <a:extLst>
              <a:ext uri="{FF2B5EF4-FFF2-40B4-BE49-F238E27FC236}">
                <a16:creationId xmlns:a16="http://schemas.microsoft.com/office/drawing/2014/main" id="{BDBED586-6F56-C2E0-7B00-6AA26CCCCF6E}"/>
              </a:ext>
            </a:extLst>
          </p:cNvPr>
          <p:cNvSpPr txBox="1">
            <a:spLocks/>
          </p:cNvSpPr>
          <p:nvPr/>
        </p:nvSpPr>
        <p:spPr>
          <a:xfrm>
            <a:off x="5197033" y="928265"/>
            <a:ext cx="2986268" cy="5451410"/>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10000"/>
              </a:lnSpc>
              <a:spcBef>
                <a:spcPts val="0"/>
              </a:spcBef>
            </a:pPr>
            <a:r>
              <a:rPr lang="en-US" sz="1600" dirty="0"/>
              <a:t>Lichens, which often have symbiotic relationships with other plants, can sometimes be found growing on trees.</a:t>
            </a:r>
          </a:p>
          <a:p>
            <a:pPr>
              <a:lnSpc>
                <a:spcPct val="110000"/>
              </a:lnSpc>
              <a:spcBef>
                <a:spcPts val="0"/>
              </a:spcBef>
            </a:pPr>
            <a:r>
              <a:rPr lang="en-US" sz="1200" dirty="0"/>
              <a:t>(credit: "</a:t>
            </a:r>
            <a:r>
              <a:rPr lang="en-US" sz="1200" dirty="0" err="1"/>
              <a:t>benketaro</a:t>
            </a:r>
            <a:r>
              <a:rPr lang="en-US" sz="1200" dirty="0"/>
              <a:t>"/Flickr)</a:t>
            </a:r>
            <a:endParaRPr lang="en-US" sz="100" dirty="0"/>
          </a:p>
        </p:txBody>
      </p:sp>
      <p:pic>
        <p:nvPicPr>
          <p:cNvPr id="23554" name="Picture 2" descr="Photo shows a tall pine tree covered with green lichen.">
            <a:extLst>
              <a:ext uri="{FF2B5EF4-FFF2-40B4-BE49-F238E27FC236}">
                <a16:creationId xmlns:a16="http://schemas.microsoft.com/office/drawing/2014/main" id="{C21941EC-DF9D-986A-9D78-7F294372C0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293" y="928265"/>
            <a:ext cx="4286904" cy="5264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19484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31.16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1" name="Text Placeholder 6">
            <a:extLst>
              <a:ext uri="{FF2B5EF4-FFF2-40B4-BE49-F238E27FC236}">
                <a16:creationId xmlns:a16="http://schemas.microsoft.com/office/drawing/2014/main" id="{BDBED586-6F56-C2E0-7B00-6AA26CCCCF6E}"/>
              </a:ext>
            </a:extLst>
          </p:cNvPr>
          <p:cNvSpPr txBox="1">
            <a:spLocks/>
          </p:cNvSpPr>
          <p:nvPr/>
        </p:nvSpPr>
        <p:spPr>
          <a:xfrm>
            <a:off x="5197033" y="928265"/>
            <a:ext cx="2581154" cy="5451410"/>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10000"/>
              </a:lnSpc>
              <a:spcBef>
                <a:spcPts val="0"/>
              </a:spcBef>
            </a:pPr>
            <a:r>
              <a:rPr lang="en-US" sz="1600" dirty="0"/>
              <a:t>These epiphyte plants grow in the main greenhouse of the </a:t>
            </a:r>
            <a:r>
              <a:rPr lang="en-US" sz="1600" i="1" dirty="0"/>
              <a:t>Jardin des </a:t>
            </a:r>
            <a:r>
              <a:rPr lang="en-US" sz="1600" i="1" dirty="0" err="1"/>
              <a:t>Plantes</a:t>
            </a:r>
            <a:r>
              <a:rPr lang="en-US" sz="1600" dirty="0"/>
              <a:t> in Paris.</a:t>
            </a:r>
            <a:endParaRPr lang="en-US" sz="100" dirty="0"/>
          </a:p>
        </p:txBody>
      </p:sp>
      <p:pic>
        <p:nvPicPr>
          <p:cNvPr id="25602" name="Picture 2" descr="Photo shows a tree trunk covered with epiphytes, which look like ferns growing on the trunk of a tree. There are so many epiphytes the trunk is nearly obscured.">
            <a:extLst>
              <a:ext uri="{FF2B5EF4-FFF2-40B4-BE49-F238E27FC236}">
                <a16:creationId xmlns:a16="http://schemas.microsoft.com/office/drawing/2014/main" id="{566D6BF6-2289-F476-7E01-DA6D802962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3836" y="928265"/>
            <a:ext cx="3949361" cy="5264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84639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Photo shows a Venus flytrap. Pairs of modified leaves of this plant have the appearance of a mouth. White, hair-like appendages at the opening of the mouth have the appearance of teeth. The mouth can close on unwary insects, trapping them in the teeth.">
            <a:extLst>
              <a:ext uri="{FF2B5EF4-FFF2-40B4-BE49-F238E27FC236}">
                <a16:creationId xmlns:a16="http://schemas.microsoft.com/office/drawing/2014/main" id="{7304DFBB-91BB-EAA2-7B6D-448E728CBE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2452" y="1067162"/>
            <a:ext cx="5599093" cy="4199320"/>
          </a:xfrm>
          <a:prstGeom prst="rect">
            <a:avLst/>
          </a:prstGeom>
          <a:noFill/>
          <a:extLst>
            <a:ext uri="{909E8E84-426E-40DD-AFC4-6F175D3DCCD1}">
              <a14:hiddenFill xmlns:a14="http://schemas.microsoft.com/office/drawing/2010/main">
                <a:solidFill>
                  <a:srgbClr val="FFFFFF"/>
                </a:solidFill>
              </a14:hiddenFill>
            </a:ext>
          </a:extLst>
        </p:spPr>
      </p:pic>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31.17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1" name="Text Placeholder 6">
            <a:extLst>
              <a:ext uri="{FF2B5EF4-FFF2-40B4-BE49-F238E27FC236}">
                <a16:creationId xmlns:a16="http://schemas.microsoft.com/office/drawing/2014/main" id="{BDBED586-6F56-C2E0-7B00-6AA26CCCCF6E}"/>
              </a:ext>
            </a:extLst>
          </p:cNvPr>
          <p:cNvSpPr txBox="1">
            <a:spLocks/>
          </p:cNvSpPr>
          <p:nvPr/>
        </p:nvSpPr>
        <p:spPr>
          <a:xfrm>
            <a:off x="609600" y="5359079"/>
            <a:ext cx="7573701" cy="1020596"/>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10000"/>
              </a:lnSpc>
              <a:spcBef>
                <a:spcPts val="0"/>
              </a:spcBef>
            </a:pPr>
            <a:r>
              <a:rPr lang="en-US" sz="1600" dirty="0"/>
              <a:t>A Venus flytrap has specialized leaves to trap insects. </a:t>
            </a:r>
          </a:p>
          <a:p>
            <a:pPr>
              <a:lnSpc>
                <a:spcPct val="110000"/>
              </a:lnSpc>
              <a:spcBef>
                <a:spcPts val="0"/>
              </a:spcBef>
            </a:pPr>
            <a:r>
              <a:rPr lang="en-US" sz="1200" dirty="0"/>
              <a:t>(credit: "Selena N. B. H."/Flickr)</a:t>
            </a:r>
            <a:endParaRPr lang="en-US" sz="100" dirty="0"/>
          </a:p>
        </p:txBody>
      </p:sp>
    </p:spTree>
    <p:extLst>
      <p:ext uri="{BB962C8B-B14F-4D97-AF65-F5344CB8AC3E}">
        <p14:creationId xmlns:p14="http://schemas.microsoft.com/office/powerpoint/2010/main" val="40944477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18492</TotalTime>
  <Words>1745</Words>
  <Application>Microsoft Macintosh PowerPoint</Application>
  <PresentationFormat>On-screen Show (4:3)</PresentationFormat>
  <Paragraphs>90</Paragraphs>
  <Slides>19</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Arial Black</vt:lpstr>
      <vt:lpstr>Calibri</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Microsoft Office User</cp:lastModifiedBy>
  <cp:revision>187</cp:revision>
  <dcterms:created xsi:type="dcterms:W3CDTF">2012-06-04T02:13:36Z</dcterms:created>
  <dcterms:modified xsi:type="dcterms:W3CDTF">2023-01-30T22:09:51Z</dcterms:modified>
</cp:coreProperties>
</file>