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3"/>
  </p:notesMasterIdLst>
  <p:handoutMasterIdLst>
    <p:handoutMasterId r:id="rId24"/>
  </p:handoutMasterIdLst>
  <p:sldIdLst>
    <p:sldId id="256" r:id="rId2"/>
    <p:sldId id="277" r:id="rId3"/>
    <p:sldId id="471" r:id="rId4"/>
    <p:sldId id="503" r:id="rId5"/>
    <p:sldId id="432" r:id="rId6"/>
    <p:sldId id="433" r:id="rId7"/>
    <p:sldId id="497" r:id="rId8"/>
    <p:sldId id="498" r:id="rId9"/>
    <p:sldId id="442" r:id="rId10"/>
    <p:sldId id="502" r:id="rId11"/>
    <p:sldId id="430" r:id="rId12"/>
    <p:sldId id="504" r:id="rId13"/>
    <p:sldId id="499" r:id="rId14"/>
    <p:sldId id="505" r:id="rId15"/>
    <p:sldId id="506" r:id="rId16"/>
    <p:sldId id="406" r:id="rId17"/>
    <p:sldId id="476" r:id="rId18"/>
    <p:sldId id="477" r:id="rId19"/>
    <p:sldId id="507" r:id="rId20"/>
    <p:sldId id="508" r:id="rId21"/>
    <p:sldId id="49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640" autoAdjust="0"/>
    <p:restoredTop sz="85353" autoAdjust="0"/>
  </p:normalViewPr>
  <p:slideViewPr>
    <p:cSldViewPr snapToGrid="0" snapToObjects="1">
      <p:cViewPr varScale="1">
        <p:scale>
          <a:sx n="75" d="100"/>
          <a:sy n="75" d="100"/>
        </p:scale>
        <p:origin x="510" y="72"/>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5712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50601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1557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61201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32209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353824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970868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2981510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1748260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652564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58225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3043562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3195098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3932554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1999426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1117231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37 THE ENDOCRINE SYSTEM</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085863"/>
            <a:ext cx="7910511" cy="2328537"/>
          </a:xfrm>
        </p:spPr>
        <p:txBody>
          <a:bodyPr>
            <a:normAutofit/>
          </a:bodyPr>
          <a:lstStyle/>
          <a:p>
            <a:pPr>
              <a:spcBef>
                <a:spcPts val="0"/>
              </a:spcBef>
            </a:pPr>
            <a:r>
              <a:rPr lang="en-US" sz="1600" dirty="0"/>
              <a:t>The process of amphibian metamorphosis, as seen in the tadpole-to-frog stages shown here, is driven by hormones. </a:t>
            </a:r>
          </a:p>
          <a:p>
            <a:pPr>
              <a:spcBef>
                <a:spcPts val="0"/>
              </a:spcBef>
            </a:pPr>
            <a:r>
              <a:rPr lang="en-US" sz="1200" dirty="0"/>
              <a:t>(credit "tadpole": modification of work by Brian </a:t>
            </a:r>
            <a:r>
              <a:rPr lang="en-US" sz="1200" dirty="0" err="1"/>
              <a:t>Gratwicke</a:t>
            </a:r>
            <a:r>
              <a:rPr lang="en-US" sz="1200" dirty="0"/>
              <a:t>)</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A shows a tadpole. Photo B shows a frog that has developed legs but still has the tail of a tadpole. Photo C shows a fully grown frog.">
            <a:extLst>
              <a:ext uri="{FF2B5EF4-FFF2-40B4-BE49-F238E27FC236}">
                <a16:creationId xmlns:a16="http://schemas.microsoft.com/office/drawing/2014/main" id="{5A9C8B77-46EF-795A-6B23-3252A7A2F21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8201" y="2115083"/>
            <a:ext cx="7827598" cy="175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46738"/>
            <a:ext cx="7910511" cy="1152166"/>
          </a:xfrm>
        </p:spPr>
        <p:txBody>
          <a:bodyPr>
            <a:normAutofit/>
          </a:bodyPr>
          <a:lstStyle/>
          <a:p>
            <a:r>
              <a:rPr lang="en-US" sz="1600" dirty="0"/>
              <a:t>The structures shown here represent </a:t>
            </a:r>
            <a:r>
              <a:rPr lang="en-US" sz="1600" dirty="0">
                <a:solidFill>
                  <a:srgbClr val="72A510"/>
                </a:solidFill>
              </a:rPr>
              <a:t>(a)</a:t>
            </a:r>
            <a:r>
              <a:rPr lang="en-US" sz="1600" dirty="0"/>
              <a:t> cholesterol, plus the steroid hormones </a:t>
            </a:r>
            <a:r>
              <a:rPr lang="en-US" sz="1600" dirty="0">
                <a:solidFill>
                  <a:srgbClr val="72A510"/>
                </a:solidFill>
              </a:rPr>
              <a:t>(b)</a:t>
            </a:r>
            <a:r>
              <a:rPr lang="en-US" sz="1600" dirty="0"/>
              <a:t> testosterone and </a:t>
            </a:r>
            <a:r>
              <a:rPr lang="en-US" sz="1600" dirty="0">
                <a:solidFill>
                  <a:srgbClr val="72A510"/>
                </a:solidFill>
              </a:rPr>
              <a:t>(c)</a:t>
            </a:r>
            <a:r>
              <a:rPr lang="en-US" sz="1600" dirty="0"/>
              <a:t> estradiol.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Part A shows the molecular structure of cholesterol, which has three six-carbon rings attached to a five-carbon ring. A hydroxyl group is attached to the first six-membered ring, and a branched carbon chain is attached to the five-membered ring. Two methyl groups are attached each to a carbon that links the rings together. Part B shows the molecular structure of testosterone, which has a hydroxyl group in place of the branched carbon chain found on cholesterol. A ketone instead of a hydroxyl group is attached to the six-membered ring. Part C shows the molecular structure of estradiol, which, like testosterone, has a hydroxyl group in place of cholesterol’s branched carbon chain. Estradiol also lacks one of the methyl groups found in cholesterol.">
            <a:extLst>
              <a:ext uri="{FF2B5EF4-FFF2-40B4-BE49-F238E27FC236}">
                <a16:creationId xmlns:a16="http://schemas.microsoft.com/office/drawing/2014/main" id="{AFAB6B50-70B5-5398-744A-EB20B2C6229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70925" y="1070251"/>
            <a:ext cx="5164294" cy="3997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7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rt A shows the amino acid tyrosine on the left and epinephrine on the right. Epinephrine is similar in structure to tyrosine, with minor modifications. Part B shows the amino acid tryptophan on the left and the structurally similar melatonin on the right.">
            <a:extLst>
              <a:ext uri="{FF2B5EF4-FFF2-40B4-BE49-F238E27FC236}">
                <a16:creationId xmlns:a16="http://schemas.microsoft.com/office/drawing/2014/main" id="{7660BC6D-1251-85DB-C232-9D5121078E9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82707" y="1070251"/>
            <a:ext cx="5164295" cy="42245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473824"/>
            <a:ext cx="7910511" cy="925080"/>
          </a:xfrm>
        </p:spPr>
        <p:txBody>
          <a:bodyPr>
            <a:normAutofit/>
          </a:bodyPr>
          <a:lstStyle/>
          <a:p>
            <a:r>
              <a:rPr lang="en-US" sz="1600" dirty="0">
                <a:solidFill>
                  <a:srgbClr val="72A510"/>
                </a:solidFill>
              </a:rPr>
              <a:t>(a)</a:t>
            </a:r>
            <a:r>
              <a:rPr lang="en-US" sz="1600" dirty="0"/>
              <a:t> The hormone epinephrine, which triggers the fight-or-flight response, is derived from the amino acid tyrosine. </a:t>
            </a:r>
            <a:r>
              <a:rPr lang="en-US" sz="1600" dirty="0">
                <a:solidFill>
                  <a:srgbClr val="72A510"/>
                </a:solidFill>
              </a:rPr>
              <a:t>(b)</a:t>
            </a:r>
            <a:r>
              <a:rPr lang="en-US" sz="1600" dirty="0"/>
              <a:t> The hormone melatonin, which regulates circadian rhythms, is derived from the amino acid tryptophan.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9479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00263"/>
            <a:ext cx="7910511" cy="1414137"/>
          </a:xfrm>
        </p:spPr>
        <p:txBody>
          <a:bodyPr>
            <a:noAutofit/>
          </a:bodyPr>
          <a:lstStyle/>
          <a:p>
            <a:pPr>
              <a:spcBef>
                <a:spcPts val="0"/>
              </a:spcBef>
            </a:pPr>
            <a:r>
              <a:rPr lang="en-US" sz="1600" dirty="0"/>
              <a:t>The structures of peptide hormones </a:t>
            </a:r>
            <a:r>
              <a:rPr lang="en-US" sz="1600" dirty="0">
                <a:solidFill>
                  <a:srgbClr val="72A510"/>
                </a:solidFill>
              </a:rPr>
              <a:t>(a) </a:t>
            </a:r>
            <a:r>
              <a:rPr lang="en-US" sz="1600" dirty="0"/>
              <a:t>oxytocin, </a:t>
            </a:r>
            <a:r>
              <a:rPr lang="en-US" sz="1600" dirty="0">
                <a:solidFill>
                  <a:srgbClr val="72A510"/>
                </a:solidFill>
              </a:rPr>
              <a:t>(b)</a:t>
            </a:r>
            <a:r>
              <a:rPr lang="en-US" sz="1600" dirty="0"/>
              <a:t> growth hormone, and </a:t>
            </a:r>
            <a:r>
              <a:rPr lang="en-US" sz="1600" dirty="0">
                <a:solidFill>
                  <a:srgbClr val="72A510"/>
                </a:solidFill>
              </a:rPr>
              <a:t>(c) </a:t>
            </a:r>
            <a:r>
              <a:rPr lang="en-US" sz="1600" dirty="0"/>
              <a:t>follicle-stimulating hormone are shown. These peptide hormones are much larger than those derived from cholesterol or amino acids.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Oxytocin, growth hormone, and follicle stimulating hormone are all large, with complex three-dimensional structures.">
            <a:extLst>
              <a:ext uri="{FF2B5EF4-FFF2-40B4-BE49-F238E27FC236}">
                <a16:creationId xmlns:a16="http://schemas.microsoft.com/office/drawing/2014/main" id="{49E72F79-16AB-1440-2571-E709D049E42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0544" y="1280600"/>
            <a:ext cx="8062912" cy="3419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29650"/>
            <a:ext cx="7910511" cy="1111380"/>
          </a:xfrm>
        </p:spPr>
        <p:txBody>
          <a:bodyPr>
            <a:normAutofit/>
          </a:bodyPr>
          <a:lstStyle/>
          <a:p>
            <a:pPr>
              <a:spcBef>
                <a:spcPts val="0"/>
              </a:spcBef>
            </a:pPr>
            <a:r>
              <a:rPr lang="en-US" sz="1300" dirty="0"/>
              <a:t>An intracellular nuclear receptor (NR) is located in the cytoplasm bound to a heat shock protein (HSP). Upon hormone binding, the receptor dissociates from the heat shock protein and </a:t>
            </a:r>
            <a:r>
              <a:rPr lang="en-US" sz="1300" dirty="0" err="1"/>
              <a:t>translocates</a:t>
            </a:r>
            <a:r>
              <a:rPr lang="en-US" sz="1300" dirty="0"/>
              <a:t> to the nucleus. In the nucleus, the hormone-receptor complex binds to a DNA sequence called a hormone response element (HRE), which triggers gene transcription and translation. The corresponding protein product can then mediate changes in cell function.</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Illustration shows a hormone crossing the cellular membrane and attaching to the NR/HSP complex. The complex dissociates, releasing the heat shock protein and a NR/hormone complex. The complex dimerizes, enters the nucleus, and attaches to an HRE element on DNA, triggering transcription of certain genes.">
            <a:extLst>
              <a:ext uri="{FF2B5EF4-FFF2-40B4-BE49-F238E27FC236}">
                <a16:creationId xmlns:a16="http://schemas.microsoft.com/office/drawing/2014/main" id="{3232BAAC-51D1-39D2-7F0E-2072A95474D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80033" y="964580"/>
            <a:ext cx="6983934" cy="4191699"/>
          </a:xfrm>
          <a:prstGeom prst="rect">
            <a:avLst/>
          </a:prstGeom>
        </p:spPr>
      </p:pic>
    </p:spTree>
    <p:extLst>
      <p:ext uri="{BB962C8B-B14F-4D97-AF65-F5344CB8AC3E}">
        <p14:creationId xmlns:p14="http://schemas.microsoft.com/office/powerpoint/2010/main" val="235401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60154"/>
            <a:ext cx="7910511" cy="1254245"/>
          </a:xfrm>
        </p:spPr>
        <p:txBody>
          <a:bodyPr>
            <a:normAutofit/>
          </a:bodyPr>
          <a:lstStyle/>
          <a:p>
            <a:pPr>
              <a:spcBef>
                <a:spcPts val="0"/>
              </a:spcBef>
            </a:pPr>
            <a:r>
              <a:rPr lang="en-US" sz="1500" dirty="0"/>
              <a:t>The amino acid-derived hormones epinephrine and norepinephrine bind to beta-adrenergic receptors on the plasma membrane of cells. Hormone binding to receptor activates a G-protein, which in turn activates adenylyl cyclase, converting ATP to cAMP. cAMP is a second messenger that mediates a cell-specific response. An enzyme called phosphodiesterase breaks down cAMP, terminating the signal.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Illustration shows epinephrine bound to the extracellular surface of a beta-adrenergic receptor. A G-protein associated with the intracellular surface of the receptor is activated when the GDP associated with it is replaced with GTP. The G protein activates the enzyme adenylyl cyclase, which converts ATP to cAMP, triggering a cellular response.">
            <a:extLst>
              <a:ext uri="{FF2B5EF4-FFF2-40B4-BE49-F238E27FC236}">
                <a16:creationId xmlns:a16="http://schemas.microsoft.com/office/drawing/2014/main" id="{86700FC3-4998-DE01-6DEA-C9F3B4A625D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51580" y="985584"/>
            <a:ext cx="6640840" cy="4080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6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220183"/>
            <a:ext cx="7910511" cy="1132422"/>
          </a:xfrm>
        </p:spPr>
        <p:txBody>
          <a:bodyPr>
            <a:normAutofit lnSpcReduction="10000"/>
          </a:bodyPr>
          <a:lstStyle/>
          <a:p>
            <a:pPr>
              <a:spcBef>
                <a:spcPts val="0"/>
              </a:spcBef>
            </a:pPr>
            <a:r>
              <a:rPr lang="en-US" sz="1700" dirty="0"/>
              <a:t>ADH and aldosterone increase blood pressure and volume. Angiotensin II stimulates release of these hormones. Angiotensin II, in turn, is formed when renin cleaves angiotensinogen. </a:t>
            </a:r>
          </a:p>
          <a:p>
            <a:pPr>
              <a:spcBef>
                <a:spcPts val="0"/>
              </a:spcBef>
            </a:pPr>
            <a:r>
              <a:rPr lang="en-US" sz="1300" dirty="0"/>
              <a:t>(credit: modification of work by Mikael </a:t>
            </a:r>
            <a:r>
              <a:rPr lang="en-US" sz="1300" dirty="0" err="1"/>
              <a:t>Häggström</a:t>
            </a:r>
            <a:r>
              <a:rPr lang="en-US" sz="1300" dirty="0"/>
              <a:t>)</a:t>
            </a:r>
            <a:endParaRPr lang="en-US" sz="10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e Renin-angiotensin-aldosterone pathway involves four hormones: renin, which is made in the kidney, angiotensin, which is made in the liver, aldosterone, which is made in the adrenal glands, and ADH, which is made in the hypothalamus and secreted by the posterior pituitary. The adrenal glands are located on top of the kidneys, and the hypothalamus and pituitary are in the brain. The pathway begins when renin converts angiotensin into angiotensin I. Angiotensin I is the converted into angiotensin II. Angiotensin II has several direct effects. These include arterial constriction, which increases blood pressure, decreasing the glomerular filtration rate, which results in water retention, and increasing thirst. Angiotensin II also triggers the release of two other hormones, aldosterone and ADH. Aldosterone causes nephron distal tubules to reabsorb more sodium and water, which increases blood volume. ADH moderates the insertion of aquaporins into the nephridial collecting ducts. As a result, more water is reabsorbed by the blood. ADH also causes arteries to constrict.">
            <a:extLst>
              <a:ext uri="{FF2B5EF4-FFF2-40B4-BE49-F238E27FC236}">
                <a16:creationId xmlns:a16="http://schemas.microsoft.com/office/drawing/2014/main" id="{5F183EBC-4316-3504-8CE1-9C5437F1C1B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6696" y="998550"/>
            <a:ext cx="7608719" cy="4114294"/>
          </a:xfrm>
          <a:prstGeom prst="rect">
            <a:avLst/>
          </a:prstGeom>
        </p:spPr>
      </p:pic>
    </p:spTree>
    <p:extLst>
      <p:ext uri="{BB962C8B-B14F-4D97-AF65-F5344CB8AC3E}">
        <p14:creationId xmlns:p14="http://schemas.microsoft.com/office/powerpoint/2010/main" val="272840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349539"/>
            <a:ext cx="7910512" cy="1085983"/>
          </a:xfrm>
        </p:spPr>
        <p:txBody>
          <a:bodyPr>
            <a:normAutofit/>
          </a:bodyPr>
          <a:lstStyle/>
          <a:p>
            <a:r>
              <a:rPr lang="en-US" sz="1600" dirty="0">
                <a:solidFill>
                  <a:schemeClr val="tx1"/>
                </a:solidFill>
              </a:rPr>
              <a:t>Professional baseball player Jason Giambi publicly admitted to, and apologized for, his use of anabolic steroids supplied by a trainer. </a:t>
            </a:r>
          </a:p>
          <a:p>
            <a:r>
              <a:rPr lang="en-US" sz="1200" dirty="0">
                <a:solidFill>
                  <a:schemeClr val="tx1"/>
                </a:solidFill>
              </a:rPr>
              <a:t>(credit: Bryce Edwards)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Photo shows baseball player Jason Giambi at a game.">
            <a:extLst>
              <a:ext uri="{FF2B5EF4-FFF2-40B4-BE49-F238E27FC236}">
                <a16:creationId xmlns:a16="http://schemas.microsoft.com/office/drawing/2014/main" id="{D25C1CB9-E82D-9A3F-F729-7B5FA1033E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74348" y="1081784"/>
            <a:ext cx="6795303" cy="4077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32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4409954" y="957925"/>
            <a:ext cx="3727049" cy="5456476"/>
          </a:xfrm>
        </p:spPr>
        <p:txBody>
          <a:bodyPr>
            <a:normAutofit/>
          </a:bodyPr>
          <a:lstStyle/>
          <a:p>
            <a:r>
              <a:rPr lang="en-US" sz="1600" dirty="0">
                <a:solidFill>
                  <a:schemeClr val="tx1"/>
                </a:solidFill>
              </a:rPr>
              <a:t>Hormonal regulation of the female reproductive system involves hormones from the hypothalamus, pituitary, and ovaries.</a:t>
            </a:r>
          </a:p>
        </p:txBody>
      </p:sp>
      <p:pic>
        <p:nvPicPr>
          <p:cNvPr id="10242" name="Picture 2" descr="The hypothalamus secretes GnRH, which stimulates secretion of FSH and LH from the pituitary. The hypothalamus and pituitary are both found in the brain. FSH and LH stimulate follicle growth in the ovaries, and a surge in LH triggers ovulation. The two ovaries, which are located on either side of the uterus, secrete estradiol, progesterone, and inhibin. Estrodiol and progesterone regulate female sex characteristics and the menstrual cycle. Inhibin inhibits FSH production by the pituitary in a negative feedback loop.">
            <a:extLst>
              <a:ext uri="{FF2B5EF4-FFF2-40B4-BE49-F238E27FC236}">
                <a16:creationId xmlns:a16="http://schemas.microsoft.com/office/drawing/2014/main" id="{C35815B1-D4C3-F4AC-26B2-300F5D67D497}"/>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23841"/>
          <a:stretch/>
        </p:blipFill>
        <p:spPr bwMode="auto">
          <a:xfrm>
            <a:off x="734772" y="957925"/>
            <a:ext cx="3368675" cy="5222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76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86400"/>
            <a:ext cx="7910511" cy="882225"/>
          </a:xfrm>
        </p:spPr>
        <p:txBody>
          <a:bodyPr>
            <a:normAutofit/>
          </a:bodyPr>
          <a:lstStyle/>
          <a:p>
            <a:r>
              <a:rPr lang="en-US" sz="1600" dirty="0"/>
              <a:t>The main symptoms of diabetes are shown. </a:t>
            </a:r>
          </a:p>
          <a:p>
            <a:r>
              <a:rPr lang="en-US" sz="1200" dirty="0"/>
              <a:t>(credit: modification of work by Mikael </a:t>
            </a:r>
            <a:r>
              <a:rPr lang="en-US" sz="1200" dirty="0" err="1"/>
              <a:t>Häggström</a:t>
            </a:r>
            <a:r>
              <a:rPr lang="en-US" sz="1200" dirty="0"/>
              <a:t>)</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Symptoms of diabetes include excessive thirst, excessive hunger, lethargy and stupor, blurred vision, weight loss, breath that smells like acetone, hyperventilation, nausea, vomiting, abdominal pain, frequent urination, and glucose in the urine.">
            <a:extLst>
              <a:ext uri="{FF2B5EF4-FFF2-40B4-BE49-F238E27FC236}">
                <a16:creationId xmlns:a16="http://schemas.microsoft.com/office/drawing/2014/main" id="{4FC4D1BE-B805-D324-2F94-CE48CF59404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33854" y="1145894"/>
            <a:ext cx="4676292" cy="4177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5497975" y="957925"/>
            <a:ext cx="2639028" cy="5456476"/>
          </a:xfrm>
        </p:spPr>
        <p:txBody>
          <a:bodyPr>
            <a:normAutofit/>
          </a:bodyPr>
          <a:lstStyle/>
          <a:p>
            <a:r>
              <a:rPr lang="en-US" sz="1600" dirty="0">
                <a:solidFill>
                  <a:schemeClr val="tx1"/>
                </a:solidFill>
              </a:rPr>
              <a:t>Insulin and glucagon regulate blood glucose levels.</a:t>
            </a:r>
          </a:p>
        </p:txBody>
      </p:sp>
      <p:pic>
        <p:nvPicPr>
          <p:cNvPr id="13314" name="Picture 2" descr="When blood glucose levels fall, the pancreas secretes the hormone glucagon. Glucagon causes the liver to break down glycogen, releasing glucose into the blood. As a result, blood glucose levels rise. In response to high glucose levels, the pancreas releases insulin. In response to insulin, target cells take up glucose, and the liver converts glucose to glycogen. As a result, blood glucose levels fall.">
            <a:extLst>
              <a:ext uri="{FF2B5EF4-FFF2-40B4-BE49-F238E27FC236}">
                <a16:creationId xmlns:a16="http://schemas.microsoft.com/office/drawing/2014/main" id="{8972A38D-856E-8E2B-4C52-640DD0A2B7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922" y="1165949"/>
            <a:ext cx="4449510" cy="473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441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5023413" y="995424"/>
            <a:ext cx="3159888" cy="544212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Parathyroid hormone (PTH) is released in response to low blood calcium levels. It increases blood calcium levels by targeting the skeleton, the kidneys, and the intestine. </a:t>
            </a:r>
          </a:p>
          <a:p>
            <a:pPr>
              <a:lnSpc>
                <a:spcPct val="110000"/>
              </a:lnSpc>
              <a:spcBef>
                <a:spcPts val="0"/>
              </a:spcBef>
            </a:pPr>
            <a:r>
              <a:rPr lang="en-US" sz="1200" dirty="0">
                <a:solidFill>
                  <a:schemeClr val="tx1"/>
                </a:solidFill>
              </a:rPr>
              <a:t>(credit: modification of work by Mikael </a:t>
            </a:r>
            <a:r>
              <a:rPr lang="en-US" sz="1200" dirty="0" err="1">
                <a:solidFill>
                  <a:schemeClr val="tx1"/>
                </a:solidFill>
              </a:rPr>
              <a:t>Häggström</a:t>
            </a:r>
            <a:r>
              <a:rPr lang="en-US" sz="1200" dirty="0">
                <a:solidFill>
                  <a:schemeClr val="tx1"/>
                </a:solidFill>
              </a:rPr>
              <a:t>)</a:t>
            </a:r>
            <a:endParaRPr lang="en-US" sz="600" dirty="0">
              <a:solidFill>
                <a:schemeClr val="tx1"/>
              </a:solidFill>
            </a:endParaRPr>
          </a:p>
        </p:txBody>
      </p:sp>
      <p:pic>
        <p:nvPicPr>
          <p:cNvPr id="14338" name="Picture 2" descr="The parathyroid glands, which are located in the neck, release parathyroid hormone, or PTH. PTH causes the release of calcium from bone and triggers the reabsorption of calcium from the urine in the kidneys. PTH also triggers the formation of calcitriol from vitamin D. Calcitriol causes the intestines to absorb more calcium. The result is increased calcium in the blood.">
            <a:extLst>
              <a:ext uri="{FF2B5EF4-FFF2-40B4-BE49-F238E27FC236}">
                <a16:creationId xmlns:a16="http://schemas.microsoft.com/office/drawing/2014/main" id="{7F9382B6-6453-2BAF-3522-30A955D1FC0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8226" y="995423"/>
            <a:ext cx="4137081" cy="4867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549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5141515"/>
            <a:ext cx="7573701" cy="123816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Growth hormone directly accelerates the rate of protein synthesis in skeletal muscle and bones. Insulin-like growth factor 1 (IGF-1) is activated by growth hormone and also allows formation of new proteins in muscle cells and bone. </a:t>
            </a:r>
          </a:p>
          <a:p>
            <a:pPr>
              <a:lnSpc>
                <a:spcPct val="110000"/>
              </a:lnSpc>
              <a:spcBef>
                <a:spcPts val="0"/>
              </a:spcBef>
            </a:pPr>
            <a:r>
              <a:rPr lang="en-US" sz="1200" dirty="0">
                <a:solidFill>
                  <a:schemeClr val="tx1"/>
                </a:solidFill>
              </a:rPr>
              <a:t>(credit: modification of work by Mikael </a:t>
            </a:r>
            <a:r>
              <a:rPr lang="en-US" sz="1200" dirty="0" err="1">
                <a:solidFill>
                  <a:schemeClr val="tx1"/>
                </a:solidFill>
              </a:rPr>
              <a:t>Häggström</a:t>
            </a:r>
            <a:r>
              <a:rPr lang="en-US" sz="1200" dirty="0">
                <a:solidFill>
                  <a:schemeClr val="tx1"/>
                </a:solidFill>
              </a:rPr>
              <a:t>)</a:t>
            </a:r>
          </a:p>
        </p:txBody>
      </p:sp>
      <p:pic>
        <p:nvPicPr>
          <p:cNvPr id="16386" name="Picture 2" descr="Growth hormone, or GH released from the pituitary gland stimulates bone and muscle growth. It also stimulates fat breakdown by adipocytes and glucagon breakdown by the liver. The liver releases IGFs, which cause target cells to take up amino acids, promoting protein synthesis. GH-releasing hormone stimulates the release of GH, and GH-inhibiting hormone, inhibits the release of GH.">
            <a:extLst>
              <a:ext uri="{FF2B5EF4-FFF2-40B4-BE49-F238E27FC236}">
                <a16:creationId xmlns:a16="http://schemas.microsoft.com/office/drawing/2014/main" id="{082D0C33-EFF9-6F2E-15A3-0E1B0D0A1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523" y="892047"/>
            <a:ext cx="5212953" cy="416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897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4687747" y="995424"/>
            <a:ext cx="3495554" cy="544212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solidFill>
                  <a:schemeClr val="tx1"/>
                </a:solidFill>
              </a:rPr>
              <a:t>The anterior pituitary stimulates the thyroid gland to release thyroid hormones T3 and T4. Increasing levels of these hormones in the blood results in feedback to the hypothalamus and anterior pituitary to inhibit further signaling to the thyroid gland.</a:t>
            </a:r>
          </a:p>
          <a:p>
            <a:pPr>
              <a:lnSpc>
                <a:spcPct val="110000"/>
              </a:lnSpc>
              <a:spcBef>
                <a:spcPts val="0"/>
              </a:spcBef>
            </a:pPr>
            <a:r>
              <a:rPr lang="en-US" sz="1200" dirty="0">
                <a:solidFill>
                  <a:schemeClr val="tx1"/>
                </a:solidFill>
              </a:rPr>
              <a:t>(credit: modification of work by Mikael </a:t>
            </a:r>
            <a:r>
              <a:rPr lang="en-US" sz="1200" dirty="0" err="1">
                <a:solidFill>
                  <a:schemeClr val="tx1"/>
                </a:solidFill>
              </a:rPr>
              <a:t>Häggström</a:t>
            </a:r>
            <a:r>
              <a:rPr lang="en-US" sz="1200" dirty="0">
                <a:solidFill>
                  <a:schemeClr val="tx1"/>
                </a:solidFill>
              </a:rPr>
              <a:t>)</a:t>
            </a:r>
            <a:endParaRPr lang="en-US" sz="400" dirty="0">
              <a:solidFill>
                <a:schemeClr val="tx1"/>
              </a:solidFill>
            </a:endParaRPr>
          </a:p>
        </p:txBody>
      </p:sp>
      <p:pic>
        <p:nvPicPr>
          <p:cNvPr id="18434" name="Picture 2" descr="The hypothalamus secretes thyrotropin-releasing hormone, which causes the anterior pituitary gland to secrete thyroid-stimulating hormone. Thyroid-stimulating hormone causes the thyroid gland to secrete the thyroid hormones T3 and T4, which increase metabolism, resulting in growth and development. In a negative feedback loop, T3 and T4 inhibit hormone secretion by the hypothalamus and pituitary, terminating the signal.">
            <a:extLst>
              <a:ext uri="{FF2B5EF4-FFF2-40B4-BE49-F238E27FC236}">
                <a16:creationId xmlns:a16="http://schemas.microsoft.com/office/drawing/2014/main" id="{08B6949B-4022-A62A-BEFF-6B8CCAEE4DD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5761" y="995423"/>
            <a:ext cx="3581376" cy="5104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88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37.15</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1" name="Text Placeholder 6">
            <a:extLst>
              <a:ext uri="{FF2B5EF4-FFF2-40B4-BE49-F238E27FC236}">
                <a16:creationId xmlns:a16="http://schemas.microsoft.com/office/drawing/2014/main" id="{BDBED586-6F56-C2E0-7B00-6AA26CCCCF6E}"/>
              </a:ext>
            </a:extLst>
          </p:cNvPr>
          <p:cNvSpPr txBox="1">
            <a:spLocks/>
          </p:cNvSpPr>
          <p:nvPr/>
        </p:nvSpPr>
        <p:spPr>
          <a:xfrm>
            <a:off x="609600" y="4919241"/>
            <a:ext cx="7573701" cy="1518307"/>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pPr>
            <a:r>
              <a:rPr lang="en-US" sz="1600" dirty="0"/>
              <a:t>The pituitary gland is located at </a:t>
            </a:r>
            <a:r>
              <a:rPr lang="en-US" sz="1600" dirty="0">
                <a:solidFill>
                  <a:srgbClr val="72A510"/>
                </a:solidFill>
              </a:rPr>
              <a:t>(a)</a:t>
            </a:r>
            <a:r>
              <a:rPr lang="en-US" sz="1600" dirty="0"/>
              <a:t> the base of the brain and </a:t>
            </a:r>
            <a:r>
              <a:rPr lang="en-US" sz="1600" dirty="0">
                <a:solidFill>
                  <a:srgbClr val="72A510"/>
                </a:solidFill>
              </a:rPr>
              <a:t>(b)</a:t>
            </a:r>
            <a:r>
              <a:rPr lang="en-US" sz="1600" dirty="0"/>
              <a:t> connected to the hypothalamus by the pituitary stalk. </a:t>
            </a:r>
          </a:p>
          <a:p>
            <a:pPr>
              <a:lnSpc>
                <a:spcPct val="110000"/>
              </a:lnSpc>
              <a:spcBef>
                <a:spcPts val="0"/>
              </a:spcBef>
            </a:pPr>
            <a:r>
              <a:rPr lang="en-US" sz="1200" dirty="0"/>
              <a:t>(credit a: modification of work by NCI; credit b: modification of work by Gray’s Anatomy)</a:t>
            </a:r>
          </a:p>
        </p:txBody>
      </p:sp>
      <p:pic>
        <p:nvPicPr>
          <p:cNvPr id="3" name="Picture 2" descr="The pituitary gland sits at the base of the brain, just above the brain stem. It is lobe-shaped and hangs down from the hypothalamus, to which it is connected to via a narrow stalk. The anterior part of the pituitary is toward the front, and the posterior end is toward the back.">
            <a:extLst>
              <a:ext uri="{FF2B5EF4-FFF2-40B4-BE49-F238E27FC236}">
                <a16:creationId xmlns:a16="http://schemas.microsoft.com/office/drawing/2014/main" id="{F4166960-9D0E-5369-C885-7DA4D58C4F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34162" y="1554497"/>
            <a:ext cx="7875676" cy="2701457"/>
          </a:xfrm>
          <a:prstGeom prst="rect">
            <a:avLst/>
          </a:prstGeom>
        </p:spPr>
      </p:pic>
    </p:spTree>
    <p:extLst>
      <p:ext uri="{BB962C8B-B14F-4D97-AF65-F5344CB8AC3E}">
        <p14:creationId xmlns:p14="http://schemas.microsoft.com/office/powerpoint/2010/main" val="900430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17895" y="1215342"/>
            <a:ext cx="2407534" cy="5153284"/>
          </a:xfrm>
        </p:spPr>
        <p:txBody>
          <a:bodyPr>
            <a:normAutofit/>
          </a:bodyPr>
          <a:lstStyle/>
          <a:p>
            <a:r>
              <a:rPr lang="en-US" sz="1600" dirty="0"/>
              <a:t>This illustration shows the location of the thyroid gland.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37.16</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The thyroid is located in the neck beneath the larynx and in front of the trachea. It consists of right and left lobes and a narrow central region called the isthmus of thyroid. Above the isthmus of thyroid is the pyramidal lobe.">
            <a:extLst>
              <a:ext uri="{FF2B5EF4-FFF2-40B4-BE49-F238E27FC236}">
                <a16:creationId xmlns:a16="http://schemas.microsoft.com/office/drawing/2014/main" id="{A68D1157-FC7D-13B3-4EED-4EA143EF276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97810" y="1118384"/>
            <a:ext cx="3932499" cy="3932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713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38946"/>
            <a:ext cx="7910511" cy="1329680"/>
          </a:xfrm>
        </p:spPr>
        <p:txBody>
          <a:bodyPr>
            <a:normAutofit/>
          </a:bodyPr>
          <a:lstStyle/>
          <a:p>
            <a:r>
              <a:rPr lang="en-US" sz="1600" dirty="0"/>
              <a:t>The parathyroid glands are located on the posterior of the thyroid gland. </a:t>
            </a:r>
          </a:p>
          <a:p>
            <a:r>
              <a:rPr lang="en-US" sz="1200" dirty="0"/>
              <a:t>(credit: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The parathyroid glands are round structures located on the surface of the right and left lobes of the thyroid gland. In the illustration shown, there are two parathyroid glands on each side, and one is located above the other.">
            <a:extLst>
              <a:ext uri="{FF2B5EF4-FFF2-40B4-BE49-F238E27FC236}">
                <a16:creationId xmlns:a16="http://schemas.microsoft.com/office/drawing/2014/main" id="{89512710-F8FC-0E78-7A93-32EC39CFB3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68905" y="1072447"/>
            <a:ext cx="4206190" cy="396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15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The adrenal glands are lumpy, irregular structures located on top of the kidneys.">
            <a:extLst>
              <a:ext uri="{FF2B5EF4-FFF2-40B4-BE49-F238E27FC236}">
                <a16:creationId xmlns:a16="http://schemas.microsoft.com/office/drawing/2014/main" id="{8E98C792-90EA-1CE8-2AFD-7E96A3532CC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61760" y="1039819"/>
            <a:ext cx="4206190" cy="385051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5038946"/>
            <a:ext cx="7910511" cy="1329680"/>
          </a:xfrm>
        </p:spPr>
        <p:txBody>
          <a:bodyPr>
            <a:normAutofit/>
          </a:bodyPr>
          <a:lstStyle/>
          <a:p>
            <a:r>
              <a:rPr lang="en-US" sz="1600" dirty="0"/>
              <a:t>The location of the adrenal glands on top of the kidneys is shown. </a:t>
            </a:r>
          </a:p>
          <a:p>
            <a:r>
              <a:rPr lang="en-US" sz="1200" dirty="0"/>
              <a:t>(credit: modification of work by NCI)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3253445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038946"/>
            <a:ext cx="7910511" cy="1329680"/>
          </a:xfrm>
        </p:spPr>
        <p:txBody>
          <a:bodyPr>
            <a:normAutofit/>
          </a:bodyPr>
          <a:lstStyle/>
          <a:p>
            <a:r>
              <a:rPr lang="en-US" sz="1600" dirty="0"/>
              <a:t>The pancreas is found underneath the stomach and points toward the spleen. </a:t>
            </a:r>
          </a:p>
          <a:p>
            <a:r>
              <a:rPr lang="en-US" sz="1200" dirty="0"/>
              <a:t>(credit: modification of work by NCI)</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37.19</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5602" name="Picture 2" descr="The pancreas is a grainy, teardrop-shaped organ tucked between the stomach and intestine.">
            <a:extLst>
              <a:ext uri="{FF2B5EF4-FFF2-40B4-BE49-F238E27FC236}">
                <a16:creationId xmlns:a16="http://schemas.microsoft.com/office/drawing/2014/main" id="{177F1475-264B-9BFB-91F9-88EB9FF6F7E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90469" y="1380994"/>
            <a:ext cx="5501174" cy="3168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42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37.20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2" name="Text Placeholder 6">
            <a:extLst>
              <a:ext uri="{FF2B5EF4-FFF2-40B4-BE49-F238E27FC236}">
                <a16:creationId xmlns:a16="http://schemas.microsoft.com/office/drawing/2014/main" id="{DE9B931E-9365-2FBB-E858-BE58EC0EFAD0}"/>
              </a:ext>
            </a:extLst>
          </p:cNvPr>
          <p:cNvSpPr>
            <a:spLocks noGrp="1"/>
          </p:cNvSpPr>
          <p:nvPr>
            <p:ph type="body" sz="quarter" idx="14"/>
          </p:nvPr>
        </p:nvSpPr>
        <p:spPr>
          <a:xfrm>
            <a:off x="609600" y="5059890"/>
            <a:ext cx="7910511" cy="1377654"/>
          </a:xfrm>
        </p:spPr>
        <p:txBody>
          <a:bodyPr>
            <a:normAutofit/>
          </a:bodyPr>
          <a:lstStyle/>
          <a:p>
            <a:r>
              <a:rPr lang="en-US" sz="1600" dirty="0"/>
              <a:t>The islets of Langerhans are clusters of endocrine cells found in the pancreas; they stain lighter than surrounding cells. </a:t>
            </a:r>
          </a:p>
          <a:p>
            <a:r>
              <a:rPr lang="en-US" sz="1200" dirty="0"/>
              <a:t>(credit: modification of work by Muhammad T. </a:t>
            </a:r>
            <a:r>
              <a:rPr lang="en-US" sz="1200" dirty="0" err="1"/>
              <a:t>Tabiin</a:t>
            </a:r>
            <a:r>
              <a:rPr lang="en-US" sz="1200" dirty="0"/>
              <a:t>, Christopher P. White, Grant </a:t>
            </a:r>
            <a:r>
              <a:rPr lang="en-US" sz="1200" dirty="0" err="1"/>
              <a:t>Morahan</a:t>
            </a:r>
            <a:r>
              <a:rPr lang="en-US" sz="1200" dirty="0"/>
              <a:t>, and Bernard E. </a:t>
            </a:r>
            <a:r>
              <a:rPr lang="en-US" sz="1200" dirty="0" err="1"/>
              <a:t>Tuch</a:t>
            </a:r>
            <a:r>
              <a:rPr lang="en-US" sz="1200" dirty="0"/>
              <a:t>; scale-bar data from Matt Russell)</a:t>
            </a:r>
          </a:p>
        </p:txBody>
      </p:sp>
      <p:pic>
        <p:nvPicPr>
          <p:cNvPr id="26626" name="Picture 2" descr="Micrograph shows purple-stained cells in a white tissue. The white tissue is surrounded by tissue that stains pink.">
            <a:extLst>
              <a:ext uri="{FF2B5EF4-FFF2-40B4-BE49-F238E27FC236}">
                <a16:creationId xmlns:a16="http://schemas.microsoft.com/office/drawing/2014/main" id="{93366B7C-F878-3454-C653-929F9FA59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578" y="1094208"/>
            <a:ext cx="5638844" cy="3762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3770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18819</TotalTime>
  <Words>1921</Words>
  <Application>Microsoft Office PowerPoint</Application>
  <PresentationFormat>On-screen Show (4:3)</PresentationFormat>
  <Paragraphs>97</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200</cp:revision>
  <dcterms:created xsi:type="dcterms:W3CDTF">2012-06-04T02:13:36Z</dcterms:created>
  <dcterms:modified xsi:type="dcterms:W3CDTF">2025-02-19T18:07:12Z</dcterms:modified>
</cp:coreProperties>
</file>