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12" r:id="rId1"/>
  </p:sldMasterIdLst>
  <p:notesMasterIdLst>
    <p:notesMasterId r:id="rId41"/>
  </p:notesMasterIdLst>
  <p:handoutMasterIdLst>
    <p:handoutMasterId r:id="rId42"/>
  </p:handoutMasterIdLst>
  <p:sldIdLst>
    <p:sldId id="256" r:id="rId2"/>
    <p:sldId id="277" r:id="rId3"/>
    <p:sldId id="471" r:id="rId4"/>
    <p:sldId id="503" r:id="rId5"/>
    <p:sldId id="432" r:id="rId6"/>
    <p:sldId id="509" r:id="rId7"/>
    <p:sldId id="433" r:id="rId8"/>
    <p:sldId id="497" r:id="rId9"/>
    <p:sldId id="498" r:id="rId10"/>
    <p:sldId id="442" r:id="rId11"/>
    <p:sldId id="502" r:id="rId12"/>
    <p:sldId id="430" r:id="rId13"/>
    <p:sldId id="504" r:id="rId14"/>
    <p:sldId id="510" r:id="rId15"/>
    <p:sldId id="506" r:id="rId16"/>
    <p:sldId id="406" r:id="rId17"/>
    <p:sldId id="476" r:id="rId18"/>
    <p:sldId id="511" r:id="rId19"/>
    <p:sldId id="507" r:id="rId20"/>
    <p:sldId id="508" r:id="rId21"/>
    <p:sldId id="512" r:id="rId22"/>
    <p:sldId id="513" r:id="rId23"/>
    <p:sldId id="514" r:id="rId24"/>
    <p:sldId id="515" r:id="rId25"/>
    <p:sldId id="516" r:id="rId26"/>
    <p:sldId id="517" r:id="rId27"/>
    <p:sldId id="518" r:id="rId28"/>
    <p:sldId id="519" r:id="rId29"/>
    <p:sldId id="520" r:id="rId30"/>
    <p:sldId id="521" r:id="rId31"/>
    <p:sldId id="522" r:id="rId32"/>
    <p:sldId id="523" r:id="rId33"/>
    <p:sldId id="524" r:id="rId34"/>
    <p:sldId id="525" r:id="rId35"/>
    <p:sldId id="526" r:id="rId36"/>
    <p:sldId id="527" r:id="rId37"/>
    <p:sldId id="528" r:id="rId38"/>
    <p:sldId id="529" r:id="rId39"/>
    <p:sldId id="530" r:id="rId4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2A510"/>
    <a:srgbClr val="6CB255"/>
    <a:srgbClr val="E5D419"/>
    <a:srgbClr val="212F62"/>
    <a:srgbClr val="A4EC1A"/>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7449" autoAdjust="0"/>
    <p:restoredTop sz="85353" autoAdjust="0"/>
  </p:normalViewPr>
  <p:slideViewPr>
    <p:cSldViewPr snapToGrid="0" snapToObjects="1">
      <p:cViewPr varScale="1">
        <p:scale>
          <a:sx n="75" d="100"/>
          <a:sy n="75" d="100"/>
        </p:scale>
        <p:origin x="480" y="72"/>
      </p:cViewPr>
      <p:guideLst>
        <p:guide orient="horz" pos="2160"/>
        <p:guide pos="2880"/>
      </p:guideLst>
    </p:cSldViewPr>
  </p:slideViewPr>
  <p:outlineViewPr>
    <p:cViewPr>
      <p:scale>
        <a:sx n="33" d="100"/>
        <a:sy n="33" d="100"/>
      </p:scale>
      <p:origin x="0" y="4464"/>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handoutMaster" Target="handoutMasters/handout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48D041A-73BB-E643-A8C7-50D88C2F22F5}" type="datetimeFigureOut">
              <a:rPr lang="en-US" smtClean="0"/>
              <a:t>2/25/2025</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36EFEC5-3018-A548-B247-453C6EC1EC1A}" type="slidenum">
              <a:rPr lang="en-US" smtClean="0"/>
              <a:t>‹#›</a:t>
            </a:fld>
            <a:endParaRPr lang="en-US"/>
          </a:p>
        </p:txBody>
      </p:sp>
    </p:spTree>
    <p:extLst>
      <p:ext uri="{BB962C8B-B14F-4D97-AF65-F5344CB8AC3E}">
        <p14:creationId xmlns:p14="http://schemas.microsoft.com/office/powerpoint/2010/main" val="133005721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9B8B8B2-B163-2B41-8C2F-394DA5923460}" type="datetimeFigureOut">
              <a:rPr lang="en-US" smtClean="0"/>
              <a:t>2/25/2025</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2221384-CCA1-F944-9C0C-9A9617B02E5E}" type="slidenum">
              <a:rPr lang="en-US" smtClean="0"/>
              <a:t>‹#›</a:t>
            </a:fld>
            <a:endParaRPr lang="en-US"/>
          </a:p>
        </p:txBody>
      </p:sp>
    </p:spTree>
    <p:extLst>
      <p:ext uri="{BB962C8B-B14F-4D97-AF65-F5344CB8AC3E}">
        <p14:creationId xmlns:p14="http://schemas.microsoft.com/office/powerpoint/2010/main" val="32930440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a:t>
            </a:fld>
            <a:endParaRPr lang="en-US"/>
          </a:p>
        </p:txBody>
      </p:sp>
    </p:spTree>
    <p:extLst>
      <p:ext uri="{BB962C8B-B14F-4D97-AF65-F5344CB8AC3E}">
        <p14:creationId xmlns:p14="http://schemas.microsoft.com/office/powerpoint/2010/main" val="42948506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2</a:t>
            </a:fld>
            <a:endParaRPr lang="en-US"/>
          </a:p>
        </p:txBody>
      </p:sp>
    </p:spTree>
    <p:extLst>
      <p:ext uri="{BB962C8B-B14F-4D97-AF65-F5344CB8AC3E}">
        <p14:creationId xmlns:p14="http://schemas.microsoft.com/office/powerpoint/2010/main" val="26737545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3</a:t>
            </a:fld>
            <a:endParaRPr lang="en-US"/>
          </a:p>
        </p:txBody>
      </p:sp>
    </p:spTree>
    <p:extLst>
      <p:ext uri="{BB962C8B-B14F-4D97-AF65-F5344CB8AC3E}">
        <p14:creationId xmlns:p14="http://schemas.microsoft.com/office/powerpoint/2010/main" val="15712897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4</a:t>
            </a:fld>
            <a:endParaRPr lang="en-US"/>
          </a:p>
        </p:txBody>
      </p:sp>
    </p:spTree>
    <p:extLst>
      <p:ext uri="{BB962C8B-B14F-4D97-AF65-F5344CB8AC3E}">
        <p14:creationId xmlns:p14="http://schemas.microsoft.com/office/powerpoint/2010/main" val="25060181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5</a:t>
            </a:fld>
            <a:endParaRPr lang="en-US"/>
          </a:p>
        </p:txBody>
      </p:sp>
    </p:spTree>
    <p:extLst>
      <p:ext uri="{BB962C8B-B14F-4D97-AF65-F5344CB8AC3E}">
        <p14:creationId xmlns:p14="http://schemas.microsoft.com/office/powerpoint/2010/main" val="14116645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6</a:t>
            </a:fld>
            <a:endParaRPr lang="en-US"/>
          </a:p>
        </p:txBody>
      </p:sp>
    </p:spTree>
    <p:extLst>
      <p:ext uri="{BB962C8B-B14F-4D97-AF65-F5344CB8AC3E}">
        <p14:creationId xmlns:p14="http://schemas.microsoft.com/office/powerpoint/2010/main" val="9431077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7</a:t>
            </a:fld>
            <a:endParaRPr lang="en-US"/>
          </a:p>
        </p:txBody>
      </p:sp>
    </p:spTree>
    <p:extLst>
      <p:ext uri="{BB962C8B-B14F-4D97-AF65-F5344CB8AC3E}">
        <p14:creationId xmlns:p14="http://schemas.microsoft.com/office/powerpoint/2010/main" val="1557380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8</a:t>
            </a:fld>
            <a:endParaRPr lang="en-US"/>
          </a:p>
        </p:txBody>
      </p:sp>
    </p:spTree>
    <p:extLst>
      <p:ext uri="{BB962C8B-B14F-4D97-AF65-F5344CB8AC3E}">
        <p14:creationId xmlns:p14="http://schemas.microsoft.com/office/powerpoint/2010/main" val="16120150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9</a:t>
            </a:fld>
            <a:endParaRPr lang="en-US"/>
          </a:p>
        </p:txBody>
      </p:sp>
    </p:spTree>
    <p:extLst>
      <p:ext uri="{BB962C8B-B14F-4D97-AF65-F5344CB8AC3E}">
        <p14:creationId xmlns:p14="http://schemas.microsoft.com/office/powerpoint/2010/main" val="332209679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10</a:t>
            </a:fld>
            <a:endParaRPr lang="en-US"/>
          </a:p>
        </p:txBody>
      </p:sp>
    </p:spTree>
    <p:extLst>
      <p:ext uri="{BB962C8B-B14F-4D97-AF65-F5344CB8AC3E}">
        <p14:creationId xmlns:p14="http://schemas.microsoft.com/office/powerpoint/2010/main" val="335382455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11</a:t>
            </a:fld>
            <a:endParaRPr lang="en-US"/>
          </a:p>
        </p:txBody>
      </p:sp>
    </p:spTree>
    <p:extLst>
      <p:ext uri="{BB962C8B-B14F-4D97-AF65-F5344CB8AC3E}">
        <p14:creationId xmlns:p14="http://schemas.microsoft.com/office/powerpoint/2010/main" val="97086808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12</a:t>
            </a:fld>
            <a:endParaRPr lang="en-US"/>
          </a:p>
        </p:txBody>
      </p:sp>
    </p:spTree>
    <p:extLst>
      <p:ext uri="{BB962C8B-B14F-4D97-AF65-F5344CB8AC3E}">
        <p14:creationId xmlns:p14="http://schemas.microsoft.com/office/powerpoint/2010/main" val="406135604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13</a:t>
            </a:fld>
            <a:endParaRPr lang="en-US"/>
          </a:p>
        </p:txBody>
      </p:sp>
    </p:spTree>
    <p:extLst>
      <p:ext uri="{BB962C8B-B14F-4D97-AF65-F5344CB8AC3E}">
        <p14:creationId xmlns:p14="http://schemas.microsoft.com/office/powerpoint/2010/main" val="298151055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14</a:t>
            </a:fld>
            <a:endParaRPr lang="en-US"/>
          </a:p>
        </p:txBody>
      </p:sp>
    </p:spTree>
    <p:extLst>
      <p:ext uri="{BB962C8B-B14F-4D97-AF65-F5344CB8AC3E}">
        <p14:creationId xmlns:p14="http://schemas.microsoft.com/office/powerpoint/2010/main" val="224509111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15</a:t>
            </a:fld>
            <a:endParaRPr lang="en-US"/>
          </a:p>
        </p:txBody>
      </p:sp>
    </p:spTree>
    <p:extLst>
      <p:ext uri="{BB962C8B-B14F-4D97-AF65-F5344CB8AC3E}">
        <p14:creationId xmlns:p14="http://schemas.microsoft.com/office/powerpoint/2010/main" val="5822548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16</a:t>
            </a:fld>
            <a:endParaRPr lang="en-US"/>
          </a:p>
        </p:txBody>
      </p:sp>
    </p:spTree>
    <p:extLst>
      <p:ext uri="{BB962C8B-B14F-4D97-AF65-F5344CB8AC3E}">
        <p14:creationId xmlns:p14="http://schemas.microsoft.com/office/powerpoint/2010/main" val="158724806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17</a:t>
            </a:fld>
            <a:endParaRPr lang="en-US"/>
          </a:p>
        </p:txBody>
      </p:sp>
    </p:spTree>
    <p:extLst>
      <p:ext uri="{BB962C8B-B14F-4D97-AF65-F5344CB8AC3E}">
        <p14:creationId xmlns:p14="http://schemas.microsoft.com/office/powerpoint/2010/main" val="304356206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18</a:t>
            </a:fld>
            <a:endParaRPr lang="en-US"/>
          </a:p>
        </p:txBody>
      </p:sp>
    </p:spTree>
    <p:extLst>
      <p:ext uri="{BB962C8B-B14F-4D97-AF65-F5344CB8AC3E}">
        <p14:creationId xmlns:p14="http://schemas.microsoft.com/office/powerpoint/2010/main" val="244367954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19</a:t>
            </a:fld>
            <a:endParaRPr lang="en-US"/>
          </a:p>
        </p:txBody>
      </p:sp>
    </p:spTree>
    <p:extLst>
      <p:ext uri="{BB962C8B-B14F-4D97-AF65-F5344CB8AC3E}">
        <p14:creationId xmlns:p14="http://schemas.microsoft.com/office/powerpoint/2010/main" val="393255424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20</a:t>
            </a:fld>
            <a:endParaRPr lang="en-US"/>
          </a:p>
        </p:txBody>
      </p:sp>
    </p:spTree>
    <p:extLst>
      <p:ext uri="{BB962C8B-B14F-4D97-AF65-F5344CB8AC3E}">
        <p14:creationId xmlns:p14="http://schemas.microsoft.com/office/powerpoint/2010/main" val="199942621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21</a:t>
            </a:fld>
            <a:endParaRPr lang="en-US"/>
          </a:p>
        </p:txBody>
      </p:sp>
    </p:spTree>
    <p:extLst>
      <p:ext uri="{BB962C8B-B14F-4D97-AF65-F5344CB8AC3E}">
        <p14:creationId xmlns:p14="http://schemas.microsoft.com/office/powerpoint/2010/main" val="20958699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22</a:t>
            </a:fld>
            <a:endParaRPr lang="en-US"/>
          </a:p>
        </p:txBody>
      </p:sp>
    </p:spTree>
    <p:extLst>
      <p:ext uri="{BB962C8B-B14F-4D97-AF65-F5344CB8AC3E}">
        <p14:creationId xmlns:p14="http://schemas.microsoft.com/office/powerpoint/2010/main" val="408690319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23</a:t>
            </a:fld>
            <a:endParaRPr lang="en-US"/>
          </a:p>
        </p:txBody>
      </p:sp>
    </p:spTree>
    <p:extLst>
      <p:ext uri="{BB962C8B-B14F-4D97-AF65-F5344CB8AC3E}">
        <p14:creationId xmlns:p14="http://schemas.microsoft.com/office/powerpoint/2010/main" val="408562876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24</a:t>
            </a:fld>
            <a:endParaRPr lang="en-US"/>
          </a:p>
        </p:txBody>
      </p:sp>
    </p:spTree>
    <p:extLst>
      <p:ext uri="{BB962C8B-B14F-4D97-AF65-F5344CB8AC3E}">
        <p14:creationId xmlns:p14="http://schemas.microsoft.com/office/powerpoint/2010/main" val="251281821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25</a:t>
            </a:fld>
            <a:endParaRPr lang="en-US"/>
          </a:p>
        </p:txBody>
      </p:sp>
    </p:spTree>
    <p:extLst>
      <p:ext uri="{BB962C8B-B14F-4D97-AF65-F5344CB8AC3E}">
        <p14:creationId xmlns:p14="http://schemas.microsoft.com/office/powerpoint/2010/main" val="397656352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26</a:t>
            </a:fld>
            <a:endParaRPr lang="en-US"/>
          </a:p>
        </p:txBody>
      </p:sp>
    </p:spTree>
    <p:extLst>
      <p:ext uri="{BB962C8B-B14F-4D97-AF65-F5344CB8AC3E}">
        <p14:creationId xmlns:p14="http://schemas.microsoft.com/office/powerpoint/2010/main" val="421823039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27</a:t>
            </a:fld>
            <a:endParaRPr lang="en-US"/>
          </a:p>
        </p:txBody>
      </p:sp>
    </p:spTree>
    <p:extLst>
      <p:ext uri="{BB962C8B-B14F-4D97-AF65-F5344CB8AC3E}">
        <p14:creationId xmlns:p14="http://schemas.microsoft.com/office/powerpoint/2010/main" val="293092489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28</a:t>
            </a:fld>
            <a:endParaRPr lang="en-US"/>
          </a:p>
        </p:txBody>
      </p:sp>
    </p:spTree>
    <p:extLst>
      <p:ext uri="{BB962C8B-B14F-4D97-AF65-F5344CB8AC3E}">
        <p14:creationId xmlns:p14="http://schemas.microsoft.com/office/powerpoint/2010/main" val="398622788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29</a:t>
            </a:fld>
            <a:endParaRPr lang="en-US"/>
          </a:p>
        </p:txBody>
      </p:sp>
    </p:spTree>
    <p:extLst>
      <p:ext uri="{BB962C8B-B14F-4D97-AF65-F5344CB8AC3E}">
        <p14:creationId xmlns:p14="http://schemas.microsoft.com/office/powerpoint/2010/main" val="194467164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30</a:t>
            </a:fld>
            <a:endParaRPr lang="en-US"/>
          </a:p>
        </p:txBody>
      </p:sp>
    </p:spTree>
    <p:extLst>
      <p:ext uri="{BB962C8B-B14F-4D97-AF65-F5344CB8AC3E}">
        <p14:creationId xmlns:p14="http://schemas.microsoft.com/office/powerpoint/2010/main" val="201346982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31</a:t>
            </a:fld>
            <a:endParaRPr lang="en-US"/>
          </a:p>
        </p:txBody>
      </p:sp>
    </p:spTree>
    <p:extLst>
      <p:ext uri="{BB962C8B-B14F-4D97-AF65-F5344CB8AC3E}">
        <p14:creationId xmlns:p14="http://schemas.microsoft.com/office/powerpoint/2010/main" val="154583647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32</a:t>
            </a:fld>
            <a:endParaRPr lang="en-US"/>
          </a:p>
        </p:txBody>
      </p:sp>
    </p:spTree>
    <p:extLst>
      <p:ext uri="{BB962C8B-B14F-4D97-AF65-F5344CB8AC3E}">
        <p14:creationId xmlns:p14="http://schemas.microsoft.com/office/powerpoint/2010/main" val="342814534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33</a:t>
            </a:fld>
            <a:endParaRPr lang="en-US"/>
          </a:p>
        </p:txBody>
      </p:sp>
    </p:spTree>
    <p:extLst>
      <p:ext uri="{BB962C8B-B14F-4D97-AF65-F5344CB8AC3E}">
        <p14:creationId xmlns:p14="http://schemas.microsoft.com/office/powerpoint/2010/main" val="261729932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34</a:t>
            </a:fld>
            <a:endParaRPr lang="en-US"/>
          </a:p>
        </p:txBody>
      </p:sp>
    </p:spTree>
    <p:extLst>
      <p:ext uri="{BB962C8B-B14F-4D97-AF65-F5344CB8AC3E}">
        <p14:creationId xmlns:p14="http://schemas.microsoft.com/office/powerpoint/2010/main" val="51196015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35</a:t>
            </a:fld>
            <a:endParaRPr lang="en-US"/>
          </a:p>
        </p:txBody>
      </p:sp>
    </p:spTree>
    <p:extLst>
      <p:ext uri="{BB962C8B-B14F-4D97-AF65-F5344CB8AC3E}">
        <p14:creationId xmlns:p14="http://schemas.microsoft.com/office/powerpoint/2010/main" val="157747144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36</a:t>
            </a:fld>
            <a:endParaRPr lang="en-US"/>
          </a:p>
        </p:txBody>
      </p:sp>
    </p:spTree>
    <p:extLst>
      <p:ext uri="{BB962C8B-B14F-4D97-AF65-F5344CB8AC3E}">
        <p14:creationId xmlns:p14="http://schemas.microsoft.com/office/powerpoint/2010/main" val="412809290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37</a:t>
            </a:fld>
            <a:endParaRPr lang="en-US"/>
          </a:p>
        </p:txBody>
      </p:sp>
    </p:spTree>
    <p:extLst>
      <p:ext uri="{BB962C8B-B14F-4D97-AF65-F5344CB8AC3E}">
        <p14:creationId xmlns:p14="http://schemas.microsoft.com/office/powerpoint/2010/main" val="194974818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38</a:t>
            </a:fld>
            <a:endParaRPr lang="en-US"/>
          </a:p>
        </p:txBody>
      </p:sp>
    </p:spTree>
    <p:extLst>
      <p:ext uri="{BB962C8B-B14F-4D97-AF65-F5344CB8AC3E}">
        <p14:creationId xmlns:p14="http://schemas.microsoft.com/office/powerpoint/2010/main" val="58708151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39</a:t>
            </a:fld>
            <a:endParaRPr lang="en-US"/>
          </a:p>
        </p:txBody>
      </p:sp>
    </p:spTree>
    <p:extLst>
      <p:ext uri="{BB962C8B-B14F-4D97-AF65-F5344CB8AC3E}">
        <p14:creationId xmlns:p14="http://schemas.microsoft.com/office/powerpoint/2010/main" val="9885456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41326"/>
            <a:ext cx="8062912" cy="659535"/>
          </a:xfrm>
        </p:spPr>
        <p:txBody>
          <a:bodyPr/>
          <a:lstStyle/>
          <a:p>
            <a:r>
              <a:rPr lang="en-US" dirty="0"/>
              <a:t>Click to edit</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38DF745-7D3F-47F4-83A3-874385CFAA69}" type="slidenum">
              <a:rPr lang="en-US" smtClean="0"/>
              <a:pPr/>
              <a:t>‹#›</a:t>
            </a:fld>
            <a:endParaRPr lang="en-US"/>
          </a:p>
        </p:txBody>
      </p:sp>
      <p:sp>
        <p:nvSpPr>
          <p:cNvPr id="9" name="Picture Placeholder 8"/>
          <p:cNvSpPr>
            <a:spLocks noGrp="1"/>
          </p:cNvSpPr>
          <p:nvPr>
            <p:ph type="pic" sz="quarter" idx="13"/>
          </p:nvPr>
        </p:nvSpPr>
        <p:spPr>
          <a:xfrm>
            <a:off x="457199" y="1107618"/>
            <a:ext cx="4031619" cy="4607689"/>
          </a:xfrm>
        </p:spPr>
        <p:txBody>
          <a:bodyPr/>
          <a:lstStyle/>
          <a:p>
            <a:endParaRPr lang="en-US" dirty="0"/>
          </a:p>
        </p:txBody>
      </p:sp>
      <p:sp>
        <p:nvSpPr>
          <p:cNvPr id="11" name="Text Placeholder 10"/>
          <p:cNvSpPr>
            <a:spLocks noGrp="1"/>
          </p:cNvSpPr>
          <p:nvPr>
            <p:ph type="body" sz="quarter" idx="14"/>
          </p:nvPr>
        </p:nvSpPr>
        <p:spPr>
          <a:xfrm>
            <a:off x="4606925" y="1107618"/>
            <a:ext cx="3913188" cy="4607382"/>
          </a:xfrm>
        </p:spPr>
        <p:txBody>
          <a:bodyPr/>
          <a:lstStyle>
            <a:lvl1pPr>
              <a:buClr>
                <a:srgbClr val="6CB255"/>
              </a:buClr>
              <a:defRPr>
                <a:solidFill>
                  <a:srgbClr val="212F62"/>
                </a:solidFill>
              </a:defRPr>
            </a:lvl1pPr>
            <a:lvl2pPr marL="731520" indent="-457200">
              <a:buClr>
                <a:srgbClr val="6CB255"/>
              </a:buClr>
              <a:buFont typeface="+mj-lt"/>
              <a:buAutoNum type="alphaLcParenR"/>
              <a:defRPr>
                <a:solidFill>
                  <a:schemeClr val="tx1"/>
                </a:solidFill>
              </a:defRPr>
            </a:lvl2pPr>
            <a:lvl3pPr marL="1257300" indent="-342900">
              <a:buClr>
                <a:srgbClr val="6CB255"/>
              </a:buClr>
              <a:buFont typeface="+mj-lt"/>
              <a:buAutoNum type="alphaLcParenR"/>
              <a:defRPr>
                <a:solidFill>
                  <a:schemeClr val="tx1"/>
                </a:solidFill>
              </a:defRPr>
            </a:lvl3pPr>
            <a:lvl4pPr marL="1714500" indent="-342900">
              <a:buClr>
                <a:srgbClr val="6CB255"/>
              </a:buClr>
              <a:buFont typeface="+mj-lt"/>
              <a:buAutoNum type="alphaLcParenR"/>
              <a:defRPr>
                <a:solidFill>
                  <a:schemeClr val="tx1"/>
                </a:solidFill>
              </a:defRPr>
            </a:lvl4pPr>
            <a:lvl5pPr marL="2171700" indent="-342900">
              <a:buClr>
                <a:srgbClr val="6CB255"/>
              </a:buClr>
              <a:buFont typeface="+mj-lt"/>
              <a:buAutoNum type="alphaLcParen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8DF745-7D3F-47F4-83A3-874385CFAA69}" type="slidenum">
              <a:rPr lang="en-US" smtClean="0"/>
              <a:pPr/>
              <a:t>‹#›</a:t>
            </a:fld>
            <a:endParaRPr lang="en-US"/>
          </a:p>
        </p:txBody>
      </p:sp>
      <p:sp>
        <p:nvSpPr>
          <p:cNvPr id="7" name="Title 1"/>
          <p:cNvSpPr>
            <a:spLocks noGrp="1"/>
          </p:cNvSpPr>
          <p:nvPr>
            <p:ph type="title"/>
          </p:nvPr>
        </p:nvSpPr>
        <p:spPr>
          <a:xfrm>
            <a:off x="457200" y="241326"/>
            <a:ext cx="8062912" cy="659535"/>
          </a:xfrm>
        </p:spPr>
        <p:txBody>
          <a:bodyPr/>
          <a:lstStyle/>
          <a:p>
            <a:r>
              <a:rPr lang="en-US" dirty="0"/>
              <a:t>Click to edit</a:t>
            </a:r>
          </a:p>
        </p:txBody>
      </p:sp>
      <p:sp>
        <p:nvSpPr>
          <p:cNvPr id="8" name="Picture Placeholder 8"/>
          <p:cNvSpPr>
            <a:spLocks noGrp="1"/>
          </p:cNvSpPr>
          <p:nvPr>
            <p:ph type="pic" sz="quarter" idx="13"/>
          </p:nvPr>
        </p:nvSpPr>
        <p:spPr>
          <a:xfrm>
            <a:off x="457199" y="1122386"/>
            <a:ext cx="8062913" cy="3500071"/>
          </a:xfrm>
        </p:spPr>
        <p:txBody>
          <a:bodyPr/>
          <a:lstStyle/>
          <a:p>
            <a:endParaRPr lang="en-US" dirty="0"/>
          </a:p>
        </p:txBody>
      </p:sp>
      <p:sp>
        <p:nvSpPr>
          <p:cNvPr id="9" name="Text Placeholder 10"/>
          <p:cNvSpPr>
            <a:spLocks noGrp="1"/>
          </p:cNvSpPr>
          <p:nvPr>
            <p:ph type="body" sz="quarter" idx="14"/>
          </p:nvPr>
        </p:nvSpPr>
        <p:spPr>
          <a:xfrm>
            <a:off x="457200" y="4843982"/>
            <a:ext cx="8062912" cy="1166382"/>
          </a:xfrm>
        </p:spPr>
        <p:txBody>
          <a:bodyPr/>
          <a:lstStyle>
            <a:lvl1pPr>
              <a:buClr>
                <a:srgbClr val="6CB255"/>
              </a:buClr>
              <a:defRPr>
                <a:solidFill>
                  <a:srgbClr val="000000"/>
                </a:solidFill>
              </a:defRPr>
            </a:lvl1pPr>
            <a:lvl2pPr marL="731520" indent="-457200">
              <a:buClr>
                <a:srgbClr val="6CB255"/>
              </a:buClr>
              <a:buFont typeface="+mj-lt"/>
              <a:buAutoNum type="alphaLcParenR"/>
              <a:defRPr>
                <a:solidFill>
                  <a:schemeClr val="tx1"/>
                </a:solidFill>
              </a:defRPr>
            </a:lvl2pPr>
            <a:lvl3pPr marL="1257300" indent="-342900">
              <a:buClr>
                <a:srgbClr val="6CB255"/>
              </a:buClr>
              <a:buFont typeface="+mj-lt"/>
              <a:buAutoNum type="alphaLcParenR"/>
              <a:defRPr>
                <a:solidFill>
                  <a:schemeClr val="tx1"/>
                </a:solidFill>
              </a:defRPr>
            </a:lvl3pPr>
            <a:lvl4pPr marL="1714500" indent="-342900">
              <a:buClr>
                <a:srgbClr val="6CB255"/>
              </a:buClr>
              <a:buFont typeface="+mj-lt"/>
              <a:buAutoNum type="alphaLcParenR"/>
              <a:defRPr>
                <a:solidFill>
                  <a:schemeClr val="tx1"/>
                </a:solidFill>
              </a:defRPr>
            </a:lvl4pPr>
            <a:lvl5pPr marL="2171700" indent="-342900">
              <a:buClr>
                <a:srgbClr val="6CB255"/>
              </a:buClr>
              <a:buFont typeface="+mj-lt"/>
              <a:buAutoNum type="alphaLcParen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0" y="1600200"/>
            <a:ext cx="5111750" cy="4480560"/>
          </a:xfrm>
        </p:spPr>
        <p:txBody>
          <a:bodyPr/>
          <a:lstStyle>
            <a:lvl1pPr>
              <a:defRPr sz="3200"/>
            </a:lvl1pPr>
            <a:lvl2pPr marL="788670" indent="-514350">
              <a:buFont typeface="+mj-lt"/>
              <a:buAutoNum type="alphaLcParenR"/>
              <a:defRPr sz="2800"/>
            </a:lvl2pPr>
            <a:lvl3pPr marL="1371600" indent="-457200">
              <a:buFont typeface="+mj-lt"/>
              <a:buAutoNum type="alphaLcParenR"/>
              <a:defRPr sz="2400"/>
            </a:lvl3pPr>
            <a:lvl4pPr marL="1828800" indent="-457200">
              <a:buFont typeface="+mj-lt"/>
              <a:buAutoNum type="alphaLcParenR"/>
              <a:defRPr sz="2000"/>
            </a:lvl4pPr>
            <a:lvl5pPr marL="2286000" indent="-457200">
              <a:buFont typeface="+mj-lt"/>
              <a:buAutoNum type="alphaLcParen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457200" y="1600200"/>
            <a:ext cx="3008313" cy="448056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38DF745-7D3F-47F4-83A3-874385CFAA69}" type="slidenum">
              <a:rPr lang="en-US" smtClean="0"/>
              <a:pPr/>
              <a:t>‹#›</a:t>
            </a:fld>
            <a:endParaRPr lang="en-US"/>
          </a:p>
        </p:txBody>
      </p:sp>
      <p:sp>
        <p:nvSpPr>
          <p:cNvPr id="9" name="Title 1"/>
          <p:cNvSpPr>
            <a:spLocks noGrp="1"/>
          </p:cNvSpPr>
          <p:nvPr>
            <p:ph type="title"/>
          </p:nvPr>
        </p:nvSpPr>
        <p:spPr>
          <a:xfrm>
            <a:off x="457200" y="241326"/>
            <a:ext cx="8062912" cy="659535"/>
          </a:xfrm>
        </p:spPr>
        <p:txBody>
          <a:bodyPr/>
          <a:lstStyle/>
          <a:p>
            <a:r>
              <a:rPr lang="en-US" dirty="0"/>
              <a:t>Click to edit</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8" name="Title 1"/>
          <p:cNvSpPr txBox="1">
            <a:spLocks/>
          </p:cNvSpPr>
          <p:nvPr userDrawn="1"/>
        </p:nvSpPr>
        <p:spPr>
          <a:xfrm>
            <a:off x="0" y="789677"/>
            <a:ext cx="9144000" cy="709154"/>
          </a:xfrm>
          <a:prstGeom prst="rect">
            <a:avLst/>
          </a:prstGeom>
        </p:spPr>
        <p:txBody>
          <a:bodyPr/>
          <a:lstStyle>
            <a:lvl1pPr algn="l" defTabSz="914400" rtl="0" eaLnBrk="1" latinLnBrk="0" hangingPunct="1">
              <a:spcBef>
                <a:spcPct val="0"/>
              </a:spcBef>
              <a:buNone/>
              <a:defRPr sz="3600" kern="1200" cap="all" spc="-60" baseline="0">
                <a:solidFill>
                  <a:srgbClr val="6CB255"/>
                </a:solidFill>
                <a:latin typeface="+mj-lt"/>
                <a:ea typeface="+mj-ea"/>
                <a:cs typeface="+mj-cs"/>
              </a:defRPr>
            </a:lvl1pPr>
          </a:lstStyle>
          <a:p>
            <a:pPr algn="ctr"/>
            <a:r>
              <a:rPr lang="en-US" sz="3500" dirty="0"/>
              <a:t>Biology </a:t>
            </a:r>
            <a:r>
              <a:rPr lang="en-US" sz="3500" cap="none" dirty="0"/>
              <a:t>for</a:t>
            </a:r>
            <a:r>
              <a:rPr lang="en-US" sz="3500" dirty="0"/>
              <a:t> AP</a:t>
            </a:r>
            <a:r>
              <a:rPr lang="en-US" sz="3500" baseline="30000" dirty="0"/>
              <a:t>®</a:t>
            </a:r>
            <a:r>
              <a:rPr lang="en-US" sz="3500" dirty="0"/>
              <a:t> Courses</a:t>
            </a:r>
            <a:endParaRPr lang="en-US" sz="1800" cap="none" dirty="0">
              <a:solidFill>
                <a:schemeClr val="accent3">
                  <a:lumMod val="20000"/>
                  <a:lumOff val="80000"/>
                </a:schemeClr>
              </a:solidFill>
              <a:latin typeface="+mn-lt"/>
            </a:endParaRPr>
          </a:p>
          <a:p>
            <a:pPr algn="ctr"/>
            <a:r>
              <a:rPr lang="en-US" sz="2000" b="1" cap="none" dirty="0">
                <a:solidFill>
                  <a:srgbClr val="212F62"/>
                </a:solidFill>
                <a:latin typeface="+mn-lt"/>
              </a:rPr>
              <a:t>Chapter # Chapter Title</a:t>
            </a:r>
          </a:p>
          <a:p>
            <a:pPr algn="ctr"/>
            <a:r>
              <a:rPr lang="en-US" sz="1600" cap="none" dirty="0">
                <a:solidFill>
                  <a:schemeClr val="tx1"/>
                </a:solidFill>
                <a:latin typeface="+mn-lt"/>
              </a:rPr>
              <a:t>PowerPoint Image Slideshow</a:t>
            </a:r>
          </a:p>
        </p:txBody>
      </p:sp>
      <p:pic>
        <p:nvPicPr>
          <p:cNvPr id="9" name="Picture 8"/>
          <p:cNvPicPr>
            <a:picLocks noChangeAspect="1"/>
          </p:cNvPicPr>
          <p:nvPr userDrawn="1"/>
        </p:nvPicPr>
        <p:blipFill>
          <a:blip r:embed="rId2" cstate="email">
            <a:extLst>
              <a:ext uri="{28A0092B-C50C-407E-A947-70E740481C1C}">
                <a14:useLocalDpi xmlns:a14="http://schemas.microsoft.com/office/drawing/2010/main" val="0"/>
              </a:ext>
            </a:extLst>
          </a:blip>
          <a:srcRect/>
          <a:stretch/>
        </p:blipFill>
        <p:spPr>
          <a:xfrm>
            <a:off x="3562758" y="2518312"/>
            <a:ext cx="2010682" cy="2602059"/>
          </a:xfrm>
          <a:prstGeom prst="rect">
            <a:avLst/>
          </a:prstGeom>
          <a:effectLst>
            <a:reflection blurRad="6350" stA="52000" endA="300" endPos="35000" dir="5400000" sy="-100000" algn="bl" rotWithShape="0"/>
          </a:effectLst>
          <a:scene3d>
            <a:camera prst="obliqueTopLeft"/>
            <a:lightRig rig="threePt" dir="t"/>
          </a:scene3d>
        </p:spPr>
      </p:pic>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jp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6"/>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152718"/>
            <a:ext cx="5791200" cy="1371600"/>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p:cNvSpPr>
            <a:spLocks noGrp="1"/>
          </p:cNvSpPr>
          <p:nvPr>
            <p:ph type="body" idx="1"/>
          </p:nvPr>
        </p:nvSpPr>
        <p:spPr>
          <a:xfrm>
            <a:off x="457200" y="1752600"/>
            <a:ext cx="7620000" cy="43735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457200" y="6415875"/>
            <a:ext cx="3429000" cy="283845"/>
          </a:xfrm>
          <a:prstGeom prst="rect">
            <a:avLst/>
          </a:prstGeom>
        </p:spPr>
        <p:txBody>
          <a:bodyPr vert="horz" lIns="91440" tIns="45720" rIns="91440" bIns="45720" rtlCol="0" anchor="t"/>
          <a:lstStyle>
            <a:lvl1pPr algn="l">
              <a:defRPr sz="1000">
                <a:solidFill>
                  <a:schemeClr val="tx1"/>
                </a:solidFill>
              </a:defRPr>
            </a:lvl1pPr>
          </a:lstStyle>
          <a:p>
            <a:endParaRPr lang="en-US" dirty="0"/>
          </a:p>
        </p:txBody>
      </p:sp>
      <p:sp>
        <p:nvSpPr>
          <p:cNvPr id="6" name="Slide Number Placeholder 5"/>
          <p:cNvSpPr>
            <a:spLocks noGrp="1"/>
          </p:cNvSpPr>
          <p:nvPr>
            <p:ph type="sldNum" sz="quarter" idx="4"/>
          </p:nvPr>
        </p:nvSpPr>
        <p:spPr>
          <a:xfrm rot="16200000">
            <a:off x="8044814" y="683895"/>
            <a:ext cx="1315721" cy="365125"/>
          </a:xfrm>
          <a:prstGeom prst="rect">
            <a:avLst/>
          </a:prstGeom>
        </p:spPr>
        <p:txBody>
          <a:bodyPr vert="horz" lIns="91440" tIns="45720" rIns="91440" bIns="45720" rtlCol="0" anchor="ctr"/>
          <a:lstStyle>
            <a:lvl1pPr algn="r">
              <a:defRPr sz="2400" b="1">
                <a:solidFill>
                  <a:srgbClr val="FFFFFF"/>
                </a:solidFill>
              </a:defRPr>
            </a:lvl1pPr>
          </a:lstStyle>
          <a:p>
            <a:fld id="{F38DF745-7D3F-47F4-83A3-874385CFAA69}"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916" r:id="rId1"/>
    <p:sldLayoutId id="2147483914" r:id="rId2"/>
    <p:sldLayoutId id="2147483920" r:id="rId3"/>
    <p:sldLayoutId id="2147483913" r:id="rId4"/>
  </p:sldLayoutIdLst>
  <p:hf sldNum="0" hdr="0" ftr="0" dt="0"/>
  <p:txStyles>
    <p:titleStyle>
      <a:lvl1pPr algn="l" defTabSz="914400" rtl="0" eaLnBrk="1" latinLnBrk="0" hangingPunct="1">
        <a:spcBef>
          <a:spcPct val="0"/>
        </a:spcBef>
        <a:buNone/>
        <a:defRPr sz="2400" kern="1200" cap="all" spc="-60" baseline="0">
          <a:solidFill>
            <a:srgbClr val="6CB255"/>
          </a:solidFill>
          <a:latin typeface="+mj-lt"/>
          <a:ea typeface="+mj-ea"/>
          <a:cs typeface="+mj-cs"/>
        </a:defRPr>
      </a:lvl1pPr>
    </p:titleStyle>
    <p:bodyStyle>
      <a:lvl1pPr marL="0" indent="0" algn="l" defTabSz="914400" rtl="0" eaLnBrk="1" latinLnBrk="0" hangingPunct="1">
        <a:spcBef>
          <a:spcPct val="20000"/>
        </a:spcBef>
        <a:spcAft>
          <a:spcPts val="600"/>
        </a:spcAft>
        <a:buClr>
          <a:srgbClr val="6CB255"/>
        </a:buClr>
        <a:buFont typeface="Arial" pitchFamily="34" charset="0"/>
        <a:buNone/>
        <a:defRPr sz="2000" b="0" kern="1200">
          <a:solidFill>
            <a:schemeClr val="tx1"/>
          </a:solidFill>
          <a:latin typeface="+mn-lt"/>
          <a:ea typeface="+mn-ea"/>
          <a:cs typeface="+mn-cs"/>
        </a:defRPr>
      </a:lvl1pPr>
      <a:lvl2pPr marL="457200" indent="-182880" algn="l" defTabSz="914400" rtl="0" eaLnBrk="1" latinLnBrk="0" hangingPunct="1">
        <a:spcBef>
          <a:spcPct val="20000"/>
        </a:spcBef>
        <a:buClr>
          <a:srgbClr val="6CB255"/>
        </a:buClr>
        <a:buFont typeface="Arial" pitchFamily="34" charset="0"/>
        <a:buChar char="•"/>
        <a:defRPr sz="2000" kern="1200">
          <a:solidFill>
            <a:srgbClr val="000000"/>
          </a:solidFill>
          <a:latin typeface="+mn-lt"/>
          <a:ea typeface="+mn-ea"/>
          <a:cs typeface="+mn-cs"/>
        </a:defRPr>
      </a:lvl2pPr>
      <a:lvl3pPr marL="1143000" indent="-228600" algn="l" defTabSz="914400" rtl="0" eaLnBrk="1" latinLnBrk="0" hangingPunct="1">
        <a:spcBef>
          <a:spcPct val="20000"/>
        </a:spcBef>
        <a:buClr>
          <a:srgbClr val="6CB255"/>
        </a:buClr>
        <a:buFont typeface="Arial" pitchFamily="34" charset="0"/>
        <a:buChar char="•"/>
        <a:defRPr sz="1800" kern="1200">
          <a:solidFill>
            <a:srgbClr val="000000"/>
          </a:solidFill>
          <a:latin typeface="+mn-lt"/>
          <a:ea typeface="+mn-ea"/>
          <a:cs typeface="+mn-cs"/>
        </a:defRPr>
      </a:lvl3pPr>
      <a:lvl4pPr marL="1600200" indent="-228600" algn="l" defTabSz="914400" rtl="0" eaLnBrk="1" latinLnBrk="0" hangingPunct="1">
        <a:spcBef>
          <a:spcPct val="20000"/>
        </a:spcBef>
        <a:buClr>
          <a:srgbClr val="6CB255"/>
        </a:buClr>
        <a:buFont typeface="Arial" pitchFamily="34" charset="0"/>
        <a:buChar char="•"/>
        <a:defRPr sz="1800" kern="1200">
          <a:solidFill>
            <a:srgbClr val="000000"/>
          </a:solidFill>
          <a:latin typeface="+mn-lt"/>
          <a:ea typeface="+mn-ea"/>
          <a:cs typeface="+mn-cs"/>
        </a:defRPr>
      </a:lvl4pPr>
      <a:lvl5pPr marL="2057400" indent="-228600" algn="l" defTabSz="914400" rtl="0" eaLnBrk="1" latinLnBrk="0" hangingPunct="1">
        <a:spcBef>
          <a:spcPct val="20000"/>
        </a:spcBef>
        <a:buClr>
          <a:srgbClr val="6CB255"/>
        </a:buClr>
        <a:buFont typeface="Arial" pitchFamily="34" charset="0"/>
        <a:buChar char="•"/>
        <a:defRPr sz="1800" kern="1200" baseline="0">
          <a:solidFill>
            <a:srgbClr val="000000"/>
          </a:solidFill>
          <a:latin typeface="+mn-lt"/>
          <a:ea typeface="+mn-ea"/>
          <a:cs typeface="+mn-cs"/>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4.xml"/><Relationship Id="rId4" Type="http://schemas.openxmlformats.org/officeDocument/2006/relationships/image" Target="../media/image5.jpe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1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1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1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1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1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1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9.jpeg"/></Relationships>
</file>

<file path=ppt/slides/_rels/slide1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1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1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22.jpeg"/></Relationships>
</file>

<file path=ppt/slides/_rels/slide1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23.jpeg"/></Relationships>
</file>

<file path=ppt/slides/_rels/slide2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2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25.jpeg"/></Relationships>
</file>

<file path=ppt/slides/_rels/slide2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26.jpeg"/></Relationships>
</file>

<file path=ppt/slides/_rels/slide2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27.jpeg"/></Relationships>
</file>

<file path=ppt/slides/_rels/slide2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28.jpeg"/></Relationships>
</file>

<file path=ppt/slides/_rels/slide2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29.jpeg"/></Relationships>
</file>

<file path=ppt/slides/_rels/slide2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30.jpeg"/></Relationships>
</file>

<file path=ppt/slides/_rels/slide2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31.jpeg"/></Relationships>
</file>

<file path=ppt/slides/_rels/slide2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32.jpeg"/></Relationships>
</file>

<file path=ppt/slides/_rels/slide2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33.jpeg"/></Relationships>
</file>

<file path=ppt/slides/_rels/slide3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34.jpeg"/></Relationships>
</file>

<file path=ppt/slides/_rels/slide3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35.jpeg"/></Relationships>
</file>

<file path=ppt/slides/_rels/slide3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36.jpeg"/></Relationships>
</file>

<file path=ppt/slides/_rels/slide3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37.jpeg"/></Relationships>
</file>

<file path=ppt/slides/_rels/slide3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38.jpeg"/></Relationships>
</file>

<file path=ppt/slides/_rels/slide3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39.jpeg"/></Relationships>
</file>

<file path=ppt/slides/_rels/slide3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image" Target="../media/image40.jpg"/></Relationships>
</file>

<file path=ppt/slides/_rels/slide3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image" Target="../media/image41.jpeg"/></Relationships>
</file>

<file path=ppt/slides/_rels/slide3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image" Target="../media/image42.png"/></Relationships>
</file>

<file path=ppt/slides/_rels/slide3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9.xml"/><Relationship Id="rId1" Type="http://schemas.openxmlformats.org/officeDocument/2006/relationships/slideLayout" Target="../slideLayouts/slideLayout2.xml"/><Relationship Id="rId4" Type="http://schemas.openxmlformats.org/officeDocument/2006/relationships/image" Target="../media/image43.pn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itle 1"/>
          <p:cNvSpPr txBox="1">
            <a:spLocks/>
          </p:cNvSpPr>
          <p:nvPr/>
        </p:nvSpPr>
        <p:spPr>
          <a:xfrm>
            <a:off x="0" y="789677"/>
            <a:ext cx="9144000" cy="709154"/>
          </a:xfrm>
          <a:prstGeom prst="rect">
            <a:avLst/>
          </a:prstGeom>
        </p:spPr>
        <p:txBody>
          <a:bodyPr/>
          <a:lstStyle>
            <a:lvl1pPr algn="l" defTabSz="914400" rtl="0" eaLnBrk="1" latinLnBrk="0" hangingPunct="1">
              <a:spcBef>
                <a:spcPct val="0"/>
              </a:spcBef>
              <a:buNone/>
              <a:defRPr sz="3600" kern="1200" cap="all" spc="-60" baseline="0">
                <a:solidFill>
                  <a:srgbClr val="6CB255"/>
                </a:solidFill>
                <a:latin typeface="+mj-lt"/>
                <a:ea typeface="+mj-ea"/>
                <a:cs typeface="+mj-cs"/>
              </a:defRPr>
            </a:lvl1pPr>
          </a:lstStyle>
          <a:p>
            <a:pPr algn="ctr"/>
            <a:r>
              <a:rPr lang="en-US" dirty="0"/>
              <a:t>Biology </a:t>
            </a:r>
            <a:r>
              <a:rPr lang="en-US" cap="none" dirty="0"/>
              <a:t>2e</a:t>
            </a:r>
            <a:endParaRPr lang="en-US" sz="2000" cap="none" dirty="0">
              <a:solidFill>
                <a:schemeClr val="accent3">
                  <a:lumMod val="20000"/>
                  <a:lumOff val="80000"/>
                </a:schemeClr>
              </a:solidFill>
            </a:endParaRPr>
          </a:p>
          <a:p>
            <a:pPr algn="ctr"/>
            <a:endParaRPr lang="en-US" sz="1800" cap="none" dirty="0">
              <a:solidFill>
                <a:schemeClr val="accent3">
                  <a:lumMod val="20000"/>
                  <a:lumOff val="80000"/>
                </a:schemeClr>
              </a:solidFill>
              <a:latin typeface="+mn-lt"/>
            </a:endParaRPr>
          </a:p>
          <a:p>
            <a:pPr algn="ctr"/>
            <a:r>
              <a:rPr lang="en-US" sz="2000" b="1" cap="none" dirty="0">
                <a:solidFill>
                  <a:srgbClr val="212F62"/>
                </a:solidFill>
                <a:latin typeface="+mn-lt"/>
              </a:rPr>
              <a:t>Chapter 38 THE MUSCULOSKELETAL SYSTEM</a:t>
            </a:r>
          </a:p>
          <a:p>
            <a:pPr algn="ctr"/>
            <a:r>
              <a:rPr lang="en-US" sz="1600" cap="none" dirty="0">
                <a:solidFill>
                  <a:schemeClr val="tx1"/>
                </a:solidFill>
                <a:latin typeface="+mn-lt"/>
              </a:rPr>
              <a:t>PowerPoint Image Slide Show</a:t>
            </a:r>
          </a:p>
        </p:txBody>
      </p:sp>
      <p:pic>
        <p:nvPicPr>
          <p:cNvPr id="4" name="Picture 3"/>
          <p:cNvPicPr>
            <a:picLocks noChangeAspect="1"/>
          </p:cNvPicPr>
          <p:nvPr/>
        </p:nvPicPr>
        <p:blipFill>
          <a:blip r:embed="rId3" cstate="email">
            <a:extLst>
              <a:ext uri="{28A0092B-C50C-407E-A947-70E740481C1C}">
                <a14:useLocalDpi xmlns:a14="http://schemas.microsoft.com/office/drawing/2010/main" val="0"/>
              </a:ext>
            </a:extLst>
          </a:blip>
          <a:srcRect/>
          <a:stretch/>
        </p:blipFill>
        <p:spPr>
          <a:xfrm>
            <a:off x="3567605" y="2518312"/>
            <a:ext cx="2008789" cy="2602059"/>
          </a:xfrm>
          <a:prstGeom prst="rect">
            <a:avLst/>
          </a:prstGeom>
          <a:effectLst>
            <a:reflection blurRad="6350" stA="52000" endA="300" endPos="35000" dir="5400000" sy="-100000" algn="bl" rotWithShape="0"/>
          </a:effectLst>
          <a:scene3d>
            <a:camera prst="obliqueTopLeft"/>
            <a:lightRig rig="threePt" dir="t"/>
          </a:scene3d>
        </p:spPr>
      </p:pic>
      <p:pic>
        <p:nvPicPr>
          <p:cNvPr id="7" name="Picture 6">
            <a:extLst>
              <a:ext uri="{FF2B5EF4-FFF2-40B4-BE49-F238E27FC236}">
                <a16:creationId xmlns:a16="http://schemas.microsoft.com/office/drawing/2014/main" id="{1B43616B-5053-A05A-828F-194E67E15292}"/>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spTree>
    <p:extLst>
      <p:ext uri="{BB962C8B-B14F-4D97-AF65-F5344CB8AC3E}">
        <p14:creationId xmlns:p14="http://schemas.microsoft.com/office/powerpoint/2010/main" val="13224431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5414075"/>
            <a:ext cx="7910511" cy="1000325"/>
          </a:xfrm>
        </p:spPr>
        <p:txBody>
          <a:bodyPr>
            <a:normAutofit/>
          </a:bodyPr>
          <a:lstStyle/>
          <a:p>
            <a:pPr>
              <a:spcBef>
                <a:spcPts val="0"/>
              </a:spcBef>
            </a:pPr>
            <a:r>
              <a:rPr lang="en-US" sz="1600" dirty="0"/>
              <a:t>Improvements in the design of prostheses have allowed for a wider range of activities in recipients. </a:t>
            </a:r>
          </a:p>
          <a:p>
            <a:pPr>
              <a:spcBef>
                <a:spcPts val="0"/>
              </a:spcBef>
            </a:pPr>
            <a:r>
              <a:rPr lang="en-US" sz="1200" dirty="0"/>
              <a:t>(credit: modification of work by Stuart Grout)</a:t>
            </a:r>
            <a:endParaRPr lang="en-US" sz="3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38.1</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030" name="Picture 6" descr="Photo shows a man whose legs end at the knees. Prosthetic legs allow him to participate in sports.">
            <a:extLst>
              <a:ext uri="{FF2B5EF4-FFF2-40B4-BE49-F238E27FC236}">
                <a16:creationId xmlns:a16="http://schemas.microsoft.com/office/drawing/2014/main" id="{470C3AA6-B63D-1CAD-7804-DD8E7A6F5F4E}"/>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144851" y="979121"/>
            <a:ext cx="6854297" cy="43886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399969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5081286"/>
            <a:ext cx="7910511" cy="1317618"/>
          </a:xfrm>
        </p:spPr>
        <p:txBody>
          <a:bodyPr>
            <a:normAutofit/>
          </a:bodyPr>
          <a:lstStyle/>
          <a:p>
            <a:r>
              <a:rPr lang="en-US" sz="1600" dirty="0"/>
              <a:t>The skeleton of the red-knobbed sea star (</a:t>
            </a:r>
            <a:r>
              <a:rPr lang="en-US" sz="1600" dirty="0" err="1"/>
              <a:t>Protoreaster</a:t>
            </a:r>
            <a:r>
              <a:rPr lang="en-US" sz="1600" dirty="0"/>
              <a:t> </a:t>
            </a:r>
            <a:r>
              <a:rPr lang="en-US" sz="1600" dirty="0" err="1"/>
              <a:t>linckii</a:t>
            </a:r>
            <a:r>
              <a:rPr lang="en-US" sz="1600" dirty="0"/>
              <a:t>) is an example of a hydrostatic skeleton. </a:t>
            </a:r>
          </a:p>
          <a:p>
            <a:r>
              <a:rPr lang="en-US" sz="1200" dirty="0"/>
              <a:t>(credit: “Amada44”/Wikimedia Commons)</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38.2</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2" name="Picture 2" descr="Photo shows a white sea star with red bumps along the tops and tips of its arms.">
            <a:extLst>
              <a:ext uri="{FF2B5EF4-FFF2-40B4-BE49-F238E27FC236}">
                <a16:creationId xmlns:a16="http://schemas.microsoft.com/office/drawing/2014/main" id="{37C14D78-7396-B687-EC4C-2F7501B79F2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80255" y="1249217"/>
            <a:ext cx="5945634" cy="36395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185751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5473824"/>
            <a:ext cx="7910511" cy="925080"/>
          </a:xfrm>
        </p:spPr>
        <p:txBody>
          <a:bodyPr>
            <a:normAutofit/>
          </a:bodyPr>
          <a:lstStyle/>
          <a:p>
            <a:r>
              <a:rPr lang="en-US" sz="1600" dirty="0">
                <a:solidFill>
                  <a:schemeClr val="tx1"/>
                </a:solidFill>
              </a:rPr>
              <a:t>Muscles attached to the exoskeleton of the Halloween crab (</a:t>
            </a:r>
            <a:r>
              <a:rPr lang="en-US" sz="1600" dirty="0" err="1">
                <a:solidFill>
                  <a:schemeClr val="tx1"/>
                </a:solidFill>
              </a:rPr>
              <a:t>Gecarcinus</a:t>
            </a:r>
            <a:r>
              <a:rPr lang="en-US" sz="1600" dirty="0">
                <a:solidFill>
                  <a:schemeClr val="tx1"/>
                </a:solidFill>
              </a:rPr>
              <a:t> quadratus) allow it to move.</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38.3</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3074" name="Picture 2" descr="Photo shows a crab with orange legs and a black body crawling on a tree.">
            <a:extLst>
              <a:ext uri="{FF2B5EF4-FFF2-40B4-BE49-F238E27FC236}">
                <a16:creationId xmlns:a16="http://schemas.microsoft.com/office/drawing/2014/main" id="{7F6E8300-58AF-02AB-A27B-6F469F32830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04693" y="1063450"/>
            <a:ext cx="5734613" cy="43009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479008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5197033" y="1064990"/>
            <a:ext cx="2639027" cy="5349410"/>
          </a:xfrm>
        </p:spPr>
        <p:txBody>
          <a:bodyPr>
            <a:noAutofit/>
          </a:bodyPr>
          <a:lstStyle/>
          <a:p>
            <a:pPr>
              <a:spcBef>
                <a:spcPts val="0"/>
              </a:spcBef>
            </a:pPr>
            <a:r>
              <a:rPr lang="en-US" sz="1600" dirty="0"/>
              <a:t>The skeletons of humans and horses are examples of endoskeletons. </a:t>
            </a:r>
          </a:p>
          <a:p>
            <a:pPr>
              <a:spcBef>
                <a:spcPts val="0"/>
              </a:spcBef>
            </a:pPr>
            <a:r>
              <a:rPr lang="en-US" sz="1200" dirty="0"/>
              <a:t>(credit: Ross Murphy)</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38.4</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4098" name="Picture 2" descr="Photo shows a human skeleton riding a bucking horse skeleton.">
            <a:extLst>
              <a:ext uri="{FF2B5EF4-FFF2-40B4-BE49-F238E27FC236}">
                <a16:creationId xmlns:a16="http://schemas.microsoft.com/office/drawing/2014/main" id="{04F6B8ED-E011-0CC8-84BE-9A076828FBA5}"/>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160799" y="1064990"/>
            <a:ext cx="3716531" cy="49538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030430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5578997" y="1064990"/>
            <a:ext cx="2558006" cy="5349410"/>
          </a:xfrm>
        </p:spPr>
        <p:txBody>
          <a:bodyPr>
            <a:noAutofit/>
          </a:bodyPr>
          <a:lstStyle/>
          <a:p>
            <a:pPr>
              <a:spcBef>
                <a:spcPts val="0"/>
              </a:spcBef>
            </a:pPr>
            <a:r>
              <a:rPr lang="en-US" sz="1600" dirty="0"/>
              <a:t>The axial skeleton consists of the bones of the skull, ossicles of the middle ear, hyoid bone, vertebral column, and rib cage. </a:t>
            </a:r>
          </a:p>
          <a:p>
            <a:pPr>
              <a:spcBef>
                <a:spcPts val="0"/>
              </a:spcBef>
            </a:pPr>
            <a:r>
              <a:rPr lang="en-US" sz="1200" dirty="0"/>
              <a:t>(credit: modification of work by Mariana Ruiz Villareal)</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38.5</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6146" name="Picture 2" descr="On a human skeleton, the parts of the axial skeleton are highlighted.">
            <a:extLst>
              <a:ext uri="{FF2B5EF4-FFF2-40B4-BE49-F238E27FC236}">
                <a16:creationId xmlns:a16="http://schemas.microsoft.com/office/drawing/2014/main" id="{B4B94A21-082C-1D5D-BA4B-D13F17FD1B30}"/>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770940" y="1045613"/>
            <a:ext cx="4566075" cy="51950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704619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5681494"/>
            <a:ext cx="7910511" cy="659535"/>
          </a:xfrm>
        </p:spPr>
        <p:txBody>
          <a:bodyPr>
            <a:normAutofit/>
          </a:bodyPr>
          <a:lstStyle/>
          <a:p>
            <a:pPr>
              <a:spcBef>
                <a:spcPts val="0"/>
              </a:spcBef>
            </a:pPr>
            <a:r>
              <a:rPr lang="en-US" sz="1600" dirty="0"/>
              <a:t>The bones of the skull support the structures of the face and protect the brain. </a:t>
            </a:r>
          </a:p>
          <a:p>
            <a:pPr>
              <a:spcBef>
                <a:spcPts val="0"/>
              </a:spcBef>
            </a:pPr>
            <a:r>
              <a:rPr lang="en-US" sz="1200" dirty="0"/>
              <a:t>(credit: modification of work by Mariana Ruiz Villareal)</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38.6</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7170" name="Picture 2" descr="The eight cranial bones of the skull are shown.">
            <a:extLst>
              <a:ext uri="{FF2B5EF4-FFF2-40B4-BE49-F238E27FC236}">
                <a16:creationId xmlns:a16="http://schemas.microsoft.com/office/drawing/2014/main" id="{8612131B-6D80-CABB-9407-9E2868F22D1F}"/>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564617" y="964582"/>
            <a:ext cx="6014766" cy="45037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540115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5471426"/>
            <a:ext cx="7910511" cy="896673"/>
          </a:xfrm>
        </p:spPr>
        <p:txBody>
          <a:bodyPr>
            <a:normAutofit/>
          </a:bodyPr>
          <a:lstStyle/>
          <a:p>
            <a:pPr>
              <a:spcBef>
                <a:spcPts val="0"/>
              </a:spcBef>
            </a:pPr>
            <a:r>
              <a:rPr lang="en-US" sz="1600" dirty="0"/>
              <a:t>The cranial bones, including the frontal, parietal, and sphenoid bones, cover the top of the head. The facial bones of the skull form the face and provide cavities for the eyes, nose, and mouth.</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38.7</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8194" name="Picture 2" descr="Illustration shows a front-end view of a skull. The frontal bone is the prominent bone that makes up most of the top of the skull. The parietal bone sphenoid bones make up the side of the skull. Two nasal bones make up the bridge of the nose. The zygomatic bone is the cheek bone. The vomer is a single bone in the middle of the nose. The maxilla makes up the upper jaw, and the mandible is the lower jaw. The lacrimal is a bone on the inner center of they eye. The nasal conchae are bones inside the nose.">
            <a:extLst>
              <a:ext uri="{FF2B5EF4-FFF2-40B4-BE49-F238E27FC236}">
                <a16:creationId xmlns:a16="http://schemas.microsoft.com/office/drawing/2014/main" id="{23DD999B-8FDA-1191-B31B-5FCC508135F7}"/>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303535" y="901418"/>
            <a:ext cx="6522640" cy="43461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708644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989964" y="911625"/>
            <a:ext cx="1505853" cy="5420843"/>
          </a:xfrm>
        </p:spPr>
        <p:txBody>
          <a:bodyPr>
            <a:normAutofit fontScale="92500"/>
          </a:bodyPr>
          <a:lstStyle/>
          <a:p>
            <a:pPr>
              <a:spcBef>
                <a:spcPts val="0"/>
              </a:spcBef>
            </a:pPr>
            <a:r>
              <a:rPr lang="en-US" sz="1700" dirty="0">
                <a:solidFill>
                  <a:srgbClr val="72A510"/>
                </a:solidFill>
              </a:rPr>
              <a:t>(a) </a:t>
            </a:r>
            <a:r>
              <a:rPr lang="en-US" sz="1700" dirty="0"/>
              <a:t>The vertebral column consists of seven cervical vertebrae (C1–7) twelve thoracic vertebrae (Th1–12), five lumbar vertebrae (L1–5), the </a:t>
            </a:r>
            <a:r>
              <a:rPr lang="en-US" sz="1700" dirty="0" err="1"/>
              <a:t>os</a:t>
            </a:r>
            <a:r>
              <a:rPr lang="en-US" sz="1700" dirty="0"/>
              <a:t> sacrum, and the coccyx. </a:t>
            </a:r>
            <a:r>
              <a:rPr lang="en-US" sz="1700" dirty="0">
                <a:solidFill>
                  <a:srgbClr val="72A510"/>
                </a:solidFill>
              </a:rPr>
              <a:t>(b) </a:t>
            </a:r>
            <a:r>
              <a:rPr lang="en-US" sz="1700" dirty="0"/>
              <a:t>Spinal curves increase the strength and flexibility of the spine. </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38.8</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9218" name="Picture 2" descr="Illustration A shows all the vertebrae in a vertebral column. Illustration B shows that different sections of vertebrae curve in different directions. The cervical vertebrae in the neck curve toward the front of the body. The thoracic vertebrae, which extend from the neck to the bottom of the rib cage, curve toward the back of the body. The lumbar vertebrae, which extend to the bottom of the back, curve toward the front again. The sacrum and the coccygeal vertebrae make up the sacral curve that curves toward the back.">
            <a:extLst>
              <a:ext uri="{FF2B5EF4-FFF2-40B4-BE49-F238E27FC236}">
                <a16:creationId xmlns:a16="http://schemas.microsoft.com/office/drawing/2014/main" id="{731EA880-B300-35AD-B97A-6B1B01A7CC09}"/>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752450" y="943335"/>
            <a:ext cx="6157541" cy="4994476"/>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342D77EB-DCE0-B24B-0741-4B2706488D44}"/>
              </a:ext>
            </a:extLst>
          </p:cNvPr>
          <p:cNvSpPr txBox="1"/>
          <p:nvPr/>
        </p:nvSpPr>
        <p:spPr>
          <a:xfrm>
            <a:off x="648183" y="5956291"/>
            <a:ext cx="6261808" cy="461665"/>
          </a:xfrm>
          <a:prstGeom prst="rect">
            <a:avLst/>
          </a:prstGeom>
          <a:noFill/>
        </p:spPr>
        <p:txBody>
          <a:bodyPr wrap="square">
            <a:spAutoFit/>
          </a:bodyPr>
          <a:lstStyle/>
          <a:p>
            <a:pPr>
              <a:spcBef>
                <a:spcPts val="0"/>
              </a:spcBef>
            </a:pPr>
            <a:r>
              <a:rPr lang="en-US" sz="1200" dirty="0"/>
              <a:t>(credit a: modification of work by Uwe </a:t>
            </a:r>
            <a:r>
              <a:rPr lang="en-US" sz="1200" dirty="0" err="1"/>
              <a:t>Gille</a:t>
            </a:r>
            <a:r>
              <a:rPr lang="en-US" sz="1200" dirty="0"/>
              <a:t> based on original work by Gray's Anatomy; credit b: modification of work by NCI, NIH)</a:t>
            </a:r>
          </a:p>
        </p:txBody>
      </p:sp>
    </p:spTree>
    <p:extLst>
      <p:ext uri="{BB962C8B-B14F-4D97-AF65-F5344CB8AC3E}">
        <p14:creationId xmlns:p14="http://schemas.microsoft.com/office/powerpoint/2010/main" val="27284013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4702657"/>
            <a:ext cx="7910512" cy="1732866"/>
          </a:xfrm>
        </p:spPr>
        <p:txBody>
          <a:bodyPr>
            <a:normAutofit/>
          </a:bodyPr>
          <a:lstStyle/>
          <a:p>
            <a:r>
              <a:rPr lang="en-US" sz="1600" dirty="0">
                <a:solidFill>
                  <a:schemeClr val="tx1"/>
                </a:solidFill>
              </a:rPr>
              <a:t>The thoracic cage, or rib cage, protects the heart and the lungs. </a:t>
            </a:r>
          </a:p>
          <a:p>
            <a:r>
              <a:rPr lang="en-US" sz="1200" dirty="0">
                <a:solidFill>
                  <a:schemeClr val="tx1"/>
                </a:solidFill>
              </a:rPr>
              <a:t>(credit: modification of work by NCI, NIH)</a:t>
            </a:r>
            <a:endParaRPr lang="en-US" sz="1050" dirty="0">
              <a:solidFill>
                <a:schemeClr val="tx1"/>
              </a:solidFill>
            </a:endParaRP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38.9</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0242" name="Picture 2" descr="Illustration shows the rib cage and the sternum, which is the bone in the front and center of the upper body. The rib bones, which end about three quarters of the way around the body, do not connect directly to the sternum; instead, costal cartilage connects the rib bones to the sternum.">
            <a:extLst>
              <a:ext uri="{FF2B5EF4-FFF2-40B4-BE49-F238E27FC236}">
                <a16:creationId xmlns:a16="http://schemas.microsoft.com/office/drawing/2014/main" id="{903B8509-B2FC-4EF3-1473-45136C828AA8}"/>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2381044" y="1018572"/>
            <a:ext cx="4367624" cy="35567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373239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38.10</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sp>
        <p:nvSpPr>
          <p:cNvPr id="12" name="Text Placeholder 6">
            <a:extLst>
              <a:ext uri="{FF2B5EF4-FFF2-40B4-BE49-F238E27FC236}">
                <a16:creationId xmlns:a16="http://schemas.microsoft.com/office/drawing/2014/main" id="{DE9B931E-9365-2FBB-E858-BE58EC0EFAD0}"/>
              </a:ext>
            </a:extLst>
          </p:cNvPr>
          <p:cNvSpPr>
            <a:spLocks noGrp="1"/>
          </p:cNvSpPr>
          <p:nvPr>
            <p:ph type="body" sz="quarter" idx="14"/>
          </p:nvPr>
        </p:nvSpPr>
        <p:spPr>
          <a:xfrm>
            <a:off x="3761773" y="957925"/>
            <a:ext cx="4398380" cy="5456476"/>
          </a:xfrm>
        </p:spPr>
        <p:txBody>
          <a:bodyPr>
            <a:normAutofit/>
          </a:bodyPr>
          <a:lstStyle/>
          <a:p>
            <a:r>
              <a:rPr lang="en-US" sz="1600" dirty="0">
                <a:solidFill>
                  <a:schemeClr val="tx1"/>
                </a:solidFill>
              </a:rPr>
              <a:t>The appendicular skeleton is composed of the bones of the pectoral limbs (arm, forearm, hand), the pelvic limbs (thigh, leg, foot), the pectoral girdle, and the pelvic girdle. </a:t>
            </a:r>
          </a:p>
          <a:p>
            <a:r>
              <a:rPr lang="en-US" sz="1200" dirty="0">
                <a:solidFill>
                  <a:schemeClr val="tx1"/>
                </a:solidFill>
              </a:rPr>
              <a:t>(credit: modification of work by Mariana Ruiz Villareal)</a:t>
            </a:r>
          </a:p>
        </p:txBody>
      </p:sp>
      <p:pic>
        <p:nvPicPr>
          <p:cNvPr id="11266" name="Picture 2" descr="Illustration shows the appendicular skeleton, which consists of arms, legs, shoulder bones, and the pelvic girdle.">
            <a:extLst>
              <a:ext uri="{FF2B5EF4-FFF2-40B4-BE49-F238E27FC236}">
                <a16:creationId xmlns:a16="http://schemas.microsoft.com/office/drawing/2014/main" id="{D098C3D5-F64E-6A07-4C5A-037358BB99AA}"/>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767400" y="911625"/>
            <a:ext cx="2836574" cy="53301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992760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4123280"/>
            <a:ext cx="7910511" cy="2245345"/>
          </a:xfrm>
        </p:spPr>
        <p:txBody>
          <a:bodyPr>
            <a:normAutofit/>
          </a:bodyPr>
          <a:lstStyle/>
          <a:p>
            <a:r>
              <a:rPr lang="en-US" sz="1600" dirty="0">
                <a:solidFill>
                  <a:srgbClr val="72A510"/>
                </a:solidFill>
              </a:rPr>
              <a:t>(a) </a:t>
            </a:r>
            <a:r>
              <a:rPr lang="en-US" sz="1600" dirty="0"/>
              <a:t>The pectoral girdle in primates consists of the clavicles and scapulae. </a:t>
            </a:r>
            <a:r>
              <a:rPr lang="en-US" sz="1600" dirty="0">
                <a:solidFill>
                  <a:srgbClr val="72A510"/>
                </a:solidFill>
              </a:rPr>
              <a:t>(b) </a:t>
            </a:r>
            <a:r>
              <a:rPr lang="en-US" sz="1600" dirty="0"/>
              <a:t>The posterior view reveals the spine of the scapula to which muscle attaches.</a:t>
            </a:r>
            <a:endParaRPr lang="en-US" sz="105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38.11</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2290" name="Picture 2" descr="Illustration shows the pectoral girdles of the shoulder. Each girdle consists of a long, thin clavicle that runs from the sternum to the arm and a flat, triangular scapula that extends down from the clavicle. Viewed from the back, the upper part of the scapula has a prominent protrusion, called a spine.">
            <a:extLst>
              <a:ext uri="{FF2B5EF4-FFF2-40B4-BE49-F238E27FC236}">
                <a16:creationId xmlns:a16="http://schemas.microsoft.com/office/drawing/2014/main" id="{8385CA38-39FA-A34E-D0EA-623223D28233}"/>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827590" y="1594263"/>
            <a:ext cx="7488820" cy="22453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414617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38.12</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sp>
        <p:nvSpPr>
          <p:cNvPr id="12" name="Text Placeholder 6">
            <a:extLst>
              <a:ext uri="{FF2B5EF4-FFF2-40B4-BE49-F238E27FC236}">
                <a16:creationId xmlns:a16="http://schemas.microsoft.com/office/drawing/2014/main" id="{DE9B931E-9365-2FBB-E858-BE58EC0EFAD0}"/>
              </a:ext>
            </a:extLst>
          </p:cNvPr>
          <p:cNvSpPr>
            <a:spLocks noGrp="1"/>
          </p:cNvSpPr>
          <p:nvPr>
            <p:ph type="body" sz="quarter" idx="14"/>
          </p:nvPr>
        </p:nvSpPr>
        <p:spPr>
          <a:xfrm>
            <a:off x="5497975" y="1096821"/>
            <a:ext cx="2639028" cy="5317580"/>
          </a:xfrm>
        </p:spPr>
        <p:txBody>
          <a:bodyPr>
            <a:normAutofit/>
          </a:bodyPr>
          <a:lstStyle/>
          <a:p>
            <a:r>
              <a:rPr lang="en-US" sz="1600" dirty="0">
                <a:solidFill>
                  <a:schemeClr val="tx1"/>
                </a:solidFill>
              </a:rPr>
              <a:t>The upper limb consists of the humerus of the upper arm, the radius and ulna of the forearm, eight bones of the carpus, five bones of the metacarpus, and 14 bones of the phalanges.</a:t>
            </a:r>
          </a:p>
        </p:txBody>
      </p:sp>
      <p:pic>
        <p:nvPicPr>
          <p:cNvPr id="2" name="Picture 2" descr="Illustration shows a skeletal human arm. The humerus is the bone of the upper arm. The radius is the thick bone in the forearm, and the ulna is the thin bone. The carpals are the bones of the wrist, the metacarpals are bones of the hand, and phalanges are bones of the fingers.">
            <a:extLst>
              <a:ext uri="{FF2B5EF4-FFF2-40B4-BE49-F238E27FC236}">
                <a16:creationId xmlns:a16="http://schemas.microsoft.com/office/drawing/2014/main" id="{B241075E-E235-12FE-4E2D-0EF8E27AF393}"/>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739338" y="1096821"/>
            <a:ext cx="4435663" cy="49335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384419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Illustration compares male and female pelvic bones. In both males and females, a wide, rounded bone called the ilium attaches to each side of the spine. The ilium curves toward the front, where it narrows into the ischium. A loop-shaped bone extends down from the place where the ilium meets the ischium, and connects back to the ilium in the front center of the body.">
            <a:extLst>
              <a:ext uri="{FF2B5EF4-FFF2-40B4-BE49-F238E27FC236}">
                <a16:creationId xmlns:a16="http://schemas.microsoft.com/office/drawing/2014/main" id="{82B6CCEC-70CF-6EA0-16D6-859B9DCE8FDB}"/>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827590" y="1594263"/>
            <a:ext cx="7468953" cy="2588200"/>
          </a:xfrm>
          <a:prstGeom prst="rect">
            <a:avLst/>
          </a:prstGeom>
          <a:noFill/>
          <a:extLst>
            <a:ext uri="{909E8E84-426E-40DD-AFC4-6F175D3DCCD1}">
              <a14:hiddenFill xmlns:a14="http://schemas.microsoft.com/office/drawing/2010/main">
                <a:solidFill>
                  <a:srgbClr val="FFFFFF"/>
                </a:solidFill>
              </a14:hiddenFill>
            </a:ext>
          </a:extLst>
        </p:spPr>
      </p:pic>
      <p:sp>
        <p:nvSpPr>
          <p:cNvPr id="7" name="Text Placeholder 6"/>
          <p:cNvSpPr>
            <a:spLocks noGrp="1"/>
          </p:cNvSpPr>
          <p:nvPr>
            <p:ph type="body" sz="quarter" idx="14"/>
          </p:nvPr>
        </p:nvSpPr>
        <p:spPr>
          <a:xfrm>
            <a:off x="609600" y="4456253"/>
            <a:ext cx="7910511" cy="1912372"/>
          </a:xfrm>
        </p:spPr>
        <p:txBody>
          <a:bodyPr>
            <a:normAutofit/>
          </a:bodyPr>
          <a:lstStyle/>
          <a:p>
            <a:r>
              <a:rPr lang="en-US" sz="1600" dirty="0">
                <a:solidFill>
                  <a:schemeClr val="tx1"/>
                </a:solidFill>
              </a:rPr>
              <a:t>To adapt to reproductive fitness, the female pelvis is lighter, wider, shallower, and has a broader angle between the pubic bones than the male pelvis.</a:t>
            </a:r>
            <a:endParaRPr lang="en-US" sz="1050" dirty="0">
              <a:solidFill>
                <a:schemeClr val="tx1"/>
              </a:solidFill>
            </a:endParaRP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38.13</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spTree>
    <p:extLst>
      <p:ext uri="{BB962C8B-B14F-4D97-AF65-F5344CB8AC3E}">
        <p14:creationId xmlns:p14="http://schemas.microsoft.com/office/powerpoint/2010/main" val="35032590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38.14</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sp>
        <p:nvSpPr>
          <p:cNvPr id="11" name="Text Placeholder 6">
            <a:extLst>
              <a:ext uri="{FF2B5EF4-FFF2-40B4-BE49-F238E27FC236}">
                <a16:creationId xmlns:a16="http://schemas.microsoft.com/office/drawing/2014/main" id="{BDBED586-6F56-C2E0-7B00-6AA26CCCCF6E}"/>
              </a:ext>
            </a:extLst>
          </p:cNvPr>
          <p:cNvSpPr txBox="1">
            <a:spLocks/>
          </p:cNvSpPr>
          <p:nvPr/>
        </p:nvSpPr>
        <p:spPr>
          <a:xfrm>
            <a:off x="5104435" y="995424"/>
            <a:ext cx="3078866" cy="2060292"/>
          </a:xfrm>
          <a:prstGeom prst="rect">
            <a:avLst/>
          </a:prstGeom>
        </p:spPr>
        <p:txBody>
          <a:bodyPr vert="horz" lIns="91440" tIns="45720" rIns="91440" bIns="45720" rtlCol="0">
            <a:normAutofit/>
          </a:bodyPr>
          <a:lstStyle>
            <a:lvl1pPr marL="0" indent="0" algn="l" defTabSz="914400" rtl="0" eaLnBrk="1" latinLnBrk="0" hangingPunct="1">
              <a:spcBef>
                <a:spcPct val="20000"/>
              </a:spcBef>
              <a:spcAft>
                <a:spcPts val="600"/>
              </a:spcAft>
              <a:buClr>
                <a:srgbClr val="6CB255"/>
              </a:buClr>
              <a:buFont typeface="Arial" pitchFamily="34" charset="0"/>
              <a:buNone/>
              <a:defRPr sz="2000" b="0" kern="1200">
                <a:solidFill>
                  <a:srgbClr val="000000"/>
                </a:solidFill>
                <a:latin typeface="+mn-lt"/>
                <a:ea typeface="+mn-ea"/>
                <a:cs typeface="+mn-cs"/>
              </a:defRPr>
            </a:lvl1pPr>
            <a:lvl2pPr marL="731520" indent="-457200" algn="l" defTabSz="914400" rtl="0" eaLnBrk="1" latinLnBrk="0" hangingPunct="1">
              <a:spcBef>
                <a:spcPct val="20000"/>
              </a:spcBef>
              <a:buClr>
                <a:srgbClr val="6CB255"/>
              </a:buClr>
              <a:buFont typeface="+mj-lt"/>
              <a:buAutoNum type="alphaLcParenR"/>
              <a:defRPr sz="2000" kern="1200">
                <a:solidFill>
                  <a:schemeClr val="tx1"/>
                </a:solidFill>
                <a:latin typeface="+mn-lt"/>
                <a:ea typeface="+mn-ea"/>
                <a:cs typeface="+mn-cs"/>
              </a:defRPr>
            </a:lvl2pPr>
            <a:lvl3pPr marL="1257300" indent="-342900" algn="l" defTabSz="914400" rtl="0" eaLnBrk="1" latinLnBrk="0" hangingPunct="1">
              <a:spcBef>
                <a:spcPct val="20000"/>
              </a:spcBef>
              <a:buClr>
                <a:srgbClr val="6CB255"/>
              </a:buClr>
              <a:buFont typeface="+mj-lt"/>
              <a:buAutoNum type="alphaLcParenR"/>
              <a:defRPr sz="1800" kern="1200">
                <a:solidFill>
                  <a:schemeClr val="tx1"/>
                </a:solidFill>
                <a:latin typeface="+mn-lt"/>
                <a:ea typeface="+mn-ea"/>
                <a:cs typeface="+mn-cs"/>
              </a:defRPr>
            </a:lvl3pPr>
            <a:lvl4pPr marL="1714500" indent="-342900" algn="l" defTabSz="914400" rtl="0" eaLnBrk="1" latinLnBrk="0" hangingPunct="1">
              <a:spcBef>
                <a:spcPct val="20000"/>
              </a:spcBef>
              <a:buClr>
                <a:srgbClr val="6CB255"/>
              </a:buClr>
              <a:buFont typeface="+mj-lt"/>
              <a:buAutoNum type="alphaLcParenR"/>
              <a:defRPr sz="1800" kern="1200">
                <a:solidFill>
                  <a:schemeClr val="tx1"/>
                </a:solidFill>
                <a:latin typeface="+mn-lt"/>
                <a:ea typeface="+mn-ea"/>
                <a:cs typeface="+mn-cs"/>
              </a:defRPr>
            </a:lvl4pPr>
            <a:lvl5pPr marL="2171700" indent="-342900" algn="l" defTabSz="914400" rtl="0" eaLnBrk="1" latinLnBrk="0" hangingPunct="1">
              <a:spcBef>
                <a:spcPct val="20000"/>
              </a:spcBef>
              <a:buClr>
                <a:srgbClr val="6CB255"/>
              </a:buClr>
              <a:buFont typeface="+mj-lt"/>
              <a:buAutoNum type="alphaLcParenR"/>
              <a:defRPr sz="1800" kern="1200" baseline="0">
                <a:solidFill>
                  <a:schemeClr val="tx1"/>
                </a:solidFill>
                <a:latin typeface="+mn-lt"/>
                <a:ea typeface="+mn-ea"/>
                <a:cs typeface="+mn-cs"/>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a:lstStyle>
          <a:p>
            <a:pPr>
              <a:lnSpc>
                <a:spcPct val="110000"/>
              </a:lnSpc>
              <a:spcBef>
                <a:spcPts val="0"/>
              </a:spcBef>
            </a:pPr>
            <a:r>
              <a:rPr lang="en-US" sz="1600" dirty="0">
                <a:solidFill>
                  <a:schemeClr val="tx1"/>
                </a:solidFill>
              </a:rPr>
              <a:t>The lower limb consists of the thigh (femur), kneecap (patella), leg (tibia and fibula), ankle (tarsals), and foot (metatarsals and phalanges) bones.</a:t>
            </a:r>
          </a:p>
        </p:txBody>
      </p:sp>
      <p:pic>
        <p:nvPicPr>
          <p:cNvPr id="16386" name="Picture 2" descr="Illustration shows a leg. The bone of the upper leg is the femur. The tibia is the thicker, front bone of the lower leg, and the fibula is the rear bone. The tarsals are the bones of the ankle. The metatarsals are the bones of the foot, and the phalanges are the bones of the toes.">
            <a:extLst>
              <a:ext uri="{FF2B5EF4-FFF2-40B4-BE49-F238E27FC236}">
                <a16:creationId xmlns:a16="http://schemas.microsoft.com/office/drawing/2014/main" id="{D4440A4F-DC3A-5330-DCD1-9D34E0E1EB9F}"/>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755127" y="995424"/>
            <a:ext cx="4059941" cy="49559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668825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38.15</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sp>
        <p:nvSpPr>
          <p:cNvPr id="11" name="Text Placeholder 6">
            <a:extLst>
              <a:ext uri="{FF2B5EF4-FFF2-40B4-BE49-F238E27FC236}">
                <a16:creationId xmlns:a16="http://schemas.microsoft.com/office/drawing/2014/main" id="{BDBED586-6F56-C2E0-7B00-6AA26CCCCF6E}"/>
              </a:ext>
            </a:extLst>
          </p:cNvPr>
          <p:cNvSpPr txBox="1">
            <a:spLocks/>
          </p:cNvSpPr>
          <p:nvPr/>
        </p:nvSpPr>
        <p:spPr>
          <a:xfrm>
            <a:off x="609600" y="4919241"/>
            <a:ext cx="7573701" cy="1518307"/>
          </a:xfrm>
          <a:prstGeom prst="rect">
            <a:avLst/>
          </a:prstGeom>
        </p:spPr>
        <p:txBody>
          <a:bodyPr vert="horz" lIns="91440" tIns="45720" rIns="91440" bIns="45720" rtlCol="0">
            <a:normAutofit/>
          </a:bodyPr>
          <a:lstStyle>
            <a:lvl1pPr marL="0" indent="0" algn="l" defTabSz="914400" rtl="0" eaLnBrk="1" latinLnBrk="0" hangingPunct="1">
              <a:spcBef>
                <a:spcPct val="20000"/>
              </a:spcBef>
              <a:spcAft>
                <a:spcPts val="600"/>
              </a:spcAft>
              <a:buClr>
                <a:srgbClr val="6CB255"/>
              </a:buClr>
              <a:buFont typeface="Arial" pitchFamily="34" charset="0"/>
              <a:buNone/>
              <a:defRPr sz="2000" b="0" kern="1200">
                <a:solidFill>
                  <a:srgbClr val="000000"/>
                </a:solidFill>
                <a:latin typeface="+mn-lt"/>
                <a:ea typeface="+mn-ea"/>
                <a:cs typeface="+mn-cs"/>
              </a:defRPr>
            </a:lvl1pPr>
            <a:lvl2pPr marL="731520" indent="-457200" algn="l" defTabSz="914400" rtl="0" eaLnBrk="1" latinLnBrk="0" hangingPunct="1">
              <a:spcBef>
                <a:spcPct val="20000"/>
              </a:spcBef>
              <a:buClr>
                <a:srgbClr val="6CB255"/>
              </a:buClr>
              <a:buFont typeface="+mj-lt"/>
              <a:buAutoNum type="alphaLcParenR"/>
              <a:defRPr sz="2000" kern="1200">
                <a:solidFill>
                  <a:schemeClr val="tx1"/>
                </a:solidFill>
                <a:latin typeface="+mn-lt"/>
                <a:ea typeface="+mn-ea"/>
                <a:cs typeface="+mn-cs"/>
              </a:defRPr>
            </a:lvl2pPr>
            <a:lvl3pPr marL="1257300" indent="-342900" algn="l" defTabSz="914400" rtl="0" eaLnBrk="1" latinLnBrk="0" hangingPunct="1">
              <a:spcBef>
                <a:spcPct val="20000"/>
              </a:spcBef>
              <a:buClr>
                <a:srgbClr val="6CB255"/>
              </a:buClr>
              <a:buFont typeface="+mj-lt"/>
              <a:buAutoNum type="alphaLcParenR"/>
              <a:defRPr sz="1800" kern="1200">
                <a:solidFill>
                  <a:schemeClr val="tx1"/>
                </a:solidFill>
                <a:latin typeface="+mn-lt"/>
                <a:ea typeface="+mn-ea"/>
                <a:cs typeface="+mn-cs"/>
              </a:defRPr>
            </a:lvl3pPr>
            <a:lvl4pPr marL="1714500" indent="-342900" algn="l" defTabSz="914400" rtl="0" eaLnBrk="1" latinLnBrk="0" hangingPunct="1">
              <a:spcBef>
                <a:spcPct val="20000"/>
              </a:spcBef>
              <a:buClr>
                <a:srgbClr val="6CB255"/>
              </a:buClr>
              <a:buFont typeface="+mj-lt"/>
              <a:buAutoNum type="alphaLcParenR"/>
              <a:defRPr sz="1800" kern="1200">
                <a:solidFill>
                  <a:schemeClr val="tx1"/>
                </a:solidFill>
                <a:latin typeface="+mn-lt"/>
                <a:ea typeface="+mn-ea"/>
                <a:cs typeface="+mn-cs"/>
              </a:defRPr>
            </a:lvl4pPr>
            <a:lvl5pPr marL="2171700" indent="-342900" algn="l" defTabSz="914400" rtl="0" eaLnBrk="1" latinLnBrk="0" hangingPunct="1">
              <a:spcBef>
                <a:spcPct val="20000"/>
              </a:spcBef>
              <a:buClr>
                <a:srgbClr val="6CB255"/>
              </a:buClr>
              <a:buFont typeface="+mj-lt"/>
              <a:buAutoNum type="alphaLcParenR"/>
              <a:defRPr sz="1800" kern="1200" baseline="0">
                <a:solidFill>
                  <a:schemeClr val="tx1"/>
                </a:solidFill>
                <a:latin typeface="+mn-lt"/>
                <a:ea typeface="+mn-ea"/>
                <a:cs typeface="+mn-cs"/>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a:lstStyle>
          <a:p>
            <a:pPr>
              <a:lnSpc>
                <a:spcPct val="110000"/>
              </a:lnSpc>
              <a:spcBef>
                <a:spcPts val="0"/>
              </a:spcBef>
            </a:pPr>
            <a:r>
              <a:rPr lang="en-US" sz="1600" dirty="0"/>
              <a:t>This drawing shows the bones of the human foot and ankle, including the metatarsals and the phalanges.</a:t>
            </a:r>
            <a:endParaRPr lang="en-US" sz="1200" dirty="0"/>
          </a:p>
        </p:txBody>
      </p:sp>
      <p:pic>
        <p:nvPicPr>
          <p:cNvPr id="17410" name="Picture 2" descr="Illustration shows a human foot. The metatarsals are five long, thin bones that connect to the phalanges.">
            <a:extLst>
              <a:ext uri="{FF2B5EF4-FFF2-40B4-BE49-F238E27FC236}">
                <a16:creationId xmlns:a16="http://schemas.microsoft.com/office/drawing/2014/main" id="{47C985B4-24A9-8B63-4620-B78A05CD97B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86656" y="1381085"/>
            <a:ext cx="6908800" cy="3378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004305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38.16</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8434" name="Picture 2" descr=" Illustration shows classification of different bone types. The sternum at the front, middle of the rib cage is a flat bone. The femur is a long bone. The patella is a sesamoid bone. The vertebrae are irregular bones, and the bones of the foot are short bones.">
            <a:extLst>
              <a:ext uri="{FF2B5EF4-FFF2-40B4-BE49-F238E27FC236}">
                <a16:creationId xmlns:a16="http://schemas.microsoft.com/office/drawing/2014/main" id="{AA68CD4F-2EDC-AA46-670C-980ECFB14DAE}"/>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609599" y="891211"/>
            <a:ext cx="5183919" cy="5551445"/>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B8EE74AF-EB2E-B868-32A4-AA3084BD9B9E}"/>
              </a:ext>
            </a:extLst>
          </p:cNvPr>
          <p:cNvSpPr txBox="1"/>
          <p:nvPr/>
        </p:nvSpPr>
        <p:spPr>
          <a:xfrm>
            <a:off x="5949387" y="891211"/>
            <a:ext cx="2037145" cy="1631216"/>
          </a:xfrm>
          <a:prstGeom prst="rect">
            <a:avLst/>
          </a:prstGeom>
          <a:noFill/>
        </p:spPr>
        <p:txBody>
          <a:bodyPr wrap="square">
            <a:spAutoFit/>
          </a:bodyPr>
          <a:lstStyle/>
          <a:p>
            <a:pPr algn="l"/>
            <a:r>
              <a:rPr lang="en-US" sz="1600" b="0" i="0" dirty="0">
                <a:effectLst/>
              </a:rPr>
              <a:t>Shown are different types of bones: flat, irregular, long, short, and sesamoid.</a:t>
            </a:r>
          </a:p>
          <a:p>
            <a:br>
              <a:rPr lang="en-US" dirty="0"/>
            </a:br>
            <a:endParaRPr lang="en-US" dirty="0"/>
          </a:p>
        </p:txBody>
      </p:sp>
    </p:spTree>
    <p:extLst>
      <p:ext uri="{BB962C8B-B14F-4D97-AF65-F5344CB8AC3E}">
        <p14:creationId xmlns:p14="http://schemas.microsoft.com/office/powerpoint/2010/main" val="39357133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38.17</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sp>
        <p:nvSpPr>
          <p:cNvPr id="5" name="TextBox 4">
            <a:extLst>
              <a:ext uri="{FF2B5EF4-FFF2-40B4-BE49-F238E27FC236}">
                <a16:creationId xmlns:a16="http://schemas.microsoft.com/office/drawing/2014/main" id="{B8EE74AF-EB2E-B868-32A4-AA3084BD9B9E}"/>
              </a:ext>
            </a:extLst>
          </p:cNvPr>
          <p:cNvSpPr txBox="1"/>
          <p:nvPr/>
        </p:nvSpPr>
        <p:spPr>
          <a:xfrm>
            <a:off x="4819080" y="891211"/>
            <a:ext cx="3271623" cy="1569660"/>
          </a:xfrm>
          <a:prstGeom prst="rect">
            <a:avLst/>
          </a:prstGeom>
          <a:noFill/>
        </p:spPr>
        <p:txBody>
          <a:bodyPr wrap="square">
            <a:spAutoFit/>
          </a:bodyPr>
          <a:lstStyle/>
          <a:p>
            <a:pPr algn="l"/>
            <a:r>
              <a:rPr lang="en-US" sz="1600" b="0" i="0" dirty="0">
                <a:effectLst/>
              </a:rPr>
              <a:t>The long bone is covered by articular cartilage at either end and contains bone marrow (shown in yellow in this illustration) in the medullary cavity.</a:t>
            </a:r>
          </a:p>
        </p:txBody>
      </p:sp>
      <p:pic>
        <p:nvPicPr>
          <p:cNvPr id="20482" name="Picture 2" descr="Illustration shows a long bone, which is wide at both ends and narrow in the middle. The narrow middle is called the diaphysis and the long ends are called the epiphyses. The epiphyses are filled with spongy bone perforated with holes, and the ends are made up of articular cartilage. A hollow opening in the middle of the diaphysis is called the medullary cavity.">
            <a:extLst>
              <a:ext uri="{FF2B5EF4-FFF2-40B4-BE49-F238E27FC236}">
                <a16:creationId xmlns:a16="http://schemas.microsoft.com/office/drawing/2014/main" id="{6B10F096-93FD-51F9-4059-F1043E8222B7}"/>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692252" y="983112"/>
            <a:ext cx="3632670" cy="50009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7180388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5233929"/>
            <a:ext cx="7910511" cy="1215722"/>
          </a:xfrm>
        </p:spPr>
        <p:txBody>
          <a:bodyPr>
            <a:normAutofit/>
          </a:bodyPr>
          <a:lstStyle/>
          <a:p>
            <a:r>
              <a:rPr lang="en-US" sz="1600" dirty="0"/>
              <a:t>The patella of the knee is an example of a sesamoid bone.</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38.18</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21506" name="Picture 2" descr="Photo shows the patella, a flat, teardrop-shaped bone.">
            <a:extLst>
              <a:ext uri="{FF2B5EF4-FFF2-40B4-BE49-F238E27FC236}">
                <a16:creationId xmlns:a16="http://schemas.microsoft.com/office/drawing/2014/main" id="{071A2B5C-873E-897D-C26A-6C68EF5C9334}"/>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2547966" y="1086194"/>
            <a:ext cx="4033777" cy="40337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5344586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5197033" y="1446385"/>
            <a:ext cx="3323078" cy="4922241"/>
          </a:xfrm>
        </p:spPr>
        <p:txBody>
          <a:bodyPr>
            <a:normAutofit/>
          </a:bodyPr>
          <a:lstStyle/>
          <a:p>
            <a:r>
              <a:rPr lang="en-US" sz="1600" dirty="0"/>
              <a:t>Compact bone tissue consists of osteons that are aligned parallel to the long axis of the bone, and the Haversian canal that contains the bone’s blood vessels and nerve fibers. The inner layer of bones consists of spongy bone tissue. The small dark ovals in the osteon represent the living osteocytes. </a:t>
            </a:r>
          </a:p>
          <a:p>
            <a:r>
              <a:rPr lang="en-US" sz="1200" dirty="0"/>
              <a:t>(credit: modification of work by NCI, NIH)</a:t>
            </a:r>
            <a:endParaRPr lang="en-US" sz="9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38.19</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026" name="Picture 2" descr="Illustration shows a cross-section of a bone. The compact outer part of the bone is made up of cylindrical osteons that run its length. Each osteon is made up of a matrix of lamellae that surround a central Haversian canal. Arteries, veins and nerve fibers run through the Haversian canals. The spongy inner bone consists of porous trabeculae.">
            <a:extLst>
              <a:ext uri="{FF2B5EF4-FFF2-40B4-BE49-F238E27FC236}">
                <a16:creationId xmlns:a16="http://schemas.microsoft.com/office/drawing/2014/main" id="{5297ED8C-8E3A-9A33-17F6-0C16FDD5642B}"/>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796925" y="1446385"/>
            <a:ext cx="4008297" cy="35467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7244284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5197033" y="1268471"/>
            <a:ext cx="3323078" cy="5100155"/>
          </a:xfrm>
        </p:spPr>
        <p:txBody>
          <a:bodyPr>
            <a:normAutofit/>
          </a:bodyPr>
          <a:lstStyle/>
          <a:p>
            <a:r>
              <a:rPr lang="en-US" sz="1600" dirty="0"/>
              <a:t>Trabeculae in spongy bone are arranged such that one side of the bone bears tension and the other withstands compression.</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38.20</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3074" name="Picture 2" descr="Illustration shows tension lines in a long bone, which start out perpendicular to the epiphysis and then turn and run along the length of the bone. Compression lines run the length of the bone opposite the side of the tension lines.">
            <a:extLst>
              <a:ext uri="{FF2B5EF4-FFF2-40B4-BE49-F238E27FC236}">
                <a16:creationId xmlns:a16="http://schemas.microsoft.com/office/drawing/2014/main" id="{9EEA9CA3-B0DB-4E55-79F3-16EC02307458}"/>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635465" y="1268471"/>
            <a:ext cx="4229904" cy="40821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685681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4467828"/>
            <a:ext cx="7910511" cy="1377387"/>
          </a:xfrm>
        </p:spPr>
        <p:txBody>
          <a:bodyPr>
            <a:normAutofit/>
          </a:bodyPr>
          <a:lstStyle/>
          <a:p>
            <a:r>
              <a:rPr lang="en-US" sz="1600" dirty="0"/>
              <a:t>Endochondral ossification is the process of bone development from hyaline cartilage. The periosteum is the connective tissue on the outside of bone that acts as the interface between bone, blood vessels, tendons, and ligaments.</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38.21</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4098" name="Picture 2" descr="Illustration shows bone growth, which begins with a hyaline cartilage model that has the appearance of a small bone. A primary ossification center forms in the center of the narrow part of the bone, and a bone collar forms around the outside. The periosteum forms around the outside of the bone. Next, blood vessels begin to form in the bone and secondary ossification centers form in the epiphyses. The primary ossification center hollows out to form the medullary cavity, and an epiphyseal plate grows, separating the epiphyses from the diaphysis.">
            <a:extLst>
              <a:ext uri="{FF2B5EF4-FFF2-40B4-BE49-F238E27FC236}">
                <a16:creationId xmlns:a16="http://schemas.microsoft.com/office/drawing/2014/main" id="{66848B19-ED01-3E18-35D0-ECC5A88BEB09}"/>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885463" y="1457644"/>
            <a:ext cx="7373073" cy="27201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0243288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4838218" y="1268471"/>
            <a:ext cx="3458325" cy="5100155"/>
          </a:xfrm>
        </p:spPr>
        <p:txBody>
          <a:bodyPr>
            <a:normAutofit/>
          </a:bodyPr>
          <a:lstStyle/>
          <a:p>
            <a:r>
              <a:rPr lang="en-US" sz="1600" dirty="0"/>
              <a:t>After this bone is set, a callus will knit the two ends together. </a:t>
            </a:r>
          </a:p>
          <a:p>
            <a:r>
              <a:rPr lang="en-US" sz="1200" dirty="0"/>
              <a:t>(credit: Bill Rhodes)</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38.22</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6146" name="Picture 2" descr="Photo shows an X-ray of a broken humerus—the bone in the upper arm.">
            <a:extLst>
              <a:ext uri="{FF2B5EF4-FFF2-40B4-BE49-F238E27FC236}">
                <a16:creationId xmlns:a16="http://schemas.microsoft.com/office/drawing/2014/main" id="{647E3279-D430-2202-A044-4F984DFEAB33}"/>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129994" y="1268471"/>
            <a:ext cx="3323078" cy="46428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7140390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5474825" y="1268471"/>
            <a:ext cx="2821718" cy="5100155"/>
          </a:xfrm>
        </p:spPr>
        <p:txBody>
          <a:bodyPr>
            <a:normAutofit/>
          </a:bodyPr>
          <a:lstStyle/>
          <a:p>
            <a:r>
              <a:rPr lang="en-US" sz="1600" dirty="0"/>
              <a:t>Sutures are fibrous joints found only in the skull.</a:t>
            </a:r>
            <a:endParaRPr lang="en-US" sz="12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38.23</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8194" name="Picture 2" descr="Illustration shows sutures that knit the back part of the skull together with the front and lower parts.">
            <a:extLst>
              <a:ext uri="{FF2B5EF4-FFF2-40B4-BE49-F238E27FC236}">
                <a16:creationId xmlns:a16="http://schemas.microsoft.com/office/drawing/2014/main" id="{39F0C4DC-127D-6A25-53BB-3BD072D021A4}"/>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815238" y="1268471"/>
            <a:ext cx="4426673" cy="43778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7865709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5474825" y="1268471"/>
            <a:ext cx="2821718" cy="5100155"/>
          </a:xfrm>
        </p:spPr>
        <p:txBody>
          <a:bodyPr>
            <a:normAutofit/>
          </a:bodyPr>
          <a:lstStyle/>
          <a:p>
            <a:r>
              <a:rPr lang="en-US" sz="1600" dirty="0"/>
              <a:t>Gomphoses are fibrous joints between the teeth and their sockets. </a:t>
            </a:r>
          </a:p>
          <a:p>
            <a:r>
              <a:rPr lang="en-US" sz="1200" dirty="0"/>
              <a:t>(credit: modification of work by Gray's Anatomy)</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38.24</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0242" name="Picture 2" descr="Illustration shows a gomphosis connecting a tooth to the jaw. The gomphoses have a porous appearance.">
            <a:extLst>
              <a:ext uri="{FF2B5EF4-FFF2-40B4-BE49-F238E27FC236}">
                <a16:creationId xmlns:a16="http://schemas.microsoft.com/office/drawing/2014/main" id="{8B17BC8D-2135-E0C5-2E2B-F2A579EB2412}"/>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672686" y="1268471"/>
            <a:ext cx="4390664" cy="40758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5985543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5162309" y="1113117"/>
            <a:ext cx="3134234" cy="5255509"/>
          </a:xfrm>
        </p:spPr>
        <p:txBody>
          <a:bodyPr>
            <a:normAutofit/>
          </a:bodyPr>
          <a:lstStyle/>
          <a:p>
            <a:r>
              <a:rPr lang="en-US" sz="1600" dirty="0"/>
              <a:t>Synovial joints are the only joints that have a space or “synovial cavity” in the joint.</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38.25</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2290" name="Picture 2" descr="Illustration shows a synovial joint between two bones. An I-beam–shaped synovial cavity exists between the bones, and articular cartilage wraps around the tips of the bones. Ligaments connect the two bones together.">
            <a:extLst>
              <a:ext uri="{FF2B5EF4-FFF2-40B4-BE49-F238E27FC236}">
                <a16:creationId xmlns:a16="http://schemas.microsoft.com/office/drawing/2014/main" id="{0C975CCE-35AB-D5A8-D5A6-B5C36801AB81}"/>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789584" y="1113117"/>
            <a:ext cx="4005619" cy="46317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7649356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5521123" y="1113117"/>
            <a:ext cx="2775419" cy="5255509"/>
          </a:xfrm>
        </p:spPr>
        <p:txBody>
          <a:bodyPr>
            <a:normAutofit/>
          </a:bodyPr>
          <a:lstStyle/>
          <a:p>
            <a:r>
              <a:rPr lang="en-US" sz="1600" dirty="0"/>
              <a:t>Different types of joints allow different types of movement. Planar, hinge, pivot, condyloid, saddle, and ball-and-socket are all types of synovial joints.</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38.26</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4338" name="Picture 2" descr=" Illustration shows joints of the body. The neck is a pivot joint that allows rotation. The hip is a ball-and-socket joint that allows a swiveling movement. The elbow is a hinge joint that allows movement in one direction. The wrist has a saddle joint to allow back-and forth-movement, and a condyloid joint to allow up-and-down movement. The tarsals of the foot have a plane joint that allows back-and-forth movement.">
            <a:extLst>
              <a:ext uri="{FF2B5EF4-FFF2-40B4-BE49-F238E27FC236}">
                <a16:creationId xmlns:a16="http://schemas.microsoft.com/office/drawing/2014/main" id="{66055D9D-EF8A-1EC2-E1A4-ACA05AFDEF6F}"/>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731710" y="936985"/>
            <a:ext cx="4529227" cy="52555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9234155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4834543"/>
            <a:ext cx="7910511" cy="1113471"/>
          </a:xfrm>
        </p:spPr>
        <p:txBody>
          <a:bodyPr>
            <a:normAutofit/>
          </a:bodyPr>
          <a:lstStyle/>
          <a:p>
            <a:r>
              <a:rPr lang="en-US" sz="1600" dirty="0"/>
              <a:t>The joints of the carpal bones in the wrist are examples of planar joints. </a:t>
            </a:r>
          </a:p>
          <a:p>
            <a:r>
              <a:rPr lang="en-US" sz="1200" dirty="0"/>
              <a:t>(credit: modification of work by Brian C. Goss)</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38.27</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6386" name="Picture 2" descr="Photo shows a human hand skeleton. The radius and ulna of the forearm connect to several small, knobby bones in the wrist called carpals. Carpals, in turn, connect to bones in the wrist.">
            <a:extLst>
              <a:ext uri="{FF2B5EF4-FFF2-40B4-BE49-F238E27FC236}">
                <a16:creationId xmlns:a16="http://schemas.microsoft.com/office/drawing/2014/main" id="{2A2EF64E-FE2D-F298-E52B-448824B8636B}"/>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255853" y="1317525"/>
            <a:ext cx="6632294" cy="32424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6498329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4178461"/>
            <a:ext cx="7910511" cy="1769553"/>
          </a:xfrm>
        </p:spPr>
        <p:txBody>
          <a:bodyPr>
            <a:normAutofit/>
          </a:bodyPr>
          <a:lstStyle/>
          <a:p>
            <a:r>
              <a:rPr lang="en-US" sz="1600" dirty="0"/>
              <a:t>The elbow joint, where the radius articulates with the humerus, is an example of a hinge joint. </a:t>
            </a:r>
          </a:p>
          <a:p>
            <a:r>
              <a:rPr lang="en-US" sz="1200" dirty="0"/>
              <a:t>(credit: modification of work by Brian C. Goss)</a:t>
            </a:r>
            <a:endParaRPr lang="en-US" sz="105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38.28</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8434" name="Picture 2" descr="Photo shows the skeleton of a human arm. The ulna of the lower arm fits in the groove of the humerus, forming the hinge-like elbow joint.">
            <a:extLst>
              <a:ext uri="{FF2B5EF4-FFF2-40B4-BE49-F238E27FC236}">
                <a16:creationId xmlns:a16="http://schemas.microsoft.com/office/drawing/2014/main" id="{7E5FB966-0BC6-FB9E-BF9F-CDB16B36268A}"/>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939871" y="1526390"/>
            <a:ext cx="7264258" cy="23798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5305190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5347505" y="1113117"/>
            <a:ext cx="2949038" cy="5255509"/>
          </a:xfrm>
        </p:spPr>
        <p:txBody>
          <a:bodyPr>
            <a:normAutofit/>
          </a:bodyPr>
          <a:lstStyle/>
          <a:p>
            <a:r>
              <a:rPr lang="en-US" sz="1600" dirty="0"/>
              <a:t>The joint in the neck that allows the head to move back and forth is an example of a pivot joint.</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38.29</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20482" name="Picture 2" descr="Illustration shows a human skull twisting back and forth on the neck in a pivot-like motion.">
            <a:extLst>
              <a:ext uri="{FF2B5EF4-FFF2-40B4-BE49-F238E27FC236}">
                <a16:creationId xmlns:a16="http://schemas.microsoft.com/office/drawing/2014/main" id="{10FC408E-826D-97BF-523B-4C861BF26655}"/>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724060" y="1113117"/>
            <a:ext cx="4530846" cy="40227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0203742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4259484" y="1113117"/>
            <a:ext cx="4037059" cy="5255509"/>
          </a:xfrm>
        </p:spPr>
        <p:txBody>
          <a:bodyPr>
            <a:normAutofit/>
          </a:bodyPr>
          <a:lstStyle/>
          <a:p>
            <a:r>
              <a:rPr lang="en-US" sz="1600" dirty="0"/>
              <a:t>The metacarpophalangeal joints in the finger is an example of a condyloid joint. </a:t>
            </a:r>
          </a:p>
          <a:p>
            <a:r>
              <a:rPr lang="en-US" sz="1200" dirty="0"/>
              <a:t>(credit: modification of work by Gray's Anatomy)</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38.30</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22530" name="Picture 2" descr="Illustration shows the metacarpophalangeal joint that joins the metacarpal of the hand to a finger.">
            <a:extLst>
              <a:ext uri="{FF2B5EF4-FFF2-40B4-BE49-F238E27FC236}">
                <a16:creationId xmlns:a16="http://schemas.microsoft.com/office/drawing/2014/main" id="{A1C39D50-0DF8-AFAF-6ACF-6C1A8047BF1C}"/>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008195" y="1113117"/>
            <a:ext cx="3022155" cy="50330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849447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16741" y="5318843"/>
            <a:ext cx="7910511" cy="925599"/>
          </a:xfrm>
        </p:spPr>
        <p:txBody>
          <a:bodyPr>
            <a:normAutofit/>
          </a:bodyPr>
          <a:lstStyle/>
          <a:p>
            <a:r>
              <a:rPr lang="en-US" sz="1600" dirty="0"/>
              <a:t>The carpometacarpal joints in the thumb are examples of saddle joints. </a:t>
            </a:r>
          </a:p>
          <a:p>
            <a:r>
              <a:rPr lang="en-US" sz="1200" dirty="0"/>
              <a:t>(credit: modification of work by Brian C. Goss)</a:t>
            </a:r>
            <a:endParaRPr lang="en-US" sz="9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38.31</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24578" name="Picture 2" descr="Photo shows the carpometacarpal joint that connects the metacarpal of the thumb to the trapezium of the wrist. Each bone is saddle-shaped at the end.">
            <a:extLst>
              <a:ext uri="{FF2B5EF4-FFF2-40B4-BE49-F238E27FC236}">
                <a16:creationId xmlns:a16="http://schemas.microsoft.com/office/drawing/2014/main" id="{732A5BBB-E928-A4BD-CE5B-7852C159B9B2}"/>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417896" y="1161357"/>
            <a:ext cx="6308203" cy="39875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1464742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5555848" y="1399964"/>
            <a:ext cx="2740695" cy="4968662"/>
          </a:xfrm>
        </p:spPr>
        <p:txBody>
          <a:bodyPr>
            <a:normAutofit/>
          </a:bodyPr>
          <a:lstStyle/>
          <a:p>
            <a:r>
              <a:rPr lang="en-US" sz="1600" dirty="0"/>
              <a:t>The shoulder joint is an example of a ball-and-socket joint.</a:t>
            </a:r>
            <a:endParaRPr lang="en-US" sz="12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38.32</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26626" name="Picture 2" descr="Illustration shows that the ball-shaped end of the humerus fits into the socket in the shoulder joint.">
            <a:extLst>
              <a:ext uri="{FF2B5EF4-FFF2-40B4-BE49-F238E27FC236}">
                <a16:creationId xmlns:a16="http://schemas.microsoft.com/office/drawing/2014/main" id="{B20BBBAE-FF45-0AEB-ED2C-E3C0756FF10D}"/>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059727" y="1399964"/>
            <a:ext cx="4345651" cy="40580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3029304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16741" y="3908456"/>
            <a:ext cx="7910511" cy="1911707"/>
          </a:xfrm>
        </p:spPr>
        <p:txBody>
          <a:bodyPr>
            <a:normAutofit/>
          </a:bodyPr>
          <a:lstStyle/>
          <a:p>
            <a:r>
              <a:rPr lang="en-US" sz="1600" dirty="0"/>
              <a:t>The body contains three types of muscle tissue: skeletal muscle, smooth muscle, and cardiac muscle, visualized here using light microscopy. Skeletal muscle cells are long, cylindrical cells with multiple nuclei. Smooth muscle cells are short, tapered at each end, and have only one plump nucleus in each. Cardiac muscle cells are branched and striated, but short. The cytoplasm may branch, and they have one nucleus in the center of the cell. </a:t>
            </a:r>
          </a:p>
          <a:p>
            <a:r>
              <a:rPr lang="en-US" sz="1200" dirty="0"/>
              <a:t>(credit: modification of work by NCI, NIH; scale-bar data from Matt Russell)</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38.33</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28674" name="Picture 2" descr=" The skeletal muscle cells are long and arranged in parallel bands that give the appearance of striations. Each cell has a multiple nuclei. Smooth muscle cells have no striations and only one nuclei per cell. Cardiac muscles are striated but have only one nucleus.">
            <a:extLst>
              <a:ext uri="{FF2B5EF4-FFF2-40B4-BE49-F238E27FC236}">
                <a16:creationId xmlns:a16="http://schemas.microsoft.com/office/drawing/2014/main" id="{A70EF2DC-6574-9641-2306-006126E980D4}"/>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616741" y="1741098"/>
            <a:ext cx="7910511" cy="19117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7493633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4490977"/>
            <a:ext cx="7910511" cy="1773954"/>
          </a:xfrm>
        </p:spPr>
        <p:txBody>
          <a:bodyPr>
            <a:normAutofit/>
          </a:bodyPr>
          <a:lstStyle/>
          <a:p>
            <a:r>
              <a:rPr lang="en-US" sz="1600" dirty="0"/>
              <a:t>A skeletal muscle cell is surrounded by a plasma membrane called the sarcolemma with a cytoplasm called the sarcoplasm. A muscle fiber is composed of many fibrils, packaged into orderly units.</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38.34</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30722" name="Picture 2" descr="Illustration shows a long, tubular skeletal muscle cell that runs the length of a muscle fiber. Bundles of fibers called myofibrils run the length of the cell. The myofibrils have a banded appearance.">
            <a:extLst>
              <a:ext uri="{FF2B5EF4-FFF2-40B4-BE49-F238E27FC236}">
                <a16:creationId xmlns:a16="http://schemas.microsoft.com/office/drawing/2014/main" id="{62A67D65-84E5-7796-2F52-FAFC2AE6B895}"/>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955492" y="1372084"/>
            <a:ext cx="7233007" cy="28316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7564771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4641447"/>
            <a:ext cx="7910511" cy="1623483"/>
          </a:xfrm>
        </p:spPr>
        <p:txBody>
          <a:bodyPr>
            <a:normAutofit/>
          </a:bodyPr>
          <a:lstStyle/>
          <a:p>
            <a:r>
              <a:rPr lang="en-US" sz="1600" dirty="0"/>
              <a:t>A sarcomere is the region from one Z line to the next Z line. Many sarcomeres are present in a myofibril, resulting in the striation pattern characteristic of skeletal muscle.</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38.35</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3" name="Picture 2" descr="Illustration shows part of a tubular myofibril, which consists of many sarcomeres. Zigzagging lines, called Z lines, run perpendicular to the fiber. Each sarcomere starts at one Z line and ends at the next. A straight perpendicular line, called an M line, exists halfway between each Z line. Thick filaments extend out from the M lines, parallel to the length of the myofibril. Thin filaments extend from the Z lines, and extend into the space between the thick filaments.">
            <a:extLst>
              <a:ext uri="{FF2B5EF4-FFF2-40B4-BE49-F238E27FC236}">
                <a16:creationId xmlns:a16="http://schemas.microsoft.com/office/drawing/2014/main" id="{C14B301F-0B61-9D48-7041-17D3B028EBB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39514" y="1116553"/>
            <a:ext cx="5464972" cy="3375424"/>
          </a:xfrm>
          <a:prstGeom prst="rect">
            <a:avLst/>
          </a:prstGeom>
        </p:spPr>
      </p:pic>
    </p:spTree>
    <p:extLst>
      <p:ext uri="{BB962C8B-B14F-4D97-AF65-F5344CB8AC3E}">
        <p14:creationId xmlns:p14="http://schemas.microsoft.com/office/powerpoint/2010/main" val="398243299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898511" y="1006743"/>
            <a:ext cx="1621600" cy="5200312"/>
          </a:xfrm>
        </p:spPr>
        <p:txBody>
          <a:bodyPr>
            <a:normAutofit/>
          </a:bodyPr>
          <a:lstStyle/>
          <a:p>
            <a:r>
              <a:rPr lang="en-US" sz="1600" dirty="0"/>
              <a:t>When (a) a sarcomere (b) contracts, the Z lines move closer together and the I band gets smaller. The A band stays the same width and, at full contraction, the thin filaments overlap.</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38.36</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3" name="Picture 2" descr=" Part A of the illustration shows a relaxed muscle fiber. Two zigzagging Z lines extend from top to bottom. Thin actin filaments extend left and right from each Z line. Between the Z lines is a vertical M line. Thick myosin filaments extend left and right from the M line. The thick and thin filaments partially overlap. The A band represents the length that the thick filaments extend from both sides of the M line. The I band represents the part of the thin filaments that does not overlap with the thick filaments. Part B shows a contracted muscle fiber. In the contracted fiber, the thick and thin filaments completely overlap. The A band is the same length as in the uncontracted muscle, but the I band has shrunken to the width of the Z line.">
            <a:extLst>
              <a:ext uri="{FF2B5EF4-FFF2-40B4-BE49-F238E27FC236}">
                <a16:creationId xmlns:a16="http://schemas.microsoft.com/office/drawing/2014/main" id="{CFAE86EE-C3A0-0755-3BA3-31E1B0B5B392}"/>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745857" y="936503"/>
            <a:ext cx="5797535" cy="5340791"/>
          </a:xfrm>
          <a:prstGeom prst="rect">
            <a:avLst/>
          </a:prstGeom>
        </p:spPr>
      </p:pic>
    </p:spTree>
    <p:extLst>
      <p:ext uri="{BB962C8B-B14F-4D97-AF65-F5344CB8AC3E}">
        <p14:creationId xmlns:p14="http://schemas.microsoft.com/office/powerpoint/2010/main" val="420065461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4738558" y="1072946"/>
            <a:ext cx="3557985" cy="5295680"/>
          </a:xfrm>
        </p:spPr>
        <p:txBody>
          <a:bodyPr>
            <a:normAutofit/>
          </a:bodyPr>
          <a:lstStyle/>
          <a:p>
            <a:r>
              <a:rPr lang="en-US" sz="1600" dirty="0"/>
              <a:t>The cross-bridge muscle contraction cycle, which is triggered by Ca</a:t>
            </a:r>
            <a:r>
              <a:rPr lang="en-US" sz="1600" baseline="30000" dirty="0"/>
              <a:t>2+</a:t>
            </a:r>
            <a:r>
              <a:rPr lang="en-US" sz="1600" dirty="0"/>
              <a:t> binding to the actin active site, is shown. With each contraction cycle, actin moves relative to myosin.</a:t>
            </a:r>
            <a:endParaRPr lang="en-US" sz="12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38.37</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36866" name="Picture 2" descr="Illustration shows two actin filaments coiled with tropomyosin in a helix, sitting beside a myosin filament. Each actin filament is made of round actin subunits linked in a chain. A bulbous myosin head with ADP and Pi attached sticks up from the myosin filament. The contraction cycle begins when calcium binds to the actin filament, allowing the myosin head to from a cross-bridge. During the power stroke, the myosin head bends and ADP and phosphate are released. As a result, the actin filament moves relative to the myosin filament. A new molecule of ATP binds to the myosin head, causing it to detach. The ATP hydrolyzes to ADP and Pi, returning the myosin head to the cocked position.">
            <a:extLst>
              <a:ext uri="{FF2B5EF4-FFF2-40B4-BE49-F238E27FC236}">
                <a16:creationId xmlns:a16="http://schemas.microsoft.com/office/drawing/2014/main" id="{1602CEA1-BC73-59DD-ACC1-401E372C59F6}"/>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974779" y="1072946"/>
            <a:ext cx="3430665" cy="50616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2586876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5949387" y="911625"/>
            <a:ext cx="2347156" cy="5457001"/>
          </a:xfrm>
        </p:spPr>
        <p:txBody>
          <a:bodyPr>
            <a:normAutofit/>
          </a:bodyPr>
          <a:lstStyle/>
          <a:p>
            <a:r>
              <a:rPr lang="en-US" sz="1600" dirty="0"/>
              <a:t>This diagram shows excitation-contraction coupling in a skeletal muscle contraction. The sarcoplasmic reticulum is a specialized endoplasmic reticulum found in muscle cells.</a:t>
            </a:r>
            <a:endParaRPr lang="en-US" sz="12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38.38</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38914" name="Picture 2" descr="There are four steps in the start of a muscle contraction. Step 1: Acetylcholine released from synaptic vesicles in the axon terminal binds to receptors on the muscle cell plasma membrane. Step 2: An action potential is initiated that travels down the T tubule. Step 3: Calcium ions are released from the sarcoplasmic reticulum in response to the change in voltage. Step 4: Calcium ions bind to troponin, exposing active sites on actin. Cross-bridge formation occurs and muscles contract. Three additional steps are part of the end of a muscle contraction. Step 5: Acetylcholine is removed from the synaptic cleft by acetylcholinesterase. Step 6: Calcium ions are transported back into the sarcoplasmic reticulum. Step 7: Tropomyosin covers active sites on actin preventing cross-bridge formation, so the muscle contraction ends.">
            <a:extLst>
              <a:ext uri="{FF2B5EF4-FFF2-40B4-BE49-F238E27FC236}">
                <a16:creationId xmlns:a16="http://schemas.microsoft.com/office/drawing/2014/main" id="{7E7951F1-C52A-37D5-492B-71F8609B6A41}"/>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847457" y="1027172"/>
            <a:ext cx="4721878" cy="51628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2759518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ssential">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sential">
      <a:majorFont>
        <a:latin typeface="Arial Black"/>
        <a:ea typeface=""/>
        <a:cs typeface=""/>
        <a:font script="Jpan" typeface="ＭＳ Ｐゴシック"/>
        <a:font script="Hang" typeface="HY견고딕"/>
        <a:font script="Hans" typeface="微软雅黑"/>
        <a:font script="Hant" typeface="微軟正黑體"/>
        <a:font script="Arab" typeface="Tahoma"/>
        <a:font script="Hebr" typeface="Ta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sential">
      <a:fillStyleLst>
        <a:solidFill>
          <a:schemeClr val="phClr"/>
        </a:solidFill>
        <a:gradFill rotWithShape="1">
          <a:gsLst>
            <a:gs pos="0">
              <a:schemeClr val="phClr">
                <a:tint val="60000"/>
                <a:satMod val="250000"/>
              </a:schemeClr>
            </a:gs>
            <a:gs pos="35000">
              <a:schemeClr val="phClr">
                <a:tint val="47000"/>
                <a:satMod val="275000"/>
              </a:schemeClr>
            </a:gs>
            <a:gs pos="100000">
              <a:schemeClr val="phClr">
                <a:tint val="25000"/>
                <a:satMod val="300000"/>
              </a:schemeClr>
            </a:gs>
          </a:gsLst>
          <a:lin ang="16200000" scaled="1"/>
        </a:gradFill>
        <a:solidFill>
          <a:schemeClr val="phClr">
            <a:satMod val="110000"/>
          </a:schemeClr>
        </a:solidFill>
      </a:fillStyleLst>
      <a:lnStyleLst>
        <a:ln w="12700" cap="flat" cmpd="sng" algn="ctr">
          <a:solidFill>
            <a:schemeClr val="phClr">
              <a:shade val="95000"/>
              <a:satMod val="105000"/>
            </a:schemeClr>
          </a:solidFill>
          <a:prstDash val="solid"/>
        </a:ln>
        <a:ln w="28575" cap="flat" cmpd="sng" algn="ctr">
          <a:solidFill>
            <a:schemeClr val="phClr"/>
          </a:solidFill>
          <a:prstDash val="solid"/>
        </a:ln>
        <a:ln w="41275" cap="flat" cmpd="sng" algn="ctr">
          <a:solidFill>
            <a:schemeClr val="phClr"/>
          </a:solidFill>
          <a:prstDash val="solid"/>
        </a:ln>
      </a:lnStyleLst>
      <a:effectStyleLst>
        <a:effectStyle>
          <a:effectLst/>
        </a:effectStyle>
        <a:effectStyle>
          <a:effectLst>
            <a:outerShdw blurRad="39999" dist="23000" algn="bl" rotWithShape="0">
              <a:srgbClr val="000000">
                <a:alpha val="40000"/>
              </a:srgbClr>
            </a:outerShdw>
          </a:effectLst>
        </a:effectStyle>
        <a:effectStyle>
          <a:effectLst>
            <a:outerShdw blurRad="38100" dist="19050" algn="bl" rotWithShape="0">
              <a:srgbClr val="000000">
                <a:alpha val="60000"/>
              </a:srgbClr>
            </a:outerShdw>
          </a:effectLst>
          <a:scene3d>
            <a:camera prst="orthographicFront">
              <a:rot lat="0" lon="0" rev="0"/>
            </a:camera>
            <a:lightRig rig="balanced" dir="l"/>
          </a:scene3d>
          <a:sp3d prstMaterial="plastic">
            <a:bevelT w="38100" h="31750"/>
          </a:sp3d>
        </a:effectStyle>
      </a:effectStyleLst>
      <a:bgFillStyleLst>
        <a:solidFill>
          <a:schemeClr val="phClr"/>
        </a:solidFill>
        <a:blipFill rotWithShape="1">
          <a:blip xmlns:r="http://schemas.openxmlformats.org/officeDocument/2006/relationships" r:embed="rId1">
            <a:duotone>
              <a:schemeClr val="phClr">
                <a:tint val="96000"/>
              </a:schemeClr>
              <a:schemeClr val="phClr">
                <a:shade val="94000"/>
              </a:schemeClr>
            </a:duotone>
          </a:blip>
          <a:tile tx="0" ty="0" sx="100000" sy="100000" flip="none" algn="tl"/>
        </a:blipFill>
        <a:gradFill rotWithShape="1">
          <a:gsLst>
            <a:gs pos="0">
              <a:schemeClr val="phClr">
                <a:tint val="84000"/>
                <a:satMod val="110000"/>
              </a:schemeClr>
            </a:gs>
            <a:gs pos="44000">
              <a:schemeClr val="phClr">
                <a:tint val="93000"/>
                <a:satMod val="115000"/>
              </a:schemeClr>
            </a:gs>
            <a:gs pos="100000">
              <a:schemeClr val="phClr">
                <a:tint val="100000"/>
                <a:shade val="59000"/>
                <a:satMod val="120000"/>
              </a:schemeClr>
            </a:gs>
          </a:gsLst>
          <a:path path="circle">
            <a:fillToRect l="40000" t="60000" r="60000" b="4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18886</TotalTime>
  <Words>3488</Words>
  <Application>Microsoft Office PowerPoint</Application>
  <PresentationFormat>On-screen Show (4:3)</PresentationFormat>
  <Paragraphs>174</Paragraphs>
  <Slides>39</Slides>
  <Notes>39</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39</vt:i4>
      </vt:variant>
    </vt:vector>
  </HeadingPairs>
  <TitlesOfParts>
    <vt:vector size="43" baseType="lpstr">
      <vt:lpstr>Arial</vt:lpstr>
      <vt:lpstr>Arial Black</vt:lpstr>
      <vt:lpstr>Calibri</vt:lpstr>
      <vt:lpstr>Essential</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WNI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Physics</dc:title>
  <dc:creator>Spuddy McSpare</dc:creator>
  <cp:lastModifiedBy>Sevans O365</cp:lastModifiedBy>
  <cp:revision>203</cp:revision>
  <dcterms:created xsi:type="dcterms:W3CDTF">2012-06-04T02:13:36Z</dcterms:created>
  <dcterms:modified xsi:type="dcterms:W3CDTF">2025-02-25T17:20:13Z</dcterms:modified>
</cp:coreProperties>
</file>