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3"/>
  </p:notesMasterIdLst>
  <p:handoutMasterIdLst>
    <p:handoutMasterId r:id="rId34"/>
  </p:handoutMasterIdLst>
  <p:sldIdLst>
    <p:sldId id="256" r:id="rId2"/>
    <p:sldId id="277" r:id="rId3"/>
    <p:sldId id="498" r:id="rId4"/>
    <p:sldId id="558" r:id="rId5"/>
    <p:sldId id="573" r:id="rId6"/>
    <p:sldId id="559" r:id="rId7"/>
    <p:sldId id="471" r:id="rId8"/>
    <p:sldId id="432" r:id="rId9"/>
    <p:sldId id="574" r:id="rId10"/>
    <p:sldId id="560" r:id="rId11"/>
    <p:sldId id="537" r:id="rId12"/>
    <p:sldId id="430" r:id="rId13"/>
    <p:sldId id="562" r:id="rId14"/>
    <p:sldId id="575" r:id="rId15"/>
    <p:sldId id="576" r:id="rId16"/>
    <p:sldId id="519" r:id="rId17"/>
    <p:sldId id="577" r:id="rId18"/>
    <p:sldId id="578" r:id="rId19"/>
    <p:sldId id="514" r:id="rId20"/>
    <p:sldId id="579" r:id="rId21"/>
    <p:sldId id="580" r:id="rId22"/>
    <p:sldId id="549" r:id="rId23"/>
    <p:sldId id="550" r:id="rId24"/>
    <p:sldId id="553" r:id="rId25"/>
    <p:sldId id="581" r:id="rId26"/>
    <p:sldId id="582" r:id="rId27"/>
    <p:sldId id="555" r:id="rId28"/>
    <p:sldId id="556" r:id="rId29"/>
    <p:sldId id="572" r:id="rId30"/>
    <p:sldId id="583" r:id="rId31"/>
    <p:sldId id="5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7" autoAdjust="0"/>
    <p:restoredTop sz="85353" autoAdjust="0"/>
  </p:normalViewPr>
  <p:slideViewPr>
    <p:cSldViewPr snapToGrid="0" snapToObjects="1">
      <p:cViewPr varScale="1">
        <p:scale>
          <a:sx n="111" d="100"/>
          <a:sy n="111" d="100"/>
        </p:scale>
        <p:origin x="2040" y="19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1/30/23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915590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4114982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85011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919313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509468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885515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2950423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404008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976724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4272825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157387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4085628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578682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262627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2943028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634359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39149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1888933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10997384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3748525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3704948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597448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2917431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1849557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44 ECOLOGY AND THE BIOSPHERE</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657290"/>
            <a:ext cx="7910511" cy="1521048"/>
          </a:xfrm>
        </p:spPr>
        <p:txBody>
          <a:bodyPr>
            <a:normAutofit/>
          </a:bodyPr>
          <a:lstStyle/>
          <a:p>
            <a:pPr>
              <a:spcBef>
                <a:spcPts val="0"/>
              </a:spcBef>
            </a:pPr>
            <a:r>
              <a:rPr lang="en-US" sz="1600" dirty="0"/>
              <a:t>The </a:t>
            </a:r>
            <a:r>
              <a:rPr lang="en-US" sz="1600" dirty="0">
                <a:solidFill>
                  <a:srgbClr val="72A510"/>
                </a:solidFill>
              </a:rPr>
              <a:t>(a)</a:t>
            </a:r>
            <a:r>
              <a:rPr lang="en-US" sz="1600" dirty="0"/>
              <a:t> deer tick carries the bacterium that produces Lyme disease in humans, often evident in </a:t>
            </a:r>
            <a:r>
              <a:rPr lang="en-US" sz="1600" dirty="0">
                <a:solidFill>
                  <a:srgbClr val="72A510"/>
                </a:solidFill>
              </a:rPr>
              <a:t>(b)</a:t>
            </a:r>
            <a:r>
              <a:rPr lang="en-US" sz="1600" dirty="0"/>
              <a:t> a symptomatic bull’s eye rash. The </a:t>
            </a:r>
            <a:r>
              <a:rPr lang="en-US" sz="1600" dirty="0">
                <a:solidFill>
                  <a:srgbClr val="72A510"/>
                </a:solidFill>
              </a:rPr>
              <a:t>(c)</a:t>
            </a:r>
            <a:r>
              <a:rPr lang="en-US" sz="1600" dirty="0"/>
              <a:t> white-footed mouse is one well-known host to deer ticks carrying the Lyme disease bacterium. </a:t>
            </a:r>
          </a:p>
          <a:p>
            <a:pPr>
              <a:spcBef>
                <a:spcPts val="0"/>
              </a:spcBef>
            </a:pPr>
            <a:r>
              <a:rPr lang="en-US" sz="1200" dirty="0"/>
              <a:t>(credit a: modification of work by Scott Bauer, USDA ARS; credit b: modification of work by James </a:t>
            </a:r>
            <a:r>
              <a:rPr lang="en-US" sz="1200" dirty="0" err="1"/>
              <a:t>Gathany</a:t>
            </a:r>
            <a:r>
              <a:rPr lang="en-US" sz="1200" dirty="0"/>
              <a:t>, CDC; credit c: modification of work by Rob Ireton)</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a) shows a deer tick on a leaf. The tick has a brown oval body with a smaller, round oval toward the front. The head and legs are black. Photo (b) shows an arm with a red, circular rash enclosed in a ring-like rash. Photo (c) shows a brown mouse with a white belly and legs and large, round ears.">
            <a:extLst>
              <a:ext uri="{FF2B5EF4-FFF2-40B4-BE49-F238E27FC236}">
                <a16:creationId xmlns:a16="http://schemas.microsoft.com/office/drawing/2014/main" id="{A2B437D3-0514-014D-3CB9-155769E811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138555"/>
            <a:ext cx="7686942" cy="3372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31758" y="1011649"/>
            <a:ext cx="3264060" cy="5320820"/>
          </a:xfrm>
        </p:spPr>
        <p:txBody>
          <a:bodyPr>
            <a:normAutofit/>
          </a:bodyPr>
          <a:lstStyle/>
          <a:p>
            <a:pPr>
              <a:spcBef>
                <a:spcPts val="0"/>
              </a:spcBef>
            </a:pPr>
            <a:r>
              <a:rPr lang="en-US" sz="1600" dirty="0">
                <a:solidFill>
                  <a:schemeClr val="tx1"/>
                </a:solidFill>
              </a:rPr>
              <a:t>Ecologists study within several biological levels of organization. </a:t>
            </a:r>
          </a:p>
          <a:p>
            <a:pPr>
              <a:spcBef>
                <a:spcPts val="0"/>
              </a:spcBef>
            </a:pPr>
            <a:r>
              <a:rPr lang="en-US" sz="1200" dirty="0">
                <a:solidFill>
                  <a:schemeClr val="tx1"/>
                </a:solidFill>
              </a:rPr>
              <a:t>(credit “organisms”: modification of work by "</a:t>
            </a:r>
            <a:r>
              <a:rPr lang="en-US" sz="1200" dirty="0" err="1">
                <a:solidFill>
                  <a:schemeClr val="tx1"/>
                </a:solidFill>
              </a:rPr>
              <a:t>Crystl</a:t>
            </a:r>
            <a:r>
              <a:rPr lang="en-US" sz="1200" dirty="0">
                <a:solidFill>
                  <a:schemeClr val="tx1"/>
                </a:solidFill>
              </a:rPr>
              <a:t>"/Flickr; credit “ecosystems”: modification of work by Tom Carlisle, US Fish and Wildlife Service Headquarters; credit “biosphere”: NASA)</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A flow chart of three boxes shows the hierarchy of living organisms. The top box is labeled “Organisms, populations, and communities” and has a photograph of tall trees in a forest. The second box is labeled “ecosystems” and has a photograph of a body of water, behind which is a stand of tall grasses developing into more dense vegetation and trees as distance from the water increases. The third box is labeled “the biosphere” and shows a drawing of planet Earth.">
            <a:extLst>
              <a:ext uri="{FF2B5EF4-FFF2-40B4-BE49-F238E27FC236}">
                <a16:creationId xmlns:a16="http://schemas.microsoft.com/office/drawing/2014/main" id="{98370D21-05F0-3CC9-4B27-F269B9353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83" y="973142"/>
            <a:ext cx="4362581" cy="532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401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922104"/>
            <a:ext cx="7910511" cy="1492296"/>
          </a:xfrm>
        </p:spPr>
        <p:txBody>
          <a:bodyPr>
            <a:normAutofit/>
          </a:bodyPr>
          <a:lstStyle/>
          <a:p>
            <a:pPr>
              <a:spcBef>
                <a:spcPts val="0"/>
              </a:spcBef>
            </a:pPr>
            <a:r>
              <a:rPr lang="en-US" sz="1600" dirty="0"/>
              <a:t>The </a:t>
            </a:r>
            <a:r>
              <a:rPr lang="en-US" sz="1600" dirty="0" err="1"/>
              <a:t>Karner</a:t>
            </a:r>
            <a:r>
              <a:rPr lang="en-US" sz="1600" dirty="0"/>
              <a:t> blue butterfly (</a:t>
            </a:r>
            <a:r>
              <a:rPr lang="en-US" sz="1600" i="1" dirty="0" err="1"/>
              <a:t>Lycaeides</a:t>
            </a:r>
            <a:r>
              <a:rPr lang="en-US" sz="1600" i="1" dirty="0"/>
              <a:t> melissa </a:t>
            </a:r>
            <a:r>
              <a:rPr lang="en-US" sz="1600" i="1" dirty="0" err="1"/>
              <a:t>samuelis</a:t>
            </a:r>
            <a:r>
              <a:rPr lang="en-US" sz="1600" dirty="0"/>
              <a:t>) is a rare butterfly that lives only in open areas with few trees or shrubs, such as pine barrens and oak savannas. It can only lay its eggs on lupine plants. </a:t>
            </a:r>
          </a:p>
          <a:p>
            <a:pPr>
              <a:spcBef>
                <a:spcPts val="0"/>
              </a:spcBef>
            </a:pPr>
            <a:r>
              <a:rPr lang="en-US" sz="1200" dirty="0"/>
              <a:t>(credit: modification of work by J &amp; K Hollingsworth, USFWS)</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depicts a Karner blue butterfly, which has light blue wings with gold ovals and black dots around the edges.">
            <a:extLst>
              <a:ext uri="{FF2B5EF4-FFF2-40B4-BE49-F238E27FC236}">
                <a16:creationId xmlns:a16="http://schemas.microsoft.com/office/drawing/2014/main" id="{DB4C9CF9-66F9-553F-D379-6C5991D0F4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792" y="1026287"/>
            <a:ext cx="5286416" cy="376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660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900668" y="992395"/>
            <a:ext cx="4294208" cy="5320820"/>
          </a:xfrm>
        </p:spPr>
        <p:txBody>
          <a:bodyPr>
            <a:normAutofit/>
          </a:bodyPr>
          <a:lstStyle/>
          <a:p>
            <a:pPr>
              <a:spcBef>
                <a:spcPts val="0"/>
              </a:spcBef>
            </a:pPr>
            <a:r>
              <a:rPr lang="en-US" sz="1600" dirty="0">
                <a:solidFill>
                  <a:schemeClr val="tx1"/>
                </a:solidFill>
              </a:rPr>
              <a:t>The wild lupine (</a:t>
            </a:r>
            <a:r>
              <a:rPr lang="en-US" sz="1600" i="1" dirty="0">
                <a:solidFill>
                  <a:schemeClr val="tx1"/>
                </a:solidFill>
              </a:rPr>
              <a:t>Lupinus perennis</a:t>
            </a:r>
            <a:r>
              <a:rPr lang="en-US" sz="1600" dirty="0">
                <a:solidFill>
                  <a:schemeClr val="tx1"/>
                </a:solidFill>
              </a:rPr>
              <a:t>) is the host plant for the </a:t>
            </a:r>
            <a:r>
              <a:rPr lang="en-US" sz="1600" dirty="0" err="1">
                <a:solidFill>
                  <a:schemeClr val="tx1"/>
                </a:solidFill>
              </a:rPr>
              <a:t>Karner</a:t>
            </a:r>
            <a:r>
              <a:rPr lang="en-US" sz="1600" dirty="0">
                <a:solidFill>
                  <a:schemeClr val="tx1"/>
                </a:solidFill>
              </a:rPr>
              <a:t> blue butterfly.</a:t>
            </a:r>
            <a:endParaRPr lang="en-US" sz="7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is photo depicts a wild lupine flower, which is long and thin with clam-shaped petals radiating out from the center. The bottom third of the flower is blue, the middle is pink and blue, and the top is green.">
            <a:extLst>
              <a:ext uri="{FF2B5EF4-FFF2-40B4-BE49-F238E27FC236}">
                <a16:creationId xmlns:a16="http://schemas.microsoft.com/office/drawing/2014/main" id="{C3837228-B568-40C6-F82D-FA3B7C93B9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331" y="992395"/>
            <a:ext cx="2992962" cy="532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28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5208606"/>
            <a:ext cx="7910511" cy="1001270"/>
          </a:xfrm>
        </p:spPr>
        <p:txBody>
          <a:bodyPr>
            <a:normAutofit/>
          </a:bodyPr>
          <a:lstStyle/>
          <a:p>
            <a:pPr>
              <a:spcBef>
                <a:spcPts val="0"/>
              </a:spcBef>
            </a:pPr>
            <a:r>
              <a:rPr lang="en-US" sz="1600" dirty="0"/>
              <a:t>This landscape ecologist is releasing a black-footed ferret into its native habitat as part of a study. </a:t>
            </a:r>
          </a:p>
          <a:p>
            <a:pPr>
              <a:spcBef>
                <a:spcPts val="0"/>
              </a:spcBef>
            </a:pPr>
            <a:r>
              <a:rPr lang="en-US" sz="1200" dirty="0"/>
              <a:t>(credit: USFWS Mountain Prairie Region, NPS)</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 This photo shows a woman looking into a small cage with its door open. The cage sits on short prairie grass, next to a hole with dirt around the rim. In the background sits a second, closed cage.">
            <a:extLst>
              <a:ext uri="{FF2B5EF4-FFF2-40B4-BE49-F238E27FC236}">
                <a16:creationId xmlns:a16="http://schemas.microsoft.com/office/drawing/2014/main" id="{698369C9-7FBF-FF3E-8DA2-83A14F7E7C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849" y="1103433"/>
            <a:ext cx="59563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96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72964"/>
            <a:ext cx="7944091" cy="1250066"/>
          </a:xfrm>
        </p:spPr>
        <p:txBody>
          <a:bodyPr>
            <a:normAutofit/>
          </a:bodyPr>
          <a:lstStyle/>
          <a:p>
            <a:r>
              <a:rPr lang="en-US" sz="1600" dirty="0"/>
              <a:t>Australia is home to many endemic species. The </a:t>
            </a:r>
            <a:r>
              <a:rPr lang="en-US" sz="1600" dirty="0">
                <a:solidFill>
                  <a:srgbClr val="72A510"/>
                </a:solidFill>
              </a:rPr>
              <a:t>(a)</a:t>
            </a:r>
            <a:r>
              <a:rPr lang="en-US" sz="1600" dirty="0"/>
              <a:t> wallaby (</a:t>
            </a:r>
            <a:r>
              <a:rPr lang="en-US" sz="1600" i="1" dirty="0" err="1"/>
              <a:t>Wallabia</a:t>
            </a:r>
            <a:r>
              <a:rPr lang="en-US" sz="1600" i="1" dirty="0"/>
              <a:t> bicolor</a:t>
            </a:r>
            <a:r>
              <a:rPr lang="en-US" sz="1600" dirty="0"/>
              <a:t>), a medium-sized member of the kangaroo family, is a pouched mammal, or marsupial. The </a:t>
            </a:r>
            <a:r>
              <a:rPr lang="en-US" sz="1600" dirty="0">
                <a:solidFill>
                  <a:srgbClr val="72A510"/>
                </a:solidFill>
              </a:rPr>
              <a:t>(b)</a:t>
            </a:r>
            <a:r>
              <a:rPr lang="en-US" sz="1600" dirty="0"/>
              <a:t> echidna (</a:t>
            </a:r>
            <a:r>
              <a:rPr lang="en-US" sz="1600" i="1" dirty="0"/>
              <a:t>Tachyglossus aculeatus</a:t>
            </a:r>
            <a:r>
              <a:rPr lang="en-US" sz="1600" dirty="0"/>
              <a:t>) is an egg-laying mammal. </a:t>
            </a:r>
          </a:p>
          <a:p>
            <a:r>
              <a:rPr lang="en-US" sz="1200" dirty="0"/>
              <a:t>(credit a: modification of work by Derrick Coetzee; credit b: modification of work by Allan </a:t>
            </a:r>
            <a:r>
              <a:rPr lang="en-US" sz="1200" dirty="0" err="1"/>
              <a:t>Whittome</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 Photo (a) depicts a wallaby, a member of the kangaroo family. The wallaby is brown with white flecks on its fur and a light brown underbelly. Its hands are clasped together. Photo (b) shows an echidna. Like a porcupine, the echidna has a compact body covered with brown and white quills. It has a long, slender snout.">
            <a:extLst>
              <a:ext uri="{FF2B5EF4-FFF2-40B4-BE49-F238E27FC236}">
                <a16:creationId xmlns:a16="http://schemas.microsoft.com/office/drawing/2014/main" id="{904B3FBA-4F4D-9B59-3011-60E9AD6C18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104" y="1143768"/>
            <a:ext cx="6981791" cy="3806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07667"/>
            <a:ext cx="7612768" cy="1236588"/>
          </a:xfrm>
        </p:spPr>
        <p:txBody>
          <a:bodyPr>
            <a:noAutofit/>
          </a:bodyPr>
          <a:lstStyle/>
          <a:p>
            <a:pPr>
              <a:spcBef>
                <a:spcPts val="0"/>
              </a:spcBef>
            </a:pPr>
            <a:r>
              <a:rPr lang="en-US" sz="1600" dirty="0">
                <a:solidFill>
                  <a:schemeClr val="tx1"/>
                </a:solidFill>
              </a:rPr>
              <a:t>Listed as federally endangered, the forest gardenia is a small tree with distinctive flowers. It is found only in five of the Hawaiian Islands in small populations consisting of a few individual specimens. </a:t>
            </a:r>
          </a:p>
          <a:p>
            <a:pPr>
              <a:spcBef>
                <a:spcPts val="0"/>
              </a:spcBef>
            </a:pPr>
            <a:r>
              <a:rPr lang="en-US" sz="1200" dirty="0">
                <a:solidFill>
                  <a:schemeClr val="tx1"/>
                </a:solidFill>
              </a:rPr>
              <a:t>(credit: Forest &amp; Kim Starr)</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e photo shows a white flower with seven smooth, diamond-shaped petals radiating out from a yellow center. The flower is surrounded by waxy green leaves.">
            <a:extLst>
              <a:ext uri="{FF2B5EF4-FFF2-40B4-BE49-F238E27FC236}">
                <a16:creationId xmlns:a16="http://schemas.microsoft.com/office/drawing/2014/main" id="{CE845CA4-BB4A-A17B-327A-948D98114A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4659" y="1082779"/>
            <a:ext cx="4134681" cy="3724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 This photo shows a white flower with five diamond-shaped petals radiating out from a green center. Faint purple lines radiate out from the center of each petal toward the tip. Five stalk-like stamens with pink-tipped anthers extend from the flower’s green center.">
            <a:extLst>
              <a:ext uri="{FF2B5EF4-FFF2-40B4-BE49-F238E27FC236}">
                <a16:creationId xmlns:a16="http://schemas.microsoft.com/office/drawing/2014/main" id="{57AC25B8-D2CA-90B5-C429-6894652BA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4659" y="991846"/>
            <a:ext cx="4134681" cy="413468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227161"/>
            <a:ext cx="7612768" cy="1081041"/>
          </a:xfrm>
        </p:spPr>
        <p:txBody>
          <a:bodyPr>
            <a:noAutofit/>
          </a:bodyPr>
          <a:lstStyle/>
          <a:p>
            <a:pPr>
              <a:spcBef>
                <a:spcPts val="0"/>
              </a:spcBef>
            </a:pPr>
            <a:r>
              <a:rPr lang="en-US" sz="1600" dirty="0">
                <a:solidFill>
                  <a:schemeClr val="tx1"/>
                </a:solidFill>
              </a:rPr>
              <a:t>The spring beauty is an ephemeral spring plant that flowers early in the spring to avoid competing with larger forest trees for sunlight. </a:t>
            </a:r>
          </a:p>
          <a:p>
            <a:pPr>
              <a:spcBef>
                <a:spcPts val="0"/>
              </a:spcBef>
            </a:pPr>
            <a:r>
              <a:rPr lang="en-US" sz="1200" dirty="0">
                <a:solidFill>
                  <a:schemeClr val="tx1"/>
                </a:solidFill>
              </a:rPr>
              <a:t>(credit: John Beetham)</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604555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52617" y="1088242"/>
            <a:ext cx="2543925" cy="5231535"/>
          </a:xfrm>
        </p:spPr>
        <p:txBody>
          <a:bodyPr>
            <a:noAutofit/>
          </a:bodyPr>
          <a:lstStyle/>
          <a:p>
            <a:pPr>
              <a:spcBef>
                <a:spcPts val="0"/>
              </a:spcBef>
            </a:pPr>
            <a:r>
              <a:rPr lang="en-US" sz="1600" dirty="0">
                <a:solidFill>
                  <a:schemeClr val="tx1"/>
                </a:solidFill>
              </a:rPr>
              <a:t>Ocean upwelling is an important process that recycles nutrients and energy in the ocean. As wind (green arrows) pushes offshore, it causes water from the ocean bottom (red arrows) to move to the surface, bringing up nutrients from the ocean depths.</a:t>
            </a:r>
            <a:endParaRPr lang="en-US" sz="14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 Arrows in the illustration indicate that the prevailing wind direction is from the coastline toward the open ocean. The wind pushes the surface water away from shore, inducing a current in this direction. A counter-current flows from the depths toward shore, where it meets the surface current. The counter-current brings nutrients from the depths up toward the surface near the shoreline.">
            <a:extLst>
              <a:ext uri="{FF2B5EF4-FFF2-40B4-BE49-F238E27FC236}">
                <a16:creationId xmlns:a16="http://schemas.microsoft.com/office/drawing/2014/main" id="{13C7BDE4-05C4-356A-D2BD-E5626D8C5A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775" y="1088242"/>
            <a:ext cx="4846201" cy="4391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866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4481" y="5243332"/>
            <a:ext cx="7602062" cy="1171068"/>
          </a:xfrm>
        </p:spPr>
        <p:txBody>
          <a:bodyPr>
            <a:noAutofit/>
          </a:bodyPr>
          <a:lstStyle/>
          <a:p>
            <a:pPr>
              <a:spcBef>
                <a:spcPts val="0"/>
              </a:spcBef>
            </a:pPr>
            <a:r>
              <a:rPr lang="en-US" sz="1600" dirty="0">
                <a:solidFill>
                  <a:schemeClr val="tx1"/>
                </a:solidFill>
              </a:rPr>
              <a:t>The spring and fall turnovers are important processes in freshwater lakes that act to move the nutrients and oxygen at the bottom of deep lakes to the top. Turnover occurs because water has a maximum density at 4 °C. Surface water temperature changes as the seasons progress, and denser water sinks.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 The illustration shows a cross-section of a lake in four different seasons. In winter, the surface of the lake is frozen with a temperature of 0°C. The temperature at the bottom of the lake is 4°C, and the temperature just beneath the surface is 2°C. During the spring turnover, the surface ice melts and warms to 4°C. At this temperature, the surface water is denser than the 2°C water beneath; therefore, it sinks. In summertime, the surface of the lake is 21°C, and the temperature decreases with depth, to 4°C at the bottom. During the fall turnover, the warm surface water cools to about 10°C; thus, it becomes denser and sinks.">
            <a:extLst>
              <a:ext uri="{FF2B5EF4-FFF2-40B4-BE49-F238E27FC236}">
                <a16:creationId xmlns:a16="http://schemas.microsoft.com/office/drawing/2014/main" id="{0D435EBE-EC11-41AF-5B6B-C2DD6CF12C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0711" y="1041832"/>
            <a:ext cx="5862577" cy="405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2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38218"/>
            <a:ext cx="7910511" cy="1469985"/>
          </a:xfrm>
        </p:spPr>
        <p:txBody>
          <a:bodyPr>
            <a:normAutofit/>
          </a:bodyPr>
          <a:lstStyle/>
          <a:p>
            <a:r>
              <a:rPr lang="en-US" sz="1600" dirty="0">
                <a:solidFill>
                  <a:schemeClr val="tx1"/>
                </a:solidFill>
              </a:rPr>
              <a:t>The mature cones of the jack pine (</a:t>
            </a:r>
            <a:r>
              <a:rPr lang="en-US" sz="1600" i="1" dirty="0">
                <a:solidFill>
                  <a:schemeClr val="tx1"/>
                </a:solidFill>
              </a:rPr>
              <a:t>Pinus banksiana</a:t>
            </a:r>
            <a:r>
              <a:rPr lang="en-US" sz="1600" dirty="0">
                <a:solidFill>
                  <a:schemeClr val="tx1"/>
                </a:solidFill>
              </a:rPr>
              <a:t>) open only when exposed to high temperatures, such as during a forest fire. A fire is likely to kill most vegetation, so a seedling that germinates after a fire is more likely to receive ample sunlight than one that germinates under normal conditions. </a:t>
            </a:r>
          </a:p>
          <a:p>
            <a:r>
              <a:rPr lang="en-US" sz="1200" dirty="0">
                <a:solidFill>
                  <a:schemeClr val="tx1"/>
                </a:solidFill>
              </a:rPr>
              <a:t>(credit: USDA)</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 Photo shows two pine cones that are tightly closed and attached to a branch.">
            <a:extLst>
              <a:ext uri="{FF2B5EF4-FFF2-40B4-BE49-F238E27FC236}">
                <a16:creationId xmlns:a16="http://schemas.microsoft.com/office/drawing/2014/main" id="{0F8E8172-7F06-B5B5-FCF9-7A8D68C5E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3673" y="1167275"/>
            <a:ext cx="5376653" cy="353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06360"/>
            <a:ext cx="7910511" cy="1601842"/>
          </a:xfrm>
        </p:spPr>
        <p:txBody>
          <a:bodyPr>
            <a:normAutofit/>
          </a:bodyPr>
          <a:lstStyle/>
          <a:p>
            <a:r>
              <a:rPr lang="en-US" sz="1600" dirty="0">
                <a:solidFill>
                  <a:schemeClr val="tx1"/>
                </a:solidFill>
              </a:rPr>
              <a:t>Each of the world’s major biomes is distinguished by characteristic temperatures and amounts of precipitation. Polar ice and mountains are also shown.</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 This world map shows the eight major biomes, polar ice, and mountains. Tropical forests, deserts and savannas are found primarily in South America, Africa, and Australia. Tropical forests also dominate Southeast Asia. Deserts dominate the Middle East and are found in the southwestern United States. Temperate forests dominate the eastern United States, Europe, and Eastern Asia. Temperate grasslands dominate the midwestern United States and parts of Asia, and are also found in South America. The boreal forest is found in northern Canada, Europe, and Asia, and tundra exists to the north of the boreal forest. Mountainous regions run the length of North and South America, and are found in northern India, Africa, and parts of Europe. Polar ice covers Greenland and Antarctica, which the latter is not shown on the map.">
            <a:extLst>
              <a:ext uri="{FF2B5EF4-FFF2-40B4-BE49-F238E27FC236}">
                <a16:creationId xmlns:a16="http://schemas.microsoft.com/office/drawing/2014/main" id="{8CA36488-0087-2A36-0881-889A59BA89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496" y="1109828"/>
            <a:ext cx="7233007" cy="3377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9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40100"/>
            <a:ext cx="7910511" cy="868101"/>
          </a:xfrm>
        </p:spPr>
        <p:txBody>
          <a:bodyPr>
            <a:normAutofit lnSpcReduction="10000"/>
          </a:bodyPr>
          <a:lstStyle/>
          <a:p>
            <a:r>
              <a:rPr lang="en-US" sz="1600" dirty="0">
                <a:solidFill>
                  <a:schemeClr val="tx1"/>
                </a:solidFill>
              </a:rPr>
              <a:t>Tropical wet forests, such as these forests of Madre de Dios, Peru, near the Amazon River, have high species diversity. </a:t>
            </a:r>
          </a:p>
          <a:p>
            <a:r>
              <a:rPr lang="en-US" sz="1300" dirty="0">
                <a:solidFill>
                  <a:schemeClr val="tx1"/>
                </a:solidFill>
              </a:rPr>
              <a:t>(credit: Roosevelt Garcia)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 This photo depicts a section of the Amazon River, which is brown with mud. Trees line the edge of the river.">
            <a:extLst>
              <a:ext uri="{FF2B5EF4-FFF2-40B4-BE49-F238E27FC236}">
                <a16:creationId xmlns:a16="http://schemas.microsoft.com/office/drawing/2014/main" id="{707783EF-2490-8CC5-3233-C2F443284B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055" y="1041491"/>
            <a:ext cx="5699889" cy="4274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234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89718"/>
            <a:ext cx="7910511" cy="1295333"/>
          </a:xfrm>
        </p:spPr>
        <p:txBody>
          <a:bodyPr>
            <a:normAutofit/>
          </a:bodyPr>
          <a:lstStyle/>
          <a:p>
            <a:r>
              <a:rPr lang="en-US" sz="1600" dirty="0">
                <a:solidFill>
                  <a:schemeClr val="tx1"/>
                </a:solidFill>
              </a:rPr>
              <a:t>Savannas, like this one in </a:t>
            </a:r>
            <a:r>
              <a:rPr lang="en-US" sz="1600" dirty="0" err="1">
                <a:solidFill>
                  <a:schemeClr val="tx1"/>
                </a:solidFill>
              </a:rPr>
              <a:t>Taita</a:t>
            </a:r>
            <a:r>
              <a:rPr lang="en-US" sz="1600" dirty="0">
                <a:solidFill>
                  <a:schemeClr val="tx1"/>
                </a:solidFill>
              </a:rPr>
              <a:t> Hills Wildlife Sanctuary in Kenya, are dominated by grasses. </a:t>
            </a:r>
          </a:p>
          <a:p>
            <a:r>
              <a:rPr lang="en-US" sz="1200" dirty="0">
                <a:solidFill>
                  <a:schemeClr val="tx1"/>
                </a:solidFill>
              </a:rPr>
              <a:t>(credit: Christopher T. Cooper)</a:t>
            </a:r>
            <a:endParaRPr lang="en-US" sz="11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 A grassy slope plain is dotted with small trees.">
            <a:extLst>
              <a:ext uri="{FF2B5EF4-FFF2-40B4-BE49-F238E27FC236}">
                <a16:creationId xmlns:a16="http://schemas.microsoft.com/office/drawing/2014/main" id="{91CE43DD-4D6F-D4D1-1E66-04AD9E4561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055" y="1064641"/>
            <a:ext cx="5699889" cy="3797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718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282634" y="1031116"/>
            <a:ext cx="4013910" cy="5184839"/>
          </a:xfrm>
        </p:spPr>
        <p:txBody>
          <a:bodyPr>
            <a:noAutofit/>
          </a:bodyPr>
          <a:lstStyle/>
          <a:p>
            <a:r>
              <a:rPr lang="en-US" sz="1600" dirty="0"/>
              <a:t>To reduce water loss, many desert plants have tiny leaves or no leaves at all. The leaves of ocotillo (</a:t>
            </a:r>
            <a:r>
              <a:rPr lang="en-US" sz="1600" i="1" dirty="0"/>
              <a:t>Fouquieria splendens</a:t>
            </a:r>
            <a:r>
              <a:rPr lang="en-US" sz="1600" dirty="0"/>
              <a:t>), shown here in the Sonora Desert near Gila Bend, Arizona, appear only after rainfall, and then are shed.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 This photo shows a sandy desert dotted with scrubby bushes. An ocotillo plant dominates the picture. It has long, thin unbranched stems that grow straight up from the base of the plant and radiate out slightly. The plant has no leaves.">
            <a:extLst>
              <a:ext uri="{FF2B5EF4-FFF2-40B4-BE49-F238E27FC236}">
                <a16:creationId xmlns:a16="http://schemas.microsoft.com/office/drawing/2014/main" id="{6D6AC9D7-4C25-2120-AE81-23BB64B96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813" y="1031116"/>
            <a:ext cx="3356685" cy="5035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 Photo depicts a landscape with many shrubs, dormant grass, a few trees, and mountains in the background.">
            <a:extLst>
              <a:ext uri="{FF2B5EF4-FFF2-40B4-BE49-F238E27FC236}">
                <a16:creationId xmlns:a16="http://schemas.microsoft.com/office/drawing/2014/main" id="{2501CCAB-1968-8A92-C0BD-F65C559482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055" y="1064641"/>
            <a:ext cx="5699889" cy="427788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428527"/>
            <a:ext cx="7910511" cy="856524"/>
          </a:xfrm>
        </p:spPr>
        <p:txBody>
          <a:bodyPr>
            <a:normAutofit/>
          </a:bodyPr>
          <a:lstStyle/>
          <a:p>
            <a:r>
              <a:rPr lang="en-US" sz="1600" dirty="0">
                <a:solidFill>
                  <a:schemeClr val="tx1"/>
                </a:solidFill>
              </a:rPr>
              <a:t>The chaparral is dominated by shrubs. </a:t>
            </a:r>
          </a:p>
          <a:p>
            <a:r>
              <a:rPr lang="en-US" sz="1200" dirty="0">
                <a:solidFill>
                  <a:schemeClr val="tx1"/>
                </a:solidFill>
              </a:rPr>
              <a:t>(credit: Miguel Vieira)</a:t>
            </a:r>
            <a:endParaRPr lang="en-US" sz="10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368068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5349"/>
            <a:ext cx="7910511" cy="1319702"/>
          </a:xfrm>
        </p:spPr>
        <p:txBody>
          <a:bodyPr>
            <a:normAutofit/>
          </a:bodyPr>
          <a:lstStyle/>
          <a:p>
            <a:r>
              <a:rPr lang="en-US" sz="1600" dirty="0">
                <a:solidFill>
                  <a:schemeClr val="tx1"/>
                </a:solidFill>
              </a:rPr>
              <a:t>The American bison (</a:t>
            </a:r>
            <a:r>
              <a:rPr lang="en-US" sz="1600" i="1" dirty="0">
                <a:solidFill>
                  <a:schemeClr val="tx1"/>
                </a:solidFill>
              </a:rPr>
              <a:t>Bison bison</a:t>
            </a:r>
            <a:r>
              <a:rPr lang="en-US" sz="1600" dirty="0">
                <a:solidFill>
                  <a:schemeClr val="tx1"/>
                </a:solidFill>
              </a:rPr>
              <a:t>), more commonly called the buffalo, is a grazing mammal that once populated American prairies in huge numbers. </a:t>
            </a:r>
          </a:p>
          <a:p>
            <a:r>
              <a:rPr lang="en-US" sz="1200" dirty="0">
                <a:solidFill>
                  <a:schemeClr val="tx1"/>
                </a:solidFill>
              </a:rPr>
              <a:t>(credit: Jack </a:t>
            </a:r>
            <a:r>
              <a:rPr lang="en-US" sz="1200" dirty="0" err="1">
                <a:solidFill>
                  <a:schemeClr val="tx1"/>
                </a:solidFill>
              </a:rPr>
              <a:t>Dykinga</a:t>
            </a:r>
            <a:r>
              <a:rPr lang="en-US" sz="1200" dirty="0">
                <a:solidFill>
                  <a:schemeClr val="tx1"/>
                </a:solidFill>
              </a:rPr>
              <a:t>, USDA Agricultural Research Service)</a:t>
            </a:r>
            <a:endParaRPr lang="en-US" sz="8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3554" name="Picture 2" descr=" This photo shows a bison, which is dark brown in color with an even darker head. The hind part of the animal has short fur, and the front of the animal has longer, curly fur.">
            <a:extLst>
              <a:ext uri="{FF2B5EF4-FFF2-40B4-BE49-F238E27FC236}">
                <a16:creationId xmlns:a16="http://schemas.microsoft.com/office/drawing/2014/main" id="{E4DA8503-96CC-1F47-25B5-C8FF65EA02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3947" y="1064641"/>
            <a:ext cx="5712912" cy="3727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88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565047"/>
            <a:ext cx="7686942" cy="734127"/>
          </a:xfrm>
        </p:spPr>
        <p:txBody>
          <a:bodyPr>
            <a:normAutofit/>
          </a:bodyPr>
          <a:lstStyle/>
          <a:p>
            <a:r>
              <a:rPr lang="en-US" sz="1600" dirty="0"/>
              <a:t>Deciduous trees are the dominant plant in the temperate forest. </a:t>
            </a:r>
          </a:p>
          <a:p>
            <a:r>
              <a:rPr lang="en-US" sz="1200" dirty="0"/>
              <a:t>(credit: Oliver Herold)</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Photo shows a deciduous forest with many tall trees, some smaller trees and grass, and lots of dead leaves on the forest floor. Sunlight filters down to the forest floor.">
            <a:extLst>
              <a:ext uri="{FF2B5EF4-FFF2-40B4-BE49-F238E27FC236}">
                <a16:creationId xmlns:a16="http://schemas.microsoft.com/office/drawing/2014/main" id="{C90F820A-2463-A976-53EA-78E4369BB4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308" y="1085085"/>
            <a:ext cx="5807384" cy="435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03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 The photo shows a boreal forest with a uniform low layer of plants and tall conifers scattered throughout the landscape. The snowcapped mountains of the Alaska Range are in the background.">
            <a:extLst>
              <a:ext uri="{FF2B5EF4-FFF2-40B4-BE49-F238E27FC236}">
                <a16:creationId xmlns:a16="http://schemas.microsoft.com/office/drawing/2014/main" id="{FA6BE79B-4FD1-2A84-25A0-FD0609B74C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5740" y="1085085"/>
            <a:ext cx="6612519" cy="435553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565047"/>
            <a:ext cx="7686942" cy="734127"/>
          </a:xfrm>
        </p:spPr>
        <p:txBody>
          <a:bodyPr>
            <a:normAutofit/>
          </a:bodyPr>
          <a:lstStyle/>
          <a:p>
            <a:r>
              <a:rPr lang="en-US" sz="1600" dirty="0"/>
              <a:t>The boreal forest (taiga) has low lying plants and conifer trees. </a:t>
            </a:r>
          </a:p>
          <a:p>
            <a:r>
              <a:rPr lang="en-US" sz="1200" dirty="0"/>
              <a:t>(credit: L.B. Brubaker)</a:t>
            </a:r>
            <a:endParaRPr lang="en-US" sz="7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176125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 This photo shows a flat plain covered with shrub. Many of the shrubs are covered in pink flowers.">
            <a:extLst>
              <a:ext uri="{FF2B5EF4-FFF2-40B4-BE49-F238E27FC236}">
                <a16:creationId xmlns:a16="http://schemas.microsoft.com/office/drawing/2014/main" id="{D8D89BCF-3AE2-4222-ADF7-7B97C63A5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4586" y="1064312"/>
            <a:ext cx="6014827" cy="404674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237853"/>
            <a:ext cx="7686942" cy="1130771"/>
          </a:xfrm>
        </p:spPr>
        <p:txBody>
          <a:bodyPr>
            <a:normAutofit/>
          </a:bodyPr>
          <a:lstStyle/>
          <a:p>
            <a:r>
              <a:rPr lang="en-US" sz="1600" dirty="0"/>
              <a:t>Low-growing plants such as shrub willow dominate the tundra landscape, shown here in the Arctic National Wildlife Refuge. </a:t>
            </a:r>
          </a:p>
          <a:p>
            <a:r>
              <a:rPr lang="en-US" sz="1400" dirty="0"/>
              <a:t>(credit: USFWS Arctic National Wildlife Refuge)</a:t>
            </a:r>
            <a:endParaRPr lang="en-US" sz="6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027937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1" y="5220182"/>
            <a:ext cx="7686942" cy="1102143"/>
          </a:xfrm>
        </p:spPr>
        <p:txBody>
          <a:bodyPr>
            <a:normAutofit/>
          </a:bodyPr>
          <a:lstStyle/>
          <a:p>
            <a:r>
              <a:rPr lang="en-US" sz="1600" dirty="0">
                <a:solidFill>
                  <a:schemeClr val="tx1"/>
                </a:solidFill>
              </a:rPr>
              <a:t>The ocean is divided into different zones based on water depth and distance from the shoreline.</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 The illustration divides the ocean into different zones based on depth. The top layer, called the photic zone, extends from the surface to 200 m. The aphotic zone extends from 200 to 4,000 m. They abyssal zone extends from 4,000 m to the ocean bottom. The ocean is also divided into zones based on distance from the shore. The intertidal zone extends from high to low tide. The neritic zone extends from the intertidal zone to the point at which ocean depth is about 200 m. At about this depth, the continental shelf ends in a steep slope to the ocean bottom. The oceanic zone is the area of open ocean. A thin section of the oceanic zone extending from top to bottom and adjacent to the continental shelf is labeled the benthic realm. All of the ocean’s open water is referred to as the pelagic realm, which is labeled on the left.">
            <a:extLst>
              <a:ext uri="{FF2B5EF4-FFF2-40B4-BE49-F238E27FC236}">
                <a16:creationId xmlns:a16="http://schemas.microsoft.com/office/drawing/2014/main" id="{C3100F77-31F1-A3C8-37FC-91D7725F4C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6068" y="1155497"/>
            <a:ext cx="6371863" cy="3893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146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03522"/>
            <a:ext cx="7686943" cy="907227"/>
          </a:xfrm>
        </p:spPr>
        <p:txBody>
          <a:bodyPr>
            <a:normAutofit/>
          </a:bodyPr>
          <a:lstStyle/>
          <a:p>
            <a:r>
              <a:rPr lang="en-US" sz="1600" dirty="0"/>
              <a:t>Sea urchins, mussel shells, and starfish are often found in the intertidal zone, shown here in Kachemak Bay, Alaska. </a:t>
            </a:r>
          </a:p>
          <a:p>
            <a:r>
              <a:rPr lang="en-US" sz="1200" dirty="0"/>
              <a:t>(credit: NOAA)</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 Photo shows sea urchins, mussel shells, and starfish in a rocky intertidal zone.">
            <a:extLst>
              <a:ext uri="{FF2B5EF4-FFF2-40B4-BE49-F238E27FC236}">
                <a16:creationId xmlns:a16="http://schemas.microsoft.com/office/drawing/2014/main" id="{ADC8C8B5-7C2A-871D-826D-03F8023B9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2688" y="1018011"/>
            <a:ext cx="6278623" cy="4305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875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91919" y="1085501"/>
            <a:ext cx="3423601" cy="5236824"/>
          </a:xfrm>
        </p:spPr>
        <p:txBody>
          <a:bodyPr>
            <a:normAutofit/>
          </a:bodyPr>
          <a:lstStyle/>
          <a:p>
            <a:r>
              <a:rPr lang="en-US" sz="1600" dirty="0">
                <a:solidFill>
                  <a:schemeClr val="tx1"/>
                </a:solidFill>
              </a:rPr>
              <a:t>Coral reefs are formed by the calcium carbonate skeletons of coral organisms, which are marine invertebrates in the phylum Cnidaria. </a:t>
            </a:r>
          </a:p>
          <a:p>
            <a:r>
              <a:rPr lang="en-US" sz="1200" dirty="0">
                <a:solidFill>
                  <a:schemeClr val="tx1"/>
                </a:solidFill>
              </a:rPr>
              <a:t>(credit: Terry Hughes)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1746" name="Picture 2" descr=" In this photo, several fish are swimming among coral. The coral at the front of the photo is blue with branched arms. Further back are anvil-shaped corals.">
            <a:extLst>
              <a:ext uri="{FF2B5EF4-FFF2-40B4-BE49-F238E27FC236}">
                <a16:creationId xmlns:a16="http://schemas.microsoft.com/office/drawing/2014/main" id="{10FCD6DB-51F1-46CC-5793-054C1FE339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391" y="1085501"/>
            <a:ext cx="3684609" cy="493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48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 This photo shows a body of water clogged with thick, green algae.">
            <a:extLst>
              <a:ext uri="{FF2B5EF4-FFF2-40B4-BE49-F238E27FC236}">
                <a16:creationId xmlns:a16="http://schemas.microsoft.com/office/drawing/2014/main" id="{EF6B487C-465A-7FB6-2DCF-5F910A3C0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200" y="1066634"/>
            <a:ext cx="5629599" cy="422219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428527"/>
            <a:ext cx="7686942" cy="951010"/>
          </a:xfrm>
        </p:spPr>
        <p:txBody>
          <a:bodyPr>
            <a:normAutofit/>
          </a:bodyPr>
          <a:lstStyle/>
          <a:p>
            <a:r>
              <a:rPr lang="en-US" sz="1600" dirty="0">
                <a:solidFill>
                  <a:schemeClr val="tx1"/>
                </a:solidFill>
              </a:rPr>
              <a:t>The uncontrolled growth of algae in this lake has resulted in an algal bloom. </a:t>
            </a:r>
          </a:p>
          <a:p>
            <a:r>
              <a:rPr lang="en-US" sz="1200" dirty="0">
                <a:solidFill>
                  <a:schemeClr val="tx1"/>
                </a:solidFill>
              </a:rPr>
              <a:t>(credit: Jeremy Nettleton)</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756482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 This photo shows mangrove trees growing in black water. The trunks of the mangroves widen and split toward the bottom. A white bird stands in the water among the trees.">
            <a:extLst>
              <a:ext uri="{FF2B5EF4-FFF2-40B4-BE49-F238E27FC236}">
                <a16:creationId xmlns:a16="http://schemas.microsoft.com/office/drawing/2014/main" id="{33FC8AED-3B55-1019-6166-7D500FB17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889" y="1061899"/>
            <a:ext cx="6032221" cy="401938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5173883"/>
            <a:ext cx="7686942" cy="1170929"/>
          </a:xfrm>
        </p:spPr>
        <p:txBody>
          <a:bodyPr>
            <a:normAutofit/>
          </a:bodyPr>
          <a:lstStyle/>
          <a:p>
            <a:r>
              <a:rPr lang="en-US" sz="1600" dirty="0">
                <a:solidFill>
                  <a:schemeClr val="tx1"/>
                </a:solidFill>
              </a:rPr>
              <a:t>Located in southern Florida, Everglades National Park is vast array of wetland environments, including sawgrass marshes, cypress swamps, and estuarine mangrove forests. Here, a great egret walks among cypress trees. </a:t>
            </a:r>
          </a:p>
          <a:p>
            <a:r>
              <a:rPr lang="en-US" sz="1300" dirty="0">
                <a:solidFill>
                  <a:schemeClr val="tx1"/>
                </a:solidFill>
              </a:rPr>
              <a:t>(credit: NPS)</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534297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54905" y="911626"/>
            <a:ext cx="3041637" cy="5467912"/>
          </a:xfrm>
        </p:spPr>
        <p:txBody>
          <a:bodyPr>
            <a:normAutofit/>
          </a:bodyPr>
          <a:lstStyle/>
          <a:p>
            <a:r>
              <a:rPr lang="en-US" sz="1600" dirty="0">
                <a:solidFill>
                  <a:schemeClr val="tx1"/>
                </a:solidFill>
              </a:rPr>
              <a:t>Scientists drill for ice cores in polar regions. The ice contains air bubbles and biological substances that provide important information for researchers. </a:t>
            </a:r>
          </a:p>
          <a:p>
            <a:r>
              <a:rPr lang="en-US" sz="1200" dirty="0">
                <a:solidFill>
                  <a:schemeClr val="tx1"/>
                </a:solidFill>
              </a:rPr>
              <a:t>(credit: a: </a:t>
            </a:r>
            <a:r>
              <a:rPr lang="en-US" sz="1200" dirty="0" err="1">
                <a:solidFill>
                  <a:schemeClr val="tx1"/>
                </a:solidFill>
              </a:rPr>
              <a:t>Helle</a:t>
            </a:r>
            <a:r>
              <a:rPr lang="en-US" sz="1200" dirty="0">
                <a:solidFill>
                  <a:schemeClr val="tx1"/>
                </a:solidFill>
              </a:rPr>
              <a:t> Astrid </a:t>
            </a:r>
            <a:r>
              <a:rPr lang="en-US" sz="1200" dirty="0" err="1">
                <a:solidFill>
                  <a:schemeClr val="tx1"/>
                </a:solidFill>
              </a:rPr>
              <a:t>Kjær</a:t>
            </a:r>
            <a:r>
              <a:rPr lang="en-US" sz="1200" dirty="0">
                <a:solidFill>
                  <a:schemeClr val="tx1"/>
                </a:solidFill>
              </a:rPr>
              <a:t>; b: National Ice Core Laboratory, USGS)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In the first image, a group of scientists uses a drill to extract an ice core in a polar environment. In the second, an ice core is displayed, showing air bubbles trapped within.">
            <a:extLst>
              <a:ext uri="{FF2B5EF4-FFF2-40B4-BE49-F238E27FC236}">
                <a16:creationId xmlns:a16="http://schemas.microsoft.com/office/drawing/2014/main" id="{EF5B3C8D-AEBC-C38C-C08F-E258BBDC6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094" y="911625"/>
            <a:ext cx="4340043" cy="5404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816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2" name="Text Placeholder 6">
            <a:extLst>
              <a:ext uri="{FF2B5EF4-FFF2-40B4-BE49-F238E27FC236}">
                <a16:creationId xmlns:a16="http://schemas.microsoft.com/office/drawing/2014/main" id="{CB8C1C12-0DC7-4D79-EDDC-DF5C04D8EC5D}"/>
              </a:ext>
            </a:extLst>
          </p:cNvPr>
          <p:cNvSpPr txBox="1">
            <a:spLocks/>
          </p:cNvSpPr>
          <p:nvPr/>
        </p:nvSpPr>
        <p:spPr>
          <a:xfrm>
            <a:off x="574875" y="4164496"/>
            <a:ext cx="7686942" cy="1979757"/>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dirty="0">
                <a:solidFill>
                  <a:schemeClr val="tx1"/>
                </a:solidFill>
              </a:rPr>
              <a:t>Ice at the Russian Vostok station in East Antarctica was laid down over the course 420,000 years and reached a depth of over 3,000 m. By measuring the amount of CO</a:t>
            </a:r>
            <a:r>
              <a:rPr lang="en-US" sz="1600" baseline="-25000" dirty="0">
                <a:solidFill>
                  <a:schemeClr val="tx1"/>
                </a:solidFill>
              </a:rPr>
              <a:t>2</a:t>
            </a:r>
            <a:r>
              <a:rPr lang="en-US" sz="1600" dirty="0">
                <a:solidFill>
                  <a:schemeClr val="tx1"/>
                </a:solidFill>
              </a:rPr>
              <a:t> trapped in the ice, scientists have determined past atmospheric CO</a:t>
            </a:r>
            <a:r>
              <a:rPr lang="en-US" sz="1600" baseline="-25000" dirty="0">
                <a:solidFill>
                  <a:schemeClr val="tx1"/>
                </a:solidFill>
              </a:rPr>
              <a:t>2</a:t>
            </a:r>
            <a:r>
              <a:rPr lang="en-US" sz="1600" dirty="0">
                <a:solidFill>
                  <a:schemeClr val="tx1"/>
                </a:solidFill>
              </a:rPr>
              <a:t> concentrations. Temperatures relative to modern day were determined from the amount of deuterium (an isotope of hydrogen) present.</a:t>
            </a:r>
          </a:p>
        </p:txBody>
      </p:sp>
      <p:pic>
        <p:nvPicPr>
          <p:cNvPr id="37890" name="Picture 2" descr=" Top graph plots temperature in degrees Celsius versus years before present, beginning 400,000 years ago. Temperature shows a cyclical variation, from about 2 degrees Celsius above today’s average temperature, to about 8 degrees below. Carbon dioxide levels also show a cyclical variation. Today, the carbon dioxide concentration is about 395 parts per million. In the past, it cycled between 180 and 300 parts per million. The temperature and carbon dioxide cycles, which repeat at about a hundred thousand year scale, closely mirror one another.">
            <a:extLst>
              <a:ext uri="{FF2B5EF4-FFF2-40B4-BE49-F238E27FC236}">
                <a16:creationId xmlns:a16="http://schemas.microsoft.com/office/drawing/2014/main" id="{A5E0D944-CF2B-B3C6-FD1D-2CB5928EAD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559"/>
          <a:stretch/>
        </p:blipFill>
        <p:spPr bwMode="auto">
          <a:xfrm>
            <a:off x="714129" y="1176532"/>
            <a:ext cx="3718975" cy="27783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 Top graph plots temperature in degrees Celsius versus years before present, beginning 400,000 years ago. Temperature shows a cyclical variation, from about 2 degrees Celsius above today’s average temperature, to about 8 degrees below. Carbon dioxide levels also show a cyclical variation. Today, the carbon dioxide concentration is about 395 parts per million. In the past, it cycled between 180 and 300 parts per million. The temperature and carbon dioxide cycles, which repeat at about a hundred thousand year scale, closely mirror one another.">
            <a:extLst>
              <a:ext uri="{FF2B5EF4-FFF2-40B4-BE49-F238E27FC236}">
                <a16:creationId xmlns:a16="http://schemas.microsoft.com/office/drawing/2014/main" id="{BA3FF5A5-F57A-BF75-7D82-EF6F891FAD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559"/>
          <a:stretch/>
        </p:blipFill>
        <p:spPr bwMode="auto">
          <a:xfrm>
            <a:off x="4621480" y="1018572"/>
            <a:ext cx="3814341" cy="2849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712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540891"/>
            <a:ext cx="7686942" cy="755737"/>
          </a:xfrm>
        </p:spPr>
        <p:txBody>
          <a:bodyPr>
            <a:normAutofit/>
          </a:bodyPr>
          <a:lstStyle/>
          <a:p>
            <a:r>
              <a:rPr lang="en-US" sz="1600" dirty="0">
                <a:solidFill>
                  <a:schemeClr val="tx1"/>
                </a:solidFill>
              </a:rPr>
              <a:t>The atmospheric concentration of CO</a:t>
            </a:r>
            <a:r>
              <a:rPr lang="en-US" sz="1600" baseline="-25000" dirty="0">
                <a:solidFill>
                  <a:schemeClr val="tx1"/>
                </a:solidFill>
              </a:rPr>
              <a:t>2</a:t>
            </a:r>
            <a:r>
              <a:rPr lang="en-US" sz="1600" dirty="0">
                <a:solidFill>
                  <a:schemeClr val="tx1"/>
                </a:solidFill>
              </a:rPr>
              <a:t> has risen steadily since the beginning of industrialization.</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 Atmospheric carbon dioxide concentration is plotted against year, from 1960 to 2010. Carbon dioxide concentration has steadily risen in the timeframe shown.">
            <a:extLst>
              <a:ext uri="{FF2B5EF4-FFF2-40B4-BE49-F238E27FC236}">
                <a16:creationId xmlns:a16="http://schemas.microsoft.com/office/drawing/2014/main" id="{9A320837-3D9D-713E-1D9C-BD3D646052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2526" y="1122186"/>
            <a:ext cx="5398947" cy="42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725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 This photo shows a smokestack from a factory churning gray smoke into the air.">
            <a:extLst>
              <a:ext uri="{FF2B5EF4-FFF2-40B4-BE49-F238E27FC236}">
                <a16:creationId xmlns:a16="http://schemas.microsoft.com/office/drawing/2014/main" id="{719313F6-D81E-65B1-7E38-A643A29A8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391" y="1085500"/>
            <a:ext cx="3680045" cy="493107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4791919" y="1085501"/>
            <a:ext cx="3423601" cy="5236824"/>
          </a:xfrm>
        </p:spPr>
        <p:txBody>
          <a:bodyPr>
            <a:normAutofit/>
          </a:bodyPr>
          <a:lstStyle/>
          <a:p>
            <a:r>
              <a:rPr lang="en-US" sz="1600" dirty="0">
                <a:solidFill>
                  <a:schemeClr val="tx1"/>
                </a:solidFill>
              </a:rPr>
              <a:t>The burning of fossil fuels in industry and by vehicles releases carbon dioxide and other greenhouse gases into the atmosphere. </a:t>
            </a:r>
          </a:p>
          <a:p>
            <a:r>
              <a:rPr lang="en-US" sz="1200" dirty="0">
                <a:solidFill>
                  <a:schemeClr val="tx1"/>
                </a:solidFill>
              </a:rPr>
              <a:t>(credit: “</a:t>
            </a:r>
            <a:r>
              <a:rPr lang="en-US" sz="1200" dirty="0" err="1">
                <a:solidFill>
                  <a:schemeClr val="tx1"/>
                </a:solidFill>
              </a:rPr>
              <a:t>Pöllö</a:t>
            </a:r>
            <a:r>
              <a:rPr lang="en-US" sz="1200" dirty="0">
                <a:solidFill>
                  <a:schemeClr val="tx1"/>
                </a:solidFill>
              </a:rPr>
              <a:t>”/Wikimedia Commons)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11038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44679"/>
            <a:ext cx="7686942" cy="1851950"/>
          </a:xfrm>
        </p:spPr>
        <p:txBody>
          <a:bodyPr>
            <a:normAutofit/>
          </a:bodyPr>
          <a:lstStyle/>
          <a:p>
            <a:r>
              <a:rPr lang="en-US" sz="1600" dirty="0">
                <a:solidFill>
                  <a:schemeClr val="tx1"/>
                </a:solidFill>
              </a:rPr>
              <a:t>The effect of global warming can be seen in the continuing retreat of </a:t>
            </a:r>
            <a:r>
              <a:rPr lang="en-US" sz="1600" dirty="0" err="1">
                <a:solidFill>
                  <a:schemeClr val="tx1"/>
                </a:solidFill>
              </a:rPr>
              <a:t>Grinnel</a:t>
            </a:r>
            <a:r>
              <a:rPr lang="en-US" sz="1600" dirty="0">
                <a:solidFill>
                  <a:schemeClr val="tx1"/>
                </a:solidFill>
              </a:rPr>
              <a:t> Glacier. The mean annual temperature in the park has increased 1.33 °C since 1900. The loss of a glacier results in the loss of summer meltwaters, sharply reducing seasonal water supplies and severely affecting local ecosystems. </a:t>
            </a:r>
          </a:p>
          <a:p>
            <a:r>
              <a:rPr lang="en-US" sz="1200" dirty="0">
                <a:solidFill>
                  <a:schemeClr val="tx1"/>
                </a:solidFill>
              </a:rPr>
              <a:t>(credit: modification of work by USGS)</a:t>
            </a:r>
            <a:endParaRPr lang="en-US" sz="9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44.30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3010" name="Picture 2" descr=" A series of photos shows the Grinnel Glacier in 1938, 1981, 1998 and 2009. In 1938, the lake beneath the glacier was completely frozen. In 1981, about one-third of the lake was thawed. In 1998, two-thirds of the lake was thawed. In 2009, it was covered with chunks of ice, but otherwise it was completely thawed. At the same time, the glacier itself has steadily receded.">
            <a:extLst>
              <a:ext uri="{FF2B5EF4-FFF2-40B4-BE49-F238E27FC236}">
                <a16:creationId xmlns:a16="http://schemas.microsoft.com/office/drawing/2014/main" id="{07663A2F-6917-89BB-0B46-5796643A3B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29" y="1313088"/>
            <a:ext cx="7686942" cy="3032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3068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19460</TotalTime>
  <Words>2954</Words>
  <Application>Microsoft Macintosh PowerPoint</Application>
  <PresentationFormat>On-screen Show (4:3)</PresentationFormat>
  <Paragraphs>147</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213</cp:revision>
  <dcterms:created xsi:type="dcterms:W3CDTF">2012-06-04T02:13:36Z</dcterms:created>
  <dcterms:modified xsi:type="dcterms:W3CDTF">2023-01-30T20:57:47Z</dcterms:modified>
</cp:coreProperties>
</file>